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7" r:id="rId2"/>
    <p:sldId id="298" r:id="rId3"/>
    <p:sldId id="308" r:id="rId4"/>
    <p:sldId id="309" r:id="rId5"/>
    <p:sldId id="257" r:id="rId6"/>
    <p:sldId id="279" r:id="rId7"/>
    <p:sldId id="296" r:id="rId8"/>
    <p:sldId id="268" r:id="rId9"/>
    <p:sldId id="263" r:id="rId10"/>
    <p:sldId id="267" r:id="rId11"/>
    <p:sldId id="290" r:id="rId12"/>
    <p:sldId id="286" r:id="rId13"/>
    <p:sldId id="289" r:id="rId14"/>
    <p:sldId id="300" r:id="rId15"/>
    <p:sldId id="301" r:id="rId16"/>
    <p:sldId id="302" r:id="rId17"/>
    <p:sldId id="304" r:id="rId18"/>
    <p:sldId id="305" r:id="rId19"/>
    <p:sldId id="291" r:id="rId20"/>
    <p:sldId id="316" r:id="rId21"/>
    <p:sldId id="321" r:id="rId22"/>
    <p:sldId id="322" r:id="rId23"/>
    <p:sldId id="323" r:id="rId24"/>
    <p:sldId id="312" r:id="rId25"/>
    <p:sldId id="299" r:id="rId26"/>
    <p:sldId id="315" r:id="rId27"/>
    <p:sldId id="317" r:id="rId28"/>
    <p:sldId id="327" r:id="rId29"/>
    <p:sldId id="320" r:id="rId30"/>
    <p:sldId id="326" r:id="rId31"/>
    <p:sldId id="328" r:id="rId32"/>
    <p:sldId id="329" r:id="rId33"/>
    <p:sldId id="332" r:id="rId34"/>
    <p:sldId id="331" r:id="rId35"/>
    <p:sldId id="330" r:id="rId36"/>
    <p:sldId id="292" r:id="rId37"/>
    <p:sldId id="272" r:id="rId3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7EBB"/>
    <a:srgbClr val="F2DB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2" autoAdjust="0"/>
    <p:restoredTop sz="88732" autoAdjust="0"/>
  </p:normalViewPr>
  <p:slideViewPr>
    <p:cSldViewPr>
      <p:cViewPr varScale="1">
        <p:scale>
          <a:sx n="81" d="100"/>
          <a:sy n="81" d="100"/>
        </p:scale>
        <p:origin x="-10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2EB3DB-AF90-4175-9028-C88268DDDFF0}" type="datetimeFigureOut">
              <a:rPr lang="da-DK" smtClean="0"/>
              <a:pPr/>
              <a:t>12-10-2016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9B2FE-BD00-4F25-B920-1746EEEE4D17}"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5</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14</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15</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16</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17</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18</a:t>
            </a:fld>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19</a:t>
            </a:fld>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20</a:t>
            </a:fld>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21</a:t>
            </a:fld>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22</a:t>
            </a:fld>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23</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6</a:t>
            </a:fld>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24</a:t>
            </a:fld>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Takke for noget, ønske tillykke med noget, undskylde</a:t>
            </a:r>
            <a:r>
              <a:rPr lang="da-DK" baseline="0" dirty="0" smtClean="0"/>
              <a:t> for noget, vise medfølelse over for en, kondolere over for en, beklage noget, velkomme noget (en anden har gjort)</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30</a:t>
            </a:fld>
            <a:endParaRPr lang="da-D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37</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Assertiver er en abstraktiv talehandlingskategori: Den er defineret ved,</a:t>
            </a:r>
            <a:r>
              <a:rPr lang="da-DK" baseline="0" dirty="0" smtClean="0"/>
              <a:t> at alle dens medlemmer er underlagt en sandhedsfordring</a:t>
            </a:r>
          </a:p>
          <a:p>
            <a:endParaRPr lang="da-DK" baseline="0" dirty="0" smtClean="0"/>
          </a:p>
          <a:p>
            <a:r>
              <a:rPr lang="da-DK" baseline="0" dirty="0" smtClean="0"/>
              <a:t>Normativet er den første egentlige talehandlingskategori, hvis vi ser de forskellige talehandlingstyper som indgående i en konstruktiv orden: Gennem normativet opbygges allerførst en semantik for et givet sprog.</a:t>
            </a:r>
          </a:p>
          <a:p>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7</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8</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9</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10</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11</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12</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F6A9B2FE-BD00-4F25-B920-1746EEEE4D17}" type="slidenum">
              <a:rPr lang="da-DK" smtClean="0"/>
              <a:pPr/>
              <a:t>13</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299AE4F-791A-42B6-8067-212706F1C69B}" type="datetime1">
              <a:rPr lang="da-DK" smtClean="0"/>
              <a:pPr/>
              <a:t>12-10-2016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6DDDEB-E987-4D30-8221-2CA88081FB54}" type="datetime1">
              <a:rPr lang="da-DK" smtClean="0"/>
              <a:pPr/>
              <a:t>12-10-2016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63A4F6D-1325-4511-85DB-44EB06897442}" type="datetime1">
              <a:rPr lang="da-DK" smtClean="0"/>
              <a:pPr/>
              <a:t>12-10-2016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45FC270-78F1-42E5-BBD3-3382BAD39DAD}" type="datetime1">
              <a:rPr lang="da-DK" smtClean="0"/>
              <a:pPr/>
              <a:t>12-10-2016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4C163A21-1409-4920-8D74-AD459A0C80B4}" type="datetime1">
              <a:rPr lang="da-DK" smtClean="0"/>
              <a:pPr/>
              <a:t>12-10-2016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ED86CE4-B286-4092-866F-4B44B8C2821C}" type="datetime1">
              <a:rPr lang="da-DK" smtClean="0"/>
              <a:pPr/>
              <a:t>12-10-2016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86A1382-86A0-4B22-BA58-702FB5A40052}" type="datetime1">
              <a:rPr lang="da-DK" smtClean="0"/>
              <a:pPr/>
              <a:t>12-10-2016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B6A6D73B-7AD5-496F-AC4B-447F51C26D60}" type="datetime1">
              <a:rPr lang="da-DK" smtClean="0"/>
              <a:pPr/>
              <a:t>12-10-2016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60215A9-3EE9-4694-90FF-51B4C3B2E98F}" type="datetime1">
              <a:rPr lang="da-DK" smtClean="0"/>
              <a:pPr/>
              <a:t>12-10-2016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9913596-50ED-43A6-B02E-73933FB1321B}" type="datetime1">
              <a:rPr lang="da-DK" smtClean="0"/>
              <a:pPr/>
              <a:t>12-10-2016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CD836D59-1F2D-4EA6-A831-9F00C77875AA}" type="datetime1">
              <a:rPr lang="da-DK" smtClean="0"/>
              <a:pPr/>
              <a:t>12-10-2016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9044633-1530-4862-A186-3DD71332BD5E}"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6C8CB-6322-4143-9AE5-BD9A8BFDF82A}" type="datetime1">
              <a:rPr lang="da-DK" smtClean="0"/>
              <a:pPr/>
              <a:t>12-10-2016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44633-1530-4862-A186-3DD71332BD5E}"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widel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iasnummer 3"/>
          <p:cNvSpPr>
            <a:spLocks noGrp="1"/>
          </p:cNvSpPr>
          <p:nvPr>
            <p:ph type="sldNum" sz="quarter" idx="12"/>
          </p:nvPr>
        </p:nvSpPr>
        <p:spPr/>
        <p:txBody>
          <a:bodyPr/>
          <a:lstStyle/>
          <a:p>
            <a:fld id="{49044633-1530-4862-A186-3DD71332BD5E}" type="slidenum">
              <a:rPr lang="da-DK" smtClean="0"/>
              <a:pPr/>
              <a:t>1</a:t>
            </a:fld>
            <a:endParaRPr lang="da-DK"/>
          </a:p>
        </p:txBody>
      </p:sp>
      <p:sp>
        <p:nvSpPr>
          <p:cNvPr id="5" name="Tekstboks 4"/>
          <p:cNvSpPr txBox="1"/>
          <p:nvPr/>
        </p:nvSpPr>
        <p:spPr>
          <a:xfrm>
            <a:off x="2411760" y="2420888"/>
            <a:ext cx="3844899" cy="1446550"/>
          </a:xfrm>
          <a:prstGeom prst="rect">
            <a:avLst/>
          </a:prstGeom>
          <a:noFill/>
        </p:spPr>
        <p:txBody>
          <a:bodyPr wrap="none" rtlCol="0">
            <a:spAutoFit/>
          </a:bodyPr>
          <a:lstStyle/>
          <a:p>
            <a:pPr algn="ctr"/>
            <a:r>
              <a:rPr lang="da-DK" sz="4000" dirty="0" smtClean="0"/>
              <a:t>Ekspressivet </a:t>
            </a:r>
          </a:p>
          <a:p>
            <a:pPr algn="ctr"/>
            <a:endParaRPr lang="da-DK" sz="2400" dirty="0" smtClean="0"/>
          </a:p>
          <a:p>
            <a:pPr algn="ctr"/>
            <a:r>
              <a:rPr lang="da-DK" sz="2400" dirty="0" smtClean="0"/>
              <a:t>en forsømt talehandlingstype</a:t>
            </a:r>
            <a:endParaRPr lang="da-DK" sz="2400" dirty="0"/>
          </a:p>
        </p:txBody>
      </p:sp>
      <p:sp>
        <p:nvSpPr>
          <p:cNvPr id="6" name="Tekstboks 5"/>
          <p:cNvSpPr txBox="1"/>
          <p:nvPr/>
        </p:nvSpPr>
        <p:spPr>
          <a:xfrm>
            <a:off x="3563888" y="4365104"/>
            <a:ext cx="1336904" cy="369332"/>
          </a:xfrm>
          <a:prstGeom prst="rect">
            <a:avLst/>
          </a:prstGeom>
          <a:noFill/>
        </p:spPr>
        <p:txBody>
          <a:bodyPr wrap="none" rtlCol="0">
            <a:spAutoFit/>
          </a:bodyPr>
          <a:lstStyle/>
          <a:p>
            <a:r>
              <a:rPr lang="da-DK" dirty="0" smtClean="0"/>
              <a:t>Peter Widell</a:t>
            </a:r>
            <a:endParaRPr lang="da-DK" dirty="0"/>
          </a:p>
        </p:txBody>
      </p:sp>
      <p:sp>
        <p:nvSpPr>
          <p:cNvPr id="7" name="Tekstboks 6"/>
          <p:cNvSpPr txBox="1"/>
          <p:nvPr/>
        </p:nvSpPr>
        <p:spPr>
          <a:xfrm>
            <a:off x="5004048" y="5445224"/>
            <a:ext cx="3651897" cy="738664"/>
          </a:xfrm>
          <a:prstGeom prst="rect">
            <a:avLst/>
          </a:prstGeom>
          <a:noFill/>
        </p:spPr>
        <p:txBody>
          <a:bodyPr wrap="none" rtlCol="0">
            <a:spAutoFit/>
          </a:bodyPr>
          <a:lstStyle/>
          <a:p>
            <a:r>
              <a:rPr lang="da-DK" sz="1400" dirty="0" smtClean="0"/>
              <a:t>Litteratur af mig citeret nedenfor findes på min </a:t>
            </a:r>
          </a:p>
          <a:p>
            <a:r>
              <a:rPr lang="da-DK" sz="1400" dirty="0" smtClean="0"/>
              <a:t>hjemmeside </a:t>
            </a:r>
            <a:r>
              <a:rPr lang="da-DK" sz="1400" dirty="0" smtClean="0">
                <a:hlinkClick r:id="rId2"/>
              </a:rPr>
              <a:t>www.peterwidell.com</a:t>
            </a:r>
            <a:endParaRPr lang="da-DK" sz="1400" dirty="0" smtClean="0"/>
          </a:p>
          <a:p>
            <a:endParaRPr lang="da-DK"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36" name="Rektangel 35"/>
          <p:cNvSpPr/>
          <p:nvPr/>
        </p:nvSpPr>
        <p:spPr>
          <a:xfrm>
            <a:off x="1763688" y="2708920"/>
            <a:ext cx="4680520" cy="2232248"/>
          </a:xfrm>
          <a:prstGeom prst="rect">
            <a:avLst/>
          </a:prstGeom>
          <a:solidFill>
            <a:schemeClr val="bg1">
              <a:alpha val="86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7" name="Tekstboks 36"/>
          <p:cNvSpPr txBox="1"/>
          <p:nvPr/>
        </p:nvSpPr>
        <p:spPr>
          <a:xfrm>
            <a:off x="1979712" y="2996952"/>
            <a:ext cx="4320480" cy="1600438"/>
          </a:xfrm>
          <a:prstGeom prst="rect">
            <a:avLst/>
          </a:prstGeom>
          <a:noFill/>
        </p:spPr>
        <p:txBody>
          <a:bodyPr wrap="square" rtlCol="0">
            <a:spAutoFit/>
          </a:bodyPr>
          <a:lstStyle/>
          <a:p>
            <a:r>
              <a:rPr lang="en-US" sz="1400" dirty="0" smtClean="0"/>
              <a:t>Searle (1979 (1975):164): </a:t>
            </a:r>
          </a:p>
          <a:p>
            <a:r>
              <a:rPr lang="en-US" sz="1400" dirty="0" smtClean="0"/>
              <a:t>“</a:t>
            </a:r>
            <a:r>
              <a:rPr lang="en-US" sz="1400" i="1" dirty="0" smtClean="0"/>
              <a:t>Expressives</a:t>
            </a:r>
            <a:r>
              <a:rPr lang="en-US" sz="1400" i="1" dirty="0"/>
              <a:t>.</a:t>
            </a:r>
            <a:r>
              <a:rPr lang="en-US" sz="1400" dirty="0"/>
              <a:t> The illocutionary </a:t>
            </a:r>
            <a:r>
              <a:rPr lang="en-US" sz="1400" dirty="0" smtClean="0"/>
              <a:t>point </a:t>
            </a:r>
            <a:r>
              <a:rPr lang="en-US" sz="1400" dirty="0"/>
              <a:t>of this class is to express the psychological state specified in the sincerity condition about a state of affairs specified in the </a:t>
            </a:r>
            <a:r>
              <a:rPr lang="en-US" sz="1400" dirty="0" smtClean="0"/>
              <a:t>propo-sitional </a:t>
            </a:r>
            <a:r>
              <a:rPr lang="en-US" sz="1400" dirty="0"/>
              <a:t>content. The paradigms of expressive verbs are "thank," "congratulate," "apologize," "condole," "</a:t>
            </a:r>
            <a:r>
              <a:rPr lang="en-US" sz="1400" dirty="0" smtClean="0"/>
              <a:t>deplo-re</a:t>
            </a:r>
            <a:r>
              <a:rPr lang="en-US" sz="1400" dirty="0"/>
              <a:t>," and "welcome</a:t>
            </a:r>
            <a:r>
              <a:rPr lang="en-US" sz="1400" dirty="0" smtClean="0"/>
              <a:t>.“” </a:t>
            </a:r>
            <a:endParaRPr lang="da-DK" sz="1400" dirty="0"/>
          </a:p>
        </p:txBody>
      </p:sp>
      <p:sp>
        <p:nvSpPr>
          <p:cNvPr id="39" name="Rektangel 38"/>
          <p:cNvSpPr/>
          <p:nvPr/>
        </p:nvSpPr>
        <p:spPr>
          <a:xfrm>
            <a:off x="3491880" y="1412776"/>
            <a:ext cx="3024336"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2" name="Rektangel 41"/>
          <p:cNvSpPr/>
          <p:nvPr/>
        </p:nvSpPr>
        <p:spPr>
          <a:xfrm>
            <a:off x="4355976" y="3140968"/>
            <a:ext cx="1584176" cy="1754326"/>
          </a:xfrm>
          <a:prstGeom prst="rect">
            <a:avLst/>
          </a:prstGeom>
        </p:spPr>
        <p:txBody>
          <a:bodyPr wrap="square">
            <a:spAutoFit/>
          </a:bodyPr>
          <a:lstStyle/>
          <a:p>
            <a:r>
              <a:rPr lang="en-US" dirty="0" smtClean="0">
                <a:solidFill>
                  <a:srgbClr val="FF0000"/>
                </a:solidFill>
              </a:rPr>
              <a:t>thank congratulate apologize condole deplore welcome</a:t>
            </a:r>
            <a:endParaRPr lang="da-DK" dirty="0">
              <a:solidFill>
                <a:srgbClr val="FF0000"/>
              </a:solidFill>
            </a:endParaRPr>
          </a:p>
        </p:txBody>
      </p:sp>
      <p:sp>
        <p:nvSpPr>
          <p:cNvPr id="45" name="Rektangel 44"/>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Tekstboks 45"/>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7" name="Tekstboks 46"/>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
        <p:nvSpPr>
          <p:cNvPr id="48" name="Tekstboks 47"/>
          <p:cNvSpPr txBox="1"/>
          <p:nvPr/>
        </p:nvSpPr>
        <p:spPr>
          <a:xfrm>
            <a:off x="3635896" y="5661248"/>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49" name="Tekstboks 48"/>
          <p:cNvSpPr txBox="1"/>
          <p:nvPr/>
        </p:nvSpPr>
        <p:spPr>
          <a:xfrm flipH="1">
            <a:off x="377991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50" name="Rektangel 49"/>
          <p:cNvSpPr/>
          <p:nvPr/>
        </p:nvSpPr>
        <p:spPr>
          <a:xfrm>
            <a:off x="4211960" y="5085184"/>
            <a:ext cx="3744416" cy="64807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Tekstboks 50"/>
          <p:cNvSpPr txBox="1"/>
          <p:nvPr/>
        </p:nvSpPr>
        <p:spPr>
          <a:xfrm>
            <a:off x="4572000" y="5229200"/>
            <a:ext cx="3185809" cy="369332"/>
          </a:xfrm>
          <a:prstGeom prst="rect">
            <a:avLst/>
          </a:prstGeom>
          <a:noFill/>
        </p:spPr>
        <p:txBody>
          <a:bodyPr wrap="none" rtlCol="0">
            <a:spAutoFit/>
          </a:bodyPr>
          <a:lstStyle/>
          <a:p>
            <a:r>
              <a:rPr lang="da-DK" dirty="0" smtClean="0"/>
              <a:t>Vi vil først se på A, derefter på B</a:t>
            </a: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10</a:t>
            </a:fld>
            <a:endParaRPr lang="da-DK"/>
          </a:p>
        </p:txBody>
      </p:sp>
      <p:sp>
        <p:nvSpPr>
          <p:cNvPr id="41" name="Rektangel 40"/>
          <p:cNvSpPr/>
          <p:nvPr/>
        </p:nvSpPr>
        <p:spPr>
          <a:xfrm>
            <a:off x="2051720" y="476672"/>
            <a:ext cx="2376264" cy="79208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dirty="0" smtClean="0">
                <a:solidFill>
                  <a:schemeClr val="tx1"/>
                </a:solidFill>
              </a:rPr>
              <a:t>Searle:</a:t>
            </a:r>
            <a:endParaRPr lang="da-DK" sz="2800" dirty="0">
              <a:solidFill>
                <a:schemeClr val="tx1"/>
              </a:solidFill>
            </a:endParaRPr>
          </a:p>
        </p:txBody>
      </p:sp>
      <p:sp>
        <p:nvSpPr>
          <p:cNvPr id="43" name="Ellipse 42"/>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264696"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nor to get it stepped on. </a:t>
            </a: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11</a:t>
            </a:fld>
            <a:endParaRPr lang="da-DK"/>
          </a:p>
        </p:txBody>
      </p:sp>
      <p:sp>
        <p:nvSpPr>
          <p:cNvPr id="44" name="Tekstboks 43"/>
          <p:cNvSpPr txBox="1"/>
          <p:nvPr/>
        </p:nvSpPr>
        <p:spPr>
          <a:xfrm>
            <a:off x="3635896" y="2492896"/>
            <a:ext cx="5144806" cy="646331"/>
          </a:xfrm>
          <a:prstGeom prst="rect">
            <a:avLst/>
          </a:prstGeom>
          <a:noFill/>
        </p:spPr>
        <p:txBody>
          <a:bodyPr wrap="none" rtlCol="0">
            <a:spAutoFit/>
          </a:bodyPr>
          <a:lstStyle/>
          <a:p>
            <a:r>
              <a:rPr lang="da-DK" dirty="0" smtClean="0"/>
              <a:t>Searle: ”p” har ingen direction of fit  </a:t>
            </a:r>
          </a:p>
          <a:p>
            <a:r>
              <a:rPr lang="da-DK" dirty="0" smtClean="0"/>
              <a:t>		= </a:t>
            </a:r>
            <a:r>
              <a:rPr lang="da-DK" sz="1400" dirty="0" smtClean="0"/>
              <a:t>ekspressivet er en selvstændig illokution</a:t>
            </a:r>
            <a:endParaRPr lang="da-DK" sz="1400" dirty="0"/>
          </a:p>
        </p:txBody>
      </p:sp>
      <p:sp>
        <p:nvSpPr>
          <p:cNvPr id="53" name="Tekstboks 52"/>
          <p:cNvSpPr txBox="1"/>
          <p:nvPr/>
        </p:nvSpPr>
        <p:spPr>
          <a:xfrm>
            <a:off x="539552" y="1628800"/>
            <a:ext cx="2664296" cy="646331"/>
          </a:xfrm>
          <a:prstGeom prst="rect">
            <a:avLst/>
          </a:prstGeom>
          <a:noFill/>
        </p:spPr>
        <p:txBody>
          <a:bodyPr wrap="square" rtlCol="0">
            <a:spAutoFit/>
          </a:bodyPr>
          <a:lstStyle/>
          <a:p>
            <a:endParaRPr lang="da-DK" dirty="0" smtClean="0"/>
          </a:p>
          <a:p>
            <a:r>
              <a:rPr lang="da-DK" dirty="0"/>
              <a:t>	</a:t>
            </a:r>
          </a:p>
        </p:txBody>
      </p:sp>
      <p:sp>
        <p:nvSpPr>
          <p:cNvPr id="43" name="Rektangel 42"/>
          <p:cNvSpPr/>
          <p:nvPr/>
        </p:nvSpPr>
        <p:spPr>
          <a:xfrm>
            <a:off x="3563888" y="4869160"/>
            <a:ext cx="5256584" cy="14401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Rektangel 56"/>
          <p:cNvSpPr/>
          <p:nvPr/>
        </p:nvSpPr>
        <p:spPr>
          <a:xfrm>
            <a:off x="3635896" y="4941168"/>
            <a:ext cx="5184576" cy="1354217"/>
          </a:xfrm>
          <a:prstGeom prst="rect">
            <a:avLst/>
          </a:prstGeom>
        </p:spPr>
        <p:txBody>
          <a:bodyPr wrap="square">
            <a:spAutoFit/>
          </a:bodyPr>
          <a:lstStyle/>
          <a:p>
            <a:r>
              <a:rPr lang="da-DK" dirty="0" smtClean="0"/>
              <a:t>Searles argumentation:</a:t>
            </a:r>
            <a:endParaRPr lang="da-DK" sz="1400" dirty="0" smtClean="0"/>
          </a:p>
          <a:p>
            <a:r>
              <a:rPr lang="en-US" sz="1600" dirty="0" smtClean="0"/>
              <a:t>“In performing an expressive, the speaker is neither trying to get the world to match the words nor the words to match the world; rather the truth of the expressed proposition is presupposed.” (Searle 1979 (1975):164)</a:t>
            </a:r>
            <a:endParaRPr lang="da-DK" sz="1600" dirty="0"/>
          </a:p>
        </p:txBody>
      </p:sp>
      <p:sp>
        <p:nvSpPr>
          <p:cNvPr id="37" name="Rektangel 36"/>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boks 38"/>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5" name="Tekstboks 44"/>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264696"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12</a:t>
            </a:fld>
            <a:endParaRPr lang="da-DK"/>
          </a:p>
        </p:txBody>
      </p:sp>
      <p:sp>
        <p:nvSpPr>
          <p:cNvPr id="44" name="Tekstboks 43"/>
          <p:cNvSpPr txBox="1"/>
          <p:nvPr/>
        </p:nvSpPr>
        <p:spPr>
          <a:xfrm>
            <a:off x="3635896" y="2492896"/>
            <a:ext cx="5144806" cy="646331"/>
          </a:xfrm>
          <a:prstGeom prst="rect">
            <a:avLst/>
          </a:prstGeom>
          <a:noFill/>
        </p:spPr>
        <p:txBody>
          <a:bodyPr wrap="none" rtlCol="0">
            <a:spAutoFit/>
          </a:bodyPr>
          <a:lstStyle/>
          <a:p>
            <a:r>
              <a:rPr lang="da-DK" dirty="0" smtClean="0">
                <a:solidFill>
                  <a:schemeClr val="bg1">
                    <a:lumMod val="50000"/>
                  </a:schemeClr>
                </a:solidFill>
              </a:rPr>
              <a:t>Searle: ”p” har ingen direction of fit  </a:t>
            </a:r>
          </a:p>
          <a:p>
            <a:r>
              <a:rPr lang="da-DK" dirty="0" smtClean="0">
                <a:solidFill>
                  <a:schemeClr val="bg1">
                    <a:lumMod val="50000"/>
                  </a:schemeClr>
                </a:solidFill>
              </a:rPr>
              <a:t>		= </a:t>
            </a:r>
            <a:r>
              <a:rPr lang="da-DK" sz="1400" dirty="0" smtClean="0">
                <a:solidFill>
                  <a:schemeClr val="bg1">
                    <a:lumMod val="50000"/>
                  </a:schemeClr>
                </a:solidFill>
              </a:rPr>
              <a:t>ekspressivet er en selvstændig illokution</a:t>
            </a:r>
            <a:endParaRPr lang="da-DK" sz="1400" dirty="0">
              <a:solidFill>
                <a:schemeClr val="bg1">
                  <a:lumMod val="50000"/>
                </a:schemeClr>
              </a:solidFill>
            </a:endParaRPr>
          </a:p>
        </p:txBody>
      </p:sp>
      <p:sp>
        <p:nvSpPr>
          <p:cNvPr id="54" name="Tekstboks 53"/>
          <p:cNvSpPr txBox="1"/>
          <p:nvPr/>
        </p:nvSpPr>
        <p:spPr>
          <a:xfrm>
            <a:off x="3635896" y="3284984"/>
            <a:ext cx="5150128" cy="646331"/>
          </a:xfrm>
          <a:prstGeom prst="rect">
            <a:avLst/>
          </a:prstGeom>
          <a:noFill/>
        </p:spPr>
        <p:txBody>
          <a:bodyPr wrap="none" rtlCol="0">
            <a:spAutoFit/>
          </a:bodyPr>
          <a:lstStyle/>
          <a:p>
            <a:r>
              <a:rPr lang="da-DK" dirty="0" smtClean="0"/>
              <a:t>Ulbæk: ”p” har world-to-word direction of fit</a:t>
            </a:r>
          </a:p>
          <a:p>
            <a:r>
              <a:rPr lang="da-DK" dirty="0" smtClean="0"/>
              <a:t>		</a:t>
            </a:r>
            <a:r>
              <a:rPr lang="da-DK" sz="1400" dirty="0" smtClean="0"/>
              <a:t>= ekspressivet er i virkeligheden et </a:t>
            </a:r>
            <a:r>
              <a:rPr lang="da-DK" sz="1400" b="1" dirty="0" smtClean="0">
                <a:solidFill>
                  <a:srgbClr val="FF0000"/>
                </a:solidFill>
              </a:rPr>
              <a:t>assertiv</a:t>
            </a:r>
            <a:endParaRPr lang="da-DK" sz="1400" b="1" dirty="0">
              <a:solidFill>
                <a:srgbClr val="FF0000"/>
              </a:solidFill>
            </a:endParaRPr>
          </a:p>
        </p:txBody>
      </p:sp>
      <p:sp>
        <p:nvSpPr>
          <p:cNvPr id="43" name="Rektangel 42"/>
          <p:cNvSpPr/>
          <p:nvPr/>
        </p:nvSpPr>
        <p:spPr>
          <a:xfrm>
            <a:off x="3563888" y="4653136"/>
            <a:ext cx="5256584" cy="16561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Rektangel 56"/>
          <p:cNvSpPr/>
          <p:nvPr/>
        </p:nvSpPr>
        <p:spPr>
          <a:xfrm>
            <a:off x="3635896" y="4725144"/>
            <a:ext cx="5184576" cy="1600438"/>
          </a:xfrm>
          <a:prstGeom prst="rect">
            <a:avLst/>
          </a:prstGeom>
        </p:spPr>
        <p:txBody>
          <a:bodyPr wrap="square">
            <a:spAutoFit/>
          </a:bodyPr>
          <a:lstStyle/>
          <a:p>
            <a:r>
              <a:rPr lang="da-DK" dirty="0" smtClean="0"/>
              <a:t>Ulbæks argumentation:</a:t>
            </a:r>
          </a:p>
          <a:p>
            <a:r>
              <a:rPr lang="da-DK" sz="1600" dirty="0" smtClean="0"/>
              <a:t>”Jeg har hovedpine … Det er en simpel assertiv, en hævdel-se. Assertiven er sand, hvis den indre tilstand, hovedpine, foreligger, og falsk ellers … der er ingen grund til at skille (følelses- og holdningsudtryk) ud i en særlig gruppe. De </a:t>
            </a:r>
          </a:p>
          <a:p>
            <a:r>
              <a:rPr lang="da-DK" sz="1600" dirty="0" smtClean="0"/>
              <a:t>tilhører gruppen af assertiver”</a:t>
            </a:r>
            <a:endParaRPr lang="da-DK" sz="1600" dirty="0"/>
          </a:p>
        </p:txBody>
      </p:sp>
      <p:sp>
        <p:nvSpPr>
          <p:cNvPr id="37" name="Rektangel 36"/>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boks 38"/>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5" name="Tekstboks 44"/>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264696"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13</a:t>
            </a:fld>
            <a:endParaRPr lang="da-DK"/>
          </a:p>
        </p:txBody>
      </p:sp>
      <p:sp>
        <p:nvSpPr>
          <p:cNvPr id="44" name="Tekstboks 43"/>
          <p:cNvSpPr txBox="1"/>
          <p:nvPr/>
        </p:nvSpPr>
        <p:spPr>
          <a:xfrm>
            <a:off x="3635896" y="2492896"/>
            <a:ext cx="5144806" cy="646331"/>
          </a:xfrm>
          <a:prstGeom prst="rect">
            <a:avLst/>
          </a:prstGeom>
          <a:noFill/>
        </p:spPr>
        <p:txBody>
          <a:bodyPr wrap="none" rtlCol="0">
            <a:spAutoFit/>
          </a:bodyPr>
          <a:lstStyle/>
          <a:p>
            <a:r>
              <a:rPr lang="da-DK" dirty="0" smtClean="0">
                <a:solidFill>
                  <a:schemeClr val="bg1">
                    <a:lumMod val="50000"/>
                  </a:schemeClr>
                </a:solidFill>
              </a:rPr>
              <a:t>Searle: ”p” har ingen direction of fit  </a:t>
            </a:r>
          </a:p>
          <a:p>
            <a:r>
              <a:rPr lang="da-DK" dirty="0" smtClean="0">
                <a:solidFill>
                  <a:schemeClr val="bg1">
                    <a:lumMod val="50000"/>
                  </a:schemeClr>
                </a:solidFill>
              </a:rPr>
              <a:t>		= </a:t>
            </a:r>
            <a:r>
              <a:rPr lang="da-DK" sz="1400" dirty="0" smtClean="0">
                <a:solidFill>
                  <a:schemeClr val="bg1">
                    <a:lumMod val="50000"/>
                  </a:schemeClr>
                </a:solidFill>
              </a:rPr>
              <a:t>ekspressivet er en selvstændig illokution</a:t>
            </a:r>
            <a:endParaRPr lang="da-DK" sz="1400" dirty="0">
              <a:solidFill>
                <a:schemeClr val="bg1">
                  <a:lumMod val="50000"/>
                </a:schemeClr>
              </a:solidFill>
            </a:endParaRPr>
          </a:p>
        </p:txBody>
      </p:sp>
      <p:sp>
        <p:nvSpPr>
          <p:cNvPr id="54" name="Tekstboks 53"/>
          <p:cNvSpPr txBox="1"/>
          <p:nvPr/>
        </p:nvSpPr>
        <p:spPr>
          <a:xfrm>
            <a:off x="3635896" y="3284984"/>
            <a:ext cx="5150128" cy="646331"/>
          </a:xfrm>
          <a:prstGeom prst="rect">
            <a:avLst/>
          </a:prstGeom>
          <a:noFill/>
        </p:spPr>
        <p:txBody>
          <a:bodyPr wrap="none" rtlCol="0">
            <a:spAutoFit/>
          </a:bodyPr>
          <a:lstStyle/>
          <a:p>
            <a:r>
              <a:rPr lang="da-DK" dirty="0" smtClean="0">
                <a:solidFill>
                  <a:schemeClr val="bg1">
                    <a:lumMod val="50000"/>
                  </a:schemeClr>
                </a:solidFill>
              </a:rPr>
              <a:t>Ulbæk: ”p” har world-to-word direction of fit</a:t>
            </a:r>
          </a:p>
          <a:p>
            <a:r>
              <a:rPr lang="da-DK" dirty="0" smtClean="0">
                <a:solidFill>
                  <a:schemeClr val="bg1">
                    <a:lumMod val="50000"/>
                  </a:schemeClr>
                </a:solidFill>
              </a:rPr>
              <a:t>		</a:t>
            </a:r>
            <a:r>
              <a:rPr lang="da-DK" sz="1400" dirty="0" smtClean="0">
                <a:solidFill>
                  <a:schemeClr val="bg1">
                    <a:lumMod val="50000"/>
                  </a:schemeClr>
                </a:solidFill>
              </a:rPr>
              <a:t>= ekspressivet er i virkeligheden et </a:t>
            </a:r>
            <a:r>
              <a:rPr lang="da-DK" sz="1400" b="1" dirty="0" smtClean="0">
                <a:solidFill>
                  <a:schemeClr val="bg1">
                    <a:lumMod val="50000"/>
                  </a:schemeClr>
                </a:solidFill>
              </a:rPr>
              <a:t>assertiv</a:t>
            </a:r>
            <a:endParaRPr lang="da-DK" sz="1400" b="1" dirty="0">
              <a:solidFill>
                <a:schemeClr val="bg1">
                  <a:lumMod val="50000"/>
                </a:schemeClr>
              </a:solidFill>
            </a:endParaRPr>
          </a:p>
        </p:txBody>
      </p:sp>
      <p:sp>
        <p:nvSpPr>
          <p:cNvPr id="37" name="Tekstboks 36"/>
          <p:cNvSpPr txBox="1"/>
          <p:nvPr/>
        </p:nvSpPr>
        <p:spPr>
          <a:xfrm>
            <a:off x="3635896" y="4077072"/>
            <a:ext cx="5150128" cy="646331"/>
          </a:xfrm>
          <a:prstGeom prst="rect">
            <a:avLst/>
          </a:prstGeom>
          <a:noFill/>
        </p:spPr>
        <p:txBody>
          <a:bodyPr wrap="none" rtlCol="0">
            <a:spAutoFit/>
          </a:bodyPr>
          <a:lstStyle/>
          <a:p>
            <a:r>
              <a:rPr lang="da-DK" dirty="0" smtClean="0"/>
              <a:t>Widell: ”p” har world-to-word direction of fit</a:t>
            </a:r>
          </a:p>
          <a:p>
            <a:r>
              <a:rPr lang="da-DK" dirty="0" smtClean="0"/>
              <a:t>		</a:t>
            </a:r>
            <a:r>
              <a:rPr lang="da-DK" sz="1400" dirty="0" smtClean="0"/>
              <a:t>= ekspressivet er i virkeligheden et </a:t>
            </a:r>
            <a:r>
              <a:rPr lang="da-DK" sz="1400" b="1" dirty="0" smtClean="0">
                <a:solidFill>
                  <a:srgbClr val="FF0000"/>
                </a:solidFill>
              </a:rPr>
              <a:t>assertiv</a:t>
            </a:r>
            <a:endParaRPr lang="da-DK" sz="1400" b="1" dirty="0">
              <a:solidFill>
                <a:srgbClr val="FF0000"/>
              </a:solidFill>
            </a:endParaRPr>
          </a:p>
        </p:txBody>
      </p:sp>
      <p:sp>
        <p:nvSpPr>
          <p:cNvPr id="45" name="Rektangel 44"/>
          <p:cNvSpPr/>
          <p:nvPr/>
        </p:nvSpPr>
        <p:spPr>
          <a:xfrm>
            <a:off x="3563888" y="4941168"/>
            <a:ext cx="5256584" cy="136815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boks 38"/>
          <p:cNvSpPr txBox="1"/>
          <p:nvPr/>
        </p:nvSpPr>
        <p:spPr>
          <a:xfrm>
            <a:off x="3635896" y="5085184"/>
            <a:ext cx="5184576" cy="1107996"/>
          </a:xfrm>
          <a:prstGeom prst="rect">
            <a:avLst/>
          </a:prstGeom>
          <a:noFill/>
        </p:spPr>
        <p:txBody>
          <a:bodyPr wrap="square" rtlCol="0">
            <a:spAutoFit/>
          </a:bodyPr>
          <a:lstStyle/>
          <a:p>
            <a:r>
              <a:rPr lang="da-DK" dirty="0" smtClean="0"/>
              <a:t>Min argumentation:</a:t>
            </a:r>
          </a:p>
          <a:p>
            <a:r>
              <a:rPr lang="da-DK" sz="1600" dirty="0" smtClean="0"/>
              <a:t>Jeg er enig med Ulbæk: Ekspressiver er assertiver. Searle </a:t>
            </a:r>
          </a:p>
          <a:p>
            <a:r>
              <a:rPr lang="da-DK" sz="1600" dirty="0" smtClean="0"/>
              <a:t>tager fejl. Men Ulbæks præmisser for at sige det, han siger,</a:t>
            </a:r>
          </a:p>
          <a:p>
            <a:r>
              <a:rPr lang="da-DK" sz="1600" dirty="0" smtClean="0"/>
              <a:t>mener jeg er forkerte. </a:t>
            </a:r>
            <a:endParaRPr lang="da-DK" sz="1600" dirty="0"/>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7" name="Tekstboks 46"/>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264696"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14</a:t>
            </a:fld>
            <a:endParaRPr lang="da-DK"/>
          </a:p>
        </p:txBody>
      </p:sp>
      <p:sp>
        <p:nvSpPr>
          <p:cNvPr id="39" name="Tekstboks 38"/>
          <p:cNvSpPr txBox="1"/>
          <p:nvPr/>
        </p:nvSpPr>
        <p:spPr>
          <a:xfrm>
            <a:off x="3419872" y="2348880"/>
            <a:ext cx="5328592" cy="4001095"/>
          </a:xfrm>
          <a:prstGeom prst="rect">
            <a:avLst/>
          </a:prstGeom>
          <a:noFill/>
        </p:spPr>
        <p:txBody>
          <a:bodyPr wrap="square" rtlCol="0">
            <a:spAutoFit/>
          </a:bodyPr>
          <a:lstStyle/>
          <a:p>
            <a:r>
              <a:rPr lang="da-DK" dirty="0" smtClean="0"/>
              <a:t>Enighed mellem Ulbæk og mig om kritik af Searle:</a:t>
            </a:r>
          </a:p>
          <a:p>
            <a:r>
              <a:rPr lang="da-DK" sz="1600" dirty="0" smtClean="0"/>
              <a:t>Talen om ingen ”direction of fit” er ganske uklar. Searle kæder den sammen med en antagelse om, at p skulle være præsup-poneret. Men det behøver der på ingen måde være tale om: </a:t>
            </a:r>
          </a:p>
          <a:p>
            <a:endParaRPr lang="da-DK" sz="800" dirty="0" smtClean="0"/>
          </a:p>
          <a:p>
            <a:r>
              <a:rPr lang="da-DK" sz="1600" dirty="0" smtClean="0"/>
              <a:t>Ex 1   </a:t>
            </a:r>
            <a:r>
              <a:rPr lang="da-DK" sz="1400" dirty="0" smtClean="0"/>
              <a:t>Hvis jeg har hovedpine – eller mere i overensstemmelse med </a:t>
            </a:r>
          </a:p>
          <a:p>
            <a:pPr lvl="1"/>
            <a:r>
              <a:rPr lang="da-DK" sz="1400" dirty="0" smtClean="0"/>
              <a:t>skemaet til venstre: hvis jeg føler, der er en pine eller smerte i mit hoved – eksisterer denne følelse uafhængigt af, om jeg over for en hører vil give sprogligt udtryk for den eller ej. </a:t>
            </a:r>
          </a:p>
          <a:p>
            <a:pPr lvl="1"/>
            <a:endParaRPr lang="da-DK" sz="800" dirty="0" smtClean="0"/>
          </a:p>
          <a:p>
            <a:r>
              <a:rPr lang="da-DK" sz="1400" dirty="0" smtClean="0"/>
              <a:t>EX 2    Hvis jeg har til hensigt at udføre en eller anden handling, fx </a:t>
            </a:r>
          </a:p>
          <a:p>
            <a:pPr lvl="1"/>
            <a:r>
              <a:rPr lang="da-DK" sz="1400" dirty="0" smtClean="0"/>
              <a:t>binde mine sko, eksisterer denne intention uafhængigt af, om jeg over for en hører vil give sprogligt udtryk for den eller ej. </a:t>
            </a:r>
          </a:p>
          <a:p>
            <a:pPr lvl="1"/>
            <a:endParaRPr lang="da-DK" sz="800" dirty="0" smtClean="0"/>
          </a:p>
          <a:p>
            <a:r>
              <a:rPr lang="da-DK" sz="1600" dirty="0" smtClean="0"/>
              <a:t>I begge tilfælde er den sproguafhængige eksistens af den psy-kiske tilstand, en betingelse for, at vi kan tilordne det sproglige udtryk en sandhedsværdi. Og den er ikke præsupponeret. Altså: Der er tale om et assertiv. </a:t>
            </a:r>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36" name="Tekstboks 35"/>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264696"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15</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36" name="Tekstboks 35"/>
          <p:cNvSpPr txBox="1"/>
          <p:nvPr/>
        </p:nvSpPr>
        <p:spPr>
          <a:xfrm>
            <a:off x="3419872" y="2348880"/>
            <a:ext cx="5400600" cy="3939540"/>
          </a:xfrm>
          <a:prstGeom prst="rect">
            <a:avLst/>
          </a:prstGeom>
          <a:noFill/>
        </p:spPr>
        <p:txBody>
          <a:bodyPr wrap="square" rtlCol="0">
            <a:spAutoFit/>
          </a:bodyPr>
          <a:lstStyle/>
          <a:p>
            <a:r>
              <a:rPr lang="da-DK" dirty="0" smtClean="0"/>
              <a:t>Uenighed: Min kritik af Ulbæk I:</a:t>
            </a:r>
          </a:p>
          <a:p>
            <a:r>
              <a:rPr lang="da-DK" sz="1600" dirty="0" smtClean="0"/>
              <a:t>Ulbæk mener ikke, der ”[…] sproglig set er forskel på om man rapporterer ydre eller indre tilstande.” Det bør derfor være an-ledning til, at man </a:t>
            </a:r>
            <a:r>
              <a:rPr lang="da-DK" sz="1600" dirty="0" smtClean="0">
                <a:solidFill>
                  <a:srgbClr val="FF0000"/>
                </a:solidFill>
              </a:rPr>
              <a:t>dropper talen om A-ekspressiver</a:t>
            </a:r>
            <a:r>
              <a:rPr lang="da-DK" sz="1600" dirty="0" smtClean="0"/>
              <a:t>.</a:t>
            </a:r>
          </a:p>
          <a:p>
            <a:endParaRPr lang="da-DK" sz="800" dirty="0" smtClean="0"/>
          </a:p>
          <a:p>
            <a:r>
              <a:rPr lang="da-DK" sz="1600" dirty="0" smtClean="0"/>
              <a:t>Det er jeg uenig i. Jeg mener</a:t>
            </a:r>
            <a:r>
              <a:rPr lang="da-DK" sz="1600" dirty="0" smtClean="0">
                <a:solidFill>
                  <a:srgbClr val="FF0000"/>
                </a:solidFill>
              </a:rPr>
              <a:t>, man skal bibeholde talen om A-ekspressiver som særlig klasse</a:t>
            </a:r>
            <a:r>
              <a:rPr lang="da-DK" sz="1600" dirty="0" smtClean="0"/>
              <a:t>. </a:t>
            </a:r>
          </a:p>
          <a:p>
            <a:endParaRPr lang="da-DK" sz="800" dirty="0" smtClean="0"/>
          </a:p>
          <a:p>
            <a:r>
              <a:rPr lang="da-DK" sz="1600" dirty="0" smtClean="0"/>
              <a:t>Den skal imidlertid </a:t>
            </a:r>
            <a:r>
              <a:rPr lang="da-DK" sz="1600" dirty="0" smtClean="0">
                <a:solidFill>
                  <a:srgbClr val="FF0000"/>
                </a:solidFill>
              </a:rPr>
              <a:t>udledes konstruktivt</a:t>
            </a:r>
            <a:r>
              <a:rPr lang="da-DK" sz="1600" dirty="0" smtClean="0"/>
              <a:t> og ikke stilles på linje med de øvrige grundlæggende talehandlingsklasser som i den klassiske talehandlingsteori.</a:t>
            </a:r>
          </a:p>
          <a:p>
            <a:endParaRPr lang="da-DK" sz="800" dirty="0" smtClean="0"/>
          </a:p>
          <a:p>
            <a:r>
              <a:rPr lang="da-DK" sz="1600" dirty="0" smtClean="0"/>
              <a:t>Det vil jeg vende tilbage til. </a:t>
            </a:r>
          </a:p>
          <a:p>
            <a:endParaRPr lang="da-DK" sz="800" dirty="0" smtClean="0"/>
          </a:p>
          <a:p>
            <a:r>
              <a:rPr lang="da-DK" sz="1600" dirty="0" smtClean="0"/>
              <a:t>Men først vil jeg forholde mig til Ulbæks begrundelse for ikke at mene, at der er nogen sproglig forskel på ydre, fysiske og indre, psykiske tilstande.</a:t>
            </a:r>
          </a:p>
        </p:txBody>
      </p:sp>
      <p:sp>
        <p:nvSpPr>
          <p:cNvPr id="37" name="Tekstboks 36"/>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76872"/>
            <a:ext cx="6336704"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16</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36" name="Tekstboks 35"/>
          <p:cNvSpPr txBox="1"/>
          <p:nvPr/>
        </p:nvSpPr>
        <p:spPr>
          <a:xfrm>
            <a:off x="3419872" y="2492896"/>
            <a:ext cx="5544616" cy="3477875"/>
          </a:xfrm>
          <a:prstGeom prst="rect">
            <a:avLst/>
          </a:prstGeom>
          <a:noFill/>
        </p:spPr>
        <p:txBody>
          <a:bodyPr wrap="square" rtlCol="0">
            <a:spAutoFit/>
          </a:bodyPr>
          <a:lstStyle/>
          <a:p>
            <a:r>
              <a:rPr lang="da-DK" dirty="0" smtClean="0"/>
              <a:t>Uenighed: Min kritik af Ulbæk II:</a:t>
            </a:r>
          </a:p>
          <a:p>
            <a:r>
              <a:rPr lang="da-DK" sz="1600" dirty="0" smtClean="0"/>
              <a:t>Jeg mener, at Indre, psykiske tilstande er afgørende forskellige fra ydre tilstande af følgende grunde:</a:t>
            </a:r>
          </a:p>
          <a:p>
            <a:endParaRPr lang="da-DK" sz="800" dirty="0" smtClean="0"/>
          </a:p>
          <a:p>
            <a:pPr marL="342900" indent="-342900">
              <a:buAutoNum type="arabicPeriod"/>
            </a:pPr>
            <a:r>
              <a:rPr lang="da-DK" sz="1400" dirty="0" smtClean="0"/>
              <a:t>De er ontologisk set </a:t>
            </a:r>
            <a:r>
              <a:rPr lang="da-DK" sz="1400" i="1" dirty="0" smtClean="0"/>
              <a:t>subjektive</a:t>
            </a:r>
            <a:r>
              <a:rPr lang="da-DK" sz="1400" dirty="0" smtClean="0"/>
              <a:t>, hvor ydre tilstande er </a:t>
            </a:r>
            <a:r>
              <a:rPr lang="da-DK" sz="1400" i="1" dirty="0" smtClean="0"/>
              <a:t>objektive.</a:t>
            </a:r>
          </a:p>
          <a:p>
            <a:pPr marL="342900" indent="-342900">
              <a:buAutoNum type="arabicPeriod"/>
            </a:pPr>
            <a:endParaRPr lang="da-DK" sz="800" i="1" dirty="0" smtClean="0"/>
          </a:p>
          <a:p>
            <a:pPr marL="342900" indent="-342900">
              <a:buAutoNum type="arabicPeriod"/>
            </a:pPr>
            <a:r>
              <a:rPr lang="da-DK" sz="1400" dirty="0" smtClean="0"/>
              <a:t>De er som subjektive epistemologisk set </a:t>
            </a:r>
            <a:r>
              <a:rPr lang="da-DK" sz="1400" i="1" dirty="0" smtClean="0"/>
              <a:t>direkte tilgængelige </a:t>
            </a:r>
            <a:r>
              <a:rPr lang="da-DK" sz="1400" dirty="0" smtClean="0"/>
              <a:t>for det enkelte subjekt, mens andre kun kan kende dem </a:t>
            </a:r>
            <a:r>
              <a:rPr lang="da-DK" sz="1400" i="1" dirty="0" smtClean="0"/>
              <a:t>via ydre kriterier</a:t>
            </a:r>
            <a:r>
              <a:rPr lang="da-DK" sz="1400" dirty="0" smtClean="0"/>
              <a:t>.</a:t>
            </a:r>
          </a:p>
          <a:p>
            <a:pPr marL="342900" indent="-342900">
              <a:buAutoNum type="arabicPeriod"/>
            </a:pPr>
            <a:endParaRPr lang="da-DK" sz="800" dirty="0" smtClean="0"/>
          </a:p>
          <a:p>
            <a:pPr marL="342900" indent="-342900">
              <a:buAutoNum type="arabicPeriod"/>
            </a:pPr>
            <a:r>
              <a:rPr lang="da-DK" sz="1400" dirty="0" smtClean="0"/>
              <a:t>Det enkelte subjekt </a:t>
            </a:r>
            <a:r>
              <a:rPr lang="da-DK" sz="1400" i="1" dirty="0" smtClean="0"/>
              <a:t>kan derfor ikke tage fejl </a:t>
            </a:r>
            <a:r>
              <a:rPr lang="da-DK" sz="1400" dirty="0" smtClean="0"/>
              <a:t>mht. sine psykiske tilstande: vide, tro, intendere osv.  (men nok mht. det p, de er om).</a:t>
            </a:r>
          </a:p>
          <a:p>
            <a:pPr marL="342900" indent="-342900">
              <a:buAutoNum type="arabicPeriod"/>
            </a:pPr>
            <a:endParaRPr lang="da-DK" sz="800" dirty="0" smtClean="0"/>
          </a:p>
          <a:p>
            <a:pPr marL="342900" indent="-342900">
              <a:buAutoNum type="arabicPeriod"/>
            </a:pPr>
            <a:r>
              <a:rPr lang="da-DK" sz="1400" dirty="0" smtClean="0"/>
              <a:t>De </a:t>
            </a:r>
            <a:r>
              <a:rPr lang="da-DK" sz="1400" i="1" dirty="0" smtClean="0"/>
              <a:t>kan benægtes, men ikke hele tiden </a:t>
            </a:r>
            <a:r>
              <a:rPr lang="da-DK" sz="1400" dirty="0" smtClean="0"/>
              <a:t>(jf. Wittgensteins privatsprogs-argument).  Løgn forudsætter sandhed.</a:t>
            </a:r>
          </a:p>
          <a:p>
            <a:pPr marL="342900" indent="342900"/>
            <a:endParaRPr lang="da-DK" sz="800" dirty="0" smtClean="0"/>
          </a:p>
          <a:p>
            <a:r>
              <a:rPr lang="da-DK" sz="1600" dirty="0" smtClean="0"/>
              <a:t>Trods disse vægtige forskelle mener Ulbæk ikke, at A-ekspressi-ver udgør nogen selvstændig talehandlingsklasse. </a:t>
            </a:r>
          </a:p>
        </p:txBody>
      </p:sp>
      <p:sp>
        <p:nvSpPr>
          <p:cNvPr id="37" name="Tekstboks 36"/>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627784" y="2204864"/>
            <a:ext cx="6336704"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17</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37" name="Rektangel 36"/>
          <p:cNvSpPr/>
          <p:nvPr/>
        </p:nvSpPr>
        <p:spPr>
          <a:xfrm>
            <a:off x="3419872" y="4869160"/>
            <a:ext cx="5400600" cy="14401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Rektangel 43"/>
          <p:cNvSpPr/>
          <p:nvPr/>
        </p:nvSpPr>
        <p:spPr>
          <a:xfrm>
            <a:off x="3419872" y="2996952"/>
            <a:ext cx="5472608" cy="93610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3419872" y="2348880"/>
            <a:ext cx="5544616" cy="4062651"/>
          </a:xfrm>
          <a:prstGeom prst="rect">
            <a:avLst/>
          </a:prstGeom>
          <a:noFill/>
        </p:spPr>
        <p:txBody>
          <a:bodyPr wrap="square" rtlCol="0">
            <a:spAutoFit/>
          </a:bodyPr>
          <a:lstStyle/>
          <a:p>
            <a:r>
              <a:rPr lang="da-DK" dirty="0" smtClean="0"/>
              <a:t>Uenighed: Min kritik af Ulbæk III:</a:t>
            </a:r>
          </a:p>
          <a:p>
            <a:r>
              <a:rPr lang="da-DK" sz="1600" dirty="0" smtClean="0"/>
              <a:t>Som støtte for sit synspunkt anfører Ulbæk følgende:</a:t>
            </a:r>
          </a:p>
          <a:p>
            <a:endParaRPr lang="da-DK" sz="800" dirty="0" smtClean="0"/>
          </a:p>
          <a:p>
            <a:r>
              <a:rPr lang="da-DK" sz="1600" dirty="0" smtClean="0"/>
              <a:t> ”[…] også dele af den ydre verden er utilgængelig for en given person og […] vi er i stand til som betragtere at falsificere en persons udsagn om sin privilegerede indre tilstand.” </a:t>
            </a:r>
          </a:p>
          <a:p>
            <a:endParaRPr lang="da-DK" sz="800" dirty="0" smtClean="0"/>
          </a:p>
          <a:p>
            <a:endParaRPr lang="da-DK" sz="800" dirty="0" smtClean="0"/>
          </a:p>
          <a:p>
            <a:endParaRPr lang="da-DK" sz="800" dirty="0" smtClean="0"/>
          </a:p>
          <a:p>
            <a:endParaRPr lang="da-DK" sz="800" dirty="0" smtClean="0"/>
          </a:p>
          <a:p>
            <a:endParaRPr lang="da-DK" sz="800" dirty="0" smtClean="0"/>
          </a:p>
          <a:p>
            <a:endParaRPr lang="da-DK" sz="800" dirty="0" smtClean="0"/>
          </a:p>
          <a:p>
            <a:endParaRPr lang="da-DK" sz="800" dirty="0" smtClean="0"/>
          </a:p>
          <a:p>
            <a:endParaRPr lang="da-DK" sz="800" dirty="0" smtClean="0"/>
          </a:p>
          <a:p>
            <a:endParaRPr lang="da-DK" sz="800" dirty="0" smtClean="0"/>
          </a:p>
          <a:p>
            <a:endParaRPr lang="da-DK" sz="800" dirty="0" smtClean="0"/>
          </a:p>
          <a:p>
            <a:r>
              <a:rPr lang="da-DK" sz="1600" dirty="0" smtClean="0"/>
              <a:t>MIT MODARGUMENT: Ja, men </a:t>
            </a:r>
            <a:r>
              <a:rPr lang="da-DK" sz="1600" dirty="0" smtClean="0">
                <a:solidFill>
                  <a:srgbClr val="FF0000"/>
                </a:solidFill>
              </a:rPr>
              <a:t>ydre utilgængelighed er forskellig fra indre</a:t>
            </a:r>
            <a:r>
              <a:rPr lang="da-DK" sz="1600" dirty="0" smtClean="0"/>
              <a:t>. Gælder det ydre tilstande, står vi alle lige omkring en mulig uvidenhed. Det gør vi ikke, når det gælder indre tilstande. Dér besidder vi  </a:t>
            </a:r>
            <a:r>
              <a:rPr lang="da-DK" sz="1600" i="1" dirty="0" smtClean="0"/>
              <a:t>hver vores vished</a:t>
            </a:r>
            <a:r>
              <a:rPr lang="da-DK" sz="1600" dirty="0" smtClean="0"/>
              <a:t>. (jf. pkt. (2) og (3) i forrige slide). </a:t>
            </a:r>
            <a:endParaRPr lang="da-DK" sz="800" dirty="0" smtClean="0"/>
          </a:p>
          <a:p>
            <a:r>
              <a:rPr lang="da-DK" sz="800" dirty="0" smtClean="0"/>
              <a:t> </a:t>
            </a:r>
          </a:p>
        </p:txBody>
      </p:sp>
      <p:sp>
        <p:nvSpPr>
          <p:cNvPr id="39" name="Tekstboks 38"/>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555776" y="2276872"/>
            <a:ext cx="6336704"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18</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37" name="Rektangel 36"/>
          <p:cNvSpPr/>
          <p:nvPr/>
        </p:nvSpPr>
        <p:spPr>
          <a:xfrm>
            <a:off x="3419872" y="4581128"/>
            <a:ext cx="5256584" cy="15841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Rektangel 43"/>
          <p:cNvSpPr/>
          <p:nvPr/>
        </p:nvSpPr>
        <p:spPr>
          <a:xfrm>
            <a:off x="3419872" y="2996952"/>
            <a:ext cx="5472608" cy="72008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3419872" y="2348880"/>
            <a:ext cx="5544616" cy="3939540"/>
          </a:xfrm>
          <a:prstGeom prst="rect">
            <a:avLst/>
          </a:prstGeom>
          <a:noFill/>
        </p:spPr>
        <p:txBody>
          <a:bodyPr wrap="square" rtlCol="0">
            <a:spAutoFit/>
          </a:bodyPr>
          <a:lstStyle/>
          <a:p>
            <a:r>
              <a:rPr lang="da-DK" dirty="0" smtClean="0"/>
              <a:t>Uenighed: Min kritik af Ulbæk IV:</a:t>
            </a:r>
          </a:p>
          <a:p>
            <a:r>
              <a:rPr lang="da-DK" sz="1600" dirty="0" smtClean="0"/>
              <a:t>Endvidere fremfører Ulbæk: </a:t>
            </a:r>
          </a:p>
          <a:p>
            <a:endParaRPr lang="da-DK" sz="800" dirty="0" smtClean="0"/>
          </a:p>
          <a:p>
            <a:r>
              <a:rPr lang="da-DK" sz="1600" dirty="0" smtClean="0"/>
              <a:t>”Både den ydre og den indre verden har overflade og en dybde, et skin og et væsen, en fremtrædelse og en essens […]” </a:t>
            </a:r>
          </a:p>
          <a:p>
            <a:endParaRPr lang="da-DK" sz="1600" dirty="0" smtClean="0"/>
          </a:p>
          <a:p>
            <a:endParaRPr lang="da-DK" sz="1600" dirty="0" smtClean="0"/>
          </a:p>
          <a:p>
            <a:endParaRPr lang="da-DK" sz="1600" dirty="0" smtClean="0"/>
          </a:p>
          <a:p>
            <a:endParaRPr lang="da-DK" sz="1600" dirty="0" smtClean="0"/>
          </a:p>
          <a:p>
            <a:endParaRPr lang="da-DK" sz="1600" dirty="0" smtClean="0"/>
          </a:p>
          <a:p>
            <a:r>
              <a:rPr lang="da-DK" sz="1600" dirty="0" smtClean="0"/>
              <a:t>MIT MODARGUMENT: Det er ifølge min opfattelse en alt for </a:t>
            </a:r>
            <a:r>
              <a:rPr lang="da-DK" sz="1600" i="1" dirty="0" smtClean="0"/>
              <a:t>ab-strakt</a:t>
            </a:r>
            <a:r>
              <a:rPr lang="da-DK" sz="1600" dirty="0" smtClean="0"/>
              <a:t> redegørelse for forholdet. Det er naturligvis rigtigt, at vi begge steder stræber mod sandhed uden altid at have den. </a:t>
            </a:r>
          </a:p>
          <a:p>
            <a:endParaRPr lang="da-DK" sz="800" dirty="0" smtClean="0"/>
          </a:p>
          <a:p>
            <a:r>
              <a:rPr lang="da-DK" sz="1600" dirty="0" smtClean="0"/>
              <a:t>Ser vi derimod </a:t>
            </a:r>
            <a:r>
              <a:rPr lang="da-DK" sz="1600" dirty="0" smtClean="0">
                <a:solidFill>
                  <a:srgbClr val="FF0000"/>
                </a:solidFill>
              </a:rPr>
              <a:t>konstruktivt</a:t>
            </a:r>
            <a:r>
              <a:rPr lang="da-DK" sz="1600" dirty="0" smtClean="0"/>
              <a:t> på forholdet – hvilket jeg mener, vi bør gøre – kommer der en væsentlig forskel frem. </a:t>
            </a:r>
          </a:p>
          <a:p>
            <a:endParaRPr lang="da-DK" sz="800" dirty="0" smtClean="0"/>
          </a:p>
        </p:txBody>
      </p:sp>
      <p:sp>
        <p:nvSpPr>
          <p:cNvPr id="39" name="Tekstboks 38"/>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ktangel 32"/>
          <p:cNvSpPr/>
          <p:nvPr/>
        </p:nvSpPr>
        <p:spPr>
          <a:xfrm>
            <a:off x="4499992" y="1196752"/>
            <a:ext cx="4392488" cy="4320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kstboks 7"/>
          <p:cNvSpPr txBox="1"/>
          <p:nvPr/>
        </p:nvSpPr>
        <p:spPr>
          <a:xfrm>
            <a:off x="3131840" y="3717032"/>
            <a:ext cx="1514517" cy="369332"/>
          </a:xfrm>
          <a:prstGeom prst="rect">
            <a:avLst/>
          </a:prstGeom>
          <a:noFill/>
        </p:spPr>
        <p:txBody>
          <a:bodyPr wrap="none" rtlCol="0">
            <a:spAutoFit/>
          </a:bodyPr>
          <a:lstStyle/>
          <a:p>
            <a:r>
              <a:rPr lang="da-DK" dirty="0" smtClean="0"/>
              <a:t>(</a:t>
            </a:r>
            <a:r>
              <a:rPr lang="da-DK" dirty="0" smtClean="0">
                <a:solidFill>
                  <a:srgbClr val="4A7EBB"/>
                </a:solidFill>
              </a:rPr>
              <a:t>assertiver</a:t>
            </a:r>
            <a:r>
              <a:rPr lang="da-DK" dirty="0" smtClean="0"/>
              <a:t>)</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rgbClr val="4A7EBB"/>
                </a:solidFill>
              </a:rPr>
              <a:t>direktiver</a:t>
            </a:r>
            <a:endParaRPr lang="da-DK" dirty="0">
              <a:solidFill>
                <a:srgbClr val="4A7EBB"/>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7128792"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7416824"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boks 33"/>
          <p:cNvSpPr txBox="1"/>
          <p:nvPr/>
        </p:nvSpPr>
        <p:spPr>
          <a:xfrm>
            <a:off x="251520" y="2924944"/>
            <a:ext cx="6763005" cy="307777"/>
          </a:xfrm>
          <a:prstGeom prst="rect">
            <a:avLst/>
          </a:prstGeom>
          <a:noFill/>
        </p:spPr>
        <p:txBody>
          <a:bodyPr wrap="none" rtlCol="0">
            <a:spAutoFit/>
          </a:bodyPr>
          <a:lstStyle/>
          <a:p>
            <a:r>
              <a:rPr lang="da-DK" sz="1400" dirty="0" smtClean="0"/>
              <a:t>PW: Talehandlingsklasserne i den klassiske talehandlingsteori danner en konstruktiv orden:</a:t>
            </a:r>
            <a:endParaRPr lang="da-DK" sz="1400" dirty="0"/>
          </a:p>
        </p:txBody>
      </p:sp>
      <p:sp>
        <p:nvSpPr>
          <p:cNvPr id="39" name="Pladsholder til diasnummer 38"/>
          <p:cNvSpPr>
            <a:spLocks noGrp="1"/>
          </p:cNvSpPr>
          <p:nvPr>
            <p:ph type="sldNum" sz="quarter" idx="12"/>
          </p:nvPr>
        </p:nvSpPr>
        <p:spPr/>
        <p:txBody>
          <a:bodyPr/>
          <a:lstStyle/>
          <a:p>
            <a:fld id="{49044633-1530-4862-A186-3DD71332BD5E}" type="slidenum">
              <a:rPr lang="da-DK" smtClean="0"/>
              <a:pPr/>
              <a:t>19</a:t>
            </a:fld>
            <a:endParaRPr lang="da-DK"/>
          </a:p>
        </p:txBody>
      </p:sp>
      <p:sp>
        <p:nvSpPr>
          <p:cNvPr id="68" name="Tekstboks 67"/>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69" name="Tekstboks 68"/>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70" name="Tekstboks 69"/>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71" name="Tekstboks 70"/>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76" name="Ellipse 75"/>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8" name="Kombinationstegning 77"/>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81" name="Tekstboks 8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82" name="Tekstboks 81"/>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1" name="Tekstboks 30"/>
          <p:cNvSpPr txBox="1"/>
          <p:nvPr/>
        </p:nvSpPr>
        <p:spPr>
          <a:xfrm>
            <a:off x="4572000" y="1268760"/>
            <a:ext cx="4253472" cy="369332"/>
          </a:xfrm>
          <a:prstGeom prst="rect">
            <a:avLst/>
          </a:prstGeom>
          <a:noFill/>
        </p:spPr>
        <p:txBody>
          <a:bodyPr wrap="none" rtlCol="0">
            <a:spAutoFit/>
          </a:bodyPr>
          <a:lstStyle/>
          <a:p>
            <a:r>
              <a:rPr lang="da-DK" dirty="0" smtClean="0"/>
              <a:t>Hvor hører ekspressivet konstruktivt set til?</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a:t>
            </a:fld>
            <a:endParaRPr lang="da-DK"/>
          </a:p>
        </p:txBody>
      </p:sp>
      <p:sp>
        <p:nvSpPr>
          <p:cNvPr id="3" name="Tekstboks 2"/>
          <p:cNvSpPr txBox="1"/>
          <p:nvPr/>
        </p:nvSpPr>
        <p:spPr>
          <a:xfrm>
            <a:off x="539552" y="1124744"/>
            <a:ext cx="8280920" cy="4278094"/>
          </a:xfrm>
          <a:prstGeom prst="rect">
            <a:avLst/>
          </a:prstGeom>
          <a:noFill/>
        </p:spPr>
        <p:txBody>
          <a:bodyPr wrap="square" rtlCol="0">
            <a:spAutoFit/>
          </a:bodyPr>
          <a:lstStyle/>
          <a:p>
            <a:r>
              <a:rPr lang="da-DK" dirty="0" smtClean="0"/>
              <a:t>Ekspressivet er en </a:t>
            </a:r>
            <a:r>
              <a:rPr lang="da-DK" dirty="0" smtClean="0">
                <a:solidFill>
                  <a:srgbClr val="FF0000"/>
                </a:solidFill>
              </a:rPr>
              <a:t>stedmoderligt behandlet </a:t>
            </a:r>
            <a:r>
              <a:rPr lang="da-DK" dirty="0" smtClean="0"/>
              <a:t>talehandlingskategori.</a:t>
            </a:r>
          </a:p>
          <a:p>
            <a:endParaRPr lang="da-DK" sz="1000" dirty="0" smtClean="0"/>
          </a:p>
          <a:p>
            <a:pPr lvl="1"/>
            <a:r>
              <a:rPr lang="da-DK" sz="1600" dirty="0" smtClean="0"/>
              <a:t>Udsagnet fremsættes af Ib Ulbæk i artiklen ” Den ekspressive sproghandling  – et forsøg på afklaring” (udkommer i </a:t>
            </a:r>
            <a:r>
              <a:rPr lang="da-DK" sz="1600" i="1" dirty="0" smtClean="0"/>
              <a:t>Skandinaviske Sprogstudier</a:t>
            </a:r>
            <a:r>
              <a:rPr lang="da-DK" sz="1600" dirty="0" smtClean="0"/>
              <a:t>).</a:t>
            </a:r>
          </a:p>
          <a:p>
            <a:endParaRPr lang="da-DK" sz="1000" dirty="0" smtClean="0"/>
          </a:p>
          <a:p>
            <a:r>
              <a:rPr lang="da-DK" dirty="0" smtClean="0"/>
              <a:t>Det er jeg enig i.  I en belysning af talehandlingskategorien finder vi dog:</a:t>
            </a:r>
          </a:p>
          <a:p>
            <a:endParaRPr lang="da-DK" sz="1000" dirty="0" smtClean="0"/>
          </a:p>
          <a:p>
            <a:r>
              <a:rPr lang="da-DK" b="1" dirty="0" smtClean="0"/>
              <a:t>Enigheder </a:t>
            </a:r>
            <a:r>
              <a:rPr lang="da-DK" dirty="0" smtClean="0"/>
              <a:t>og </a:t>
            </a:r>
            <a:r>
              <a:rPr lang="da-DK" b="1" dirty="0" smtClean="0"/>
              <a:t>uenigheder</a:t>
            </a:r>
            <a:r>
              <a:rPr lang="da-DK" dirty="0" smtClean="0"/>
              <a:t> mellem Ulbæk og mig.</a:t>
            </a:r>
          </a:p>
          <a:p>
            <a:endParaRPr lang="da-DK" sz="1000" dirty="0" smtClean="0"/>
          </a:p>
          <a:p>
            <a:pPr lvl="1"/>
            <a:r>
              <a:rPr lang="da-DK" b="1" dirty="0" smtClean="0"/>
              <a:t>Enighed</a:t>
            </a:r>
            <a:r>
              <a:rPr lang="da-DK" dirty="0" smtClean="0"/>
              <a:t>: Searle – som er standardreferencen i diskussionen om ekspressivet – har et </a:t>
            </a:r>
            <a:r>
              <a:rPr lang="da-DK" dirty="0" smtClean="0">
                <a:solidFill>
                  <a:srgbClr val="FF0000"/>
                </a:solidFill>
              </a:rPr>
              <a:t>inhomogent syn på ekspressivet</a:t>
            </a:r>
            <a:r>
              <a:rPr lang="da-DK" dirty="0" smtClean="0"/>
              <a:t>. Searle opererer forvirrende med en</a:t>
            </a:r>
            <a:r>
              <a:rPr lang="da-DK" dirty="0" smtClean="0">
                <a:solidFill>
                  <a:srgbClr val="FF0000"/>
                </a:solidFill>
              </a:rPr>
              <a:t> bred </a:t>
            </a:r>
            <a:r>
              <a:rPr lang="da-DK" dirty="0" smtClean="0"/>
              <a:t>og</a:t>
            </a:r>
            <a:r>
              <a:rPr lang="da-DK" dirty="0" smtClean="0">
                <a:solidFill>
                  <a:srgbClr val="FF0000"/>
                </a:solidFill>
              </a:rPr>
              <a:t> </a:t>
            </a:r>
            <a:r>
              <a:rPr lang="da-DK" dirty="0" smtClean="0"/>
              <a:t>en</a:t>
            </a:r>
            <a:r>
              <a:rPr lang="da-DK" dirty="0" smtClean="0">
                <a:solidFill>
                  <a:srgbClr val="FF0000"/>
                </a:solidFill>
              </a:rPr>
              <a:t> snæver </a:t>
            </a:r>
            <a:r>
              <a:rPr lang="da-DK" dirty="0" smtClean="0"/>
              <a:t>talehandlingsklasse.</a:t>
            </a:r>
          </a:p>
          <a:p>
            <a:endParaRPr lang="da-DK" sz="1000" dirty="0" smtClean="0"/>
          </a:p>
          <a:p>
            <a:pPr lvl="1"/>
            <a:r>
              <a:rPr lang="da-DK" b="1" dirty="0" smtClean="0"/>
              <a:t>Uenighed</a:t>
            </a:r>
            <a:r>
              <a:rPr lang="da-DK" dirty="0" smtClean="0"/>
              <a:t>: Hvad der kendetegner de to klasser, har vi forskelligt syn på.  </a:t>
            </a:r>
          </a:p>
          <a:p>
            <a:endParaRPr lang="da-DK" sz="1000" dirty="0" smtClean="0"/>
          </a:p>
          <a:p>
            <a:r>
              <a:rPr lang="da-DK" dirty="0" smtClean="0"/>
              <a:t>For at profilere mit egent synspunkt over for Ulbæks, er det nødvendigt at redegøre for </a:t>
            </a:r>
            <a:r>
              <a:rPr lang="da-DK" dirty="0" smtClean="0">
                <a:solidFill>
                  <a:srgbClr val="FF0000"/>
                </a:solidFill>
              </a:rPr>
              <a:t>mit konstruktive syn på talehandlingsbegrebet</a:t>
            </a:r>
            <a:r>
              <a:rPr lang="da-DK" dirty="0" smtClean="0"/>
              <a:t>. </a:t>
            </a:r>
          </a:p>
          <a:p>
            <a:endParaRPr lang="da-DK" dirty="0" smtClean="0"/>
          </a:p>
        </p:txBody>
      </p:sp>
      <p:sp>
        <p:nvSpPr>
          <p:cNvPr id="4" name="Ellipse 3"/>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boks 7"/>
          <p:cNvSpPr txBox="1"/>
          <p:nvPr/>
        </p:nvSpPr>
        <p:spPr>
          <a:xfrm>
            <a:off x="3131840" y="3717032"/>
            <a:ext cx="1514517" cy="369332"/>
          </a:xfrm>
          <a:prstGeom prst="rect">
            <a:avLst/>
          </a:prstGeom>
          <a:noFill/>
        </p:spPr>
        <p:txBody>
          <a:bodyPr wrap="none" rtlCol="0">
            <a:spAutoFit/>
          </a:bodyPr>
          <a:lstStyle/>
          <a:p>
            <a:r>
              <a:rPr lang="da-DK" dirty="0" smtClean="0"/>
              <a:t>(assertiver)</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rgbClr val="4A7EBB"/>
                </a:solidFill>
              </a:rPr>
              <a:t>direktiver</a:t>
            </a:r>
            <a:endParaRPr lang="da-DK" dirty="0">
              <a:solidFill>
                <a:srgbClr val="4A7EBB"/>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7128792"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7416824"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boks 33"/>
          <p:cNvSpPr txBox="1"/>
          <p:nvPr/>
        </p:nvSpPr>
        <p:spPr>
          <a:xfrm>
            <a:off x="251520" y="2924944"/>
            <a:ext cx="6763005" cy="307777"/>
          </a:xfrm>
          <a:prstGeom prst="rect">
            <a:avLst/>
          </a:prstGeom>
          <a:noFill/>
        </p:spPr>
        <p:txBody>
          <a:bodyPr wrap="none" rtlCol="0">
            <a:spAutoFit/>
          </a:bodyPr>
          <a:lstStyle/>
          <a:p>
            <a:r>
              <a:rPr lang="da-DK" sz="1400" dirty="0" smtClean="0"/>
              <a:t>PW: Talehandlingsklasserne i den klassiske talehandlingsteori danner en konstruktiv orden:</a:t>
            </a:r>
            <a:endParaRPr lang="da-DK" sz="1400" dirty="0"/>
          </a:p>
        </p:txBody>
      </p:sp>
      <p:sp>
        <p:nvSpPr>
          <p:cNvPr id="39" name="Pladsholder til diasnummer 38"/>
          <p:cNvSpPr>
            <a:spLocks noGrp="1"/>
          </p:cNvSpPr>
          <p:nvPr>
            <p:ph type="sldNum" sz="quarter" idx="12"/>
          </p:nvPr>
        </p:nvSpPr>
        <p:spPr/>
        <p:txBody>
          <a:bodyPr/>
          <a:lstStyle/>
          <a:p>
            <a:fld id="{49044633-1530-4862-A186-3DD71332BD5E}" type="slidenum">
              <a:rPr lang="da-DK" smtClean="0"/>
              <a:pPr/>
              <a:t>20</a:t>
            </a:fld>
            <a:endParaRPr lang="da-DK"/>
          </a:p>
        </p:txBody>
      </p:sp>
      <p:sp>
        <p:nvSpPr>
          <p:cNvPr id="42" name="Tekstboks 41"/>
          <p:cNvSpPr txBox="1"/>
          <p:nvPr/>
        </p:nvSpPr>
        <p:spPr>
          <a:xfrm>
            <a:off x="7524328" y="4365104"/>
            <a:ext cx="1336263" cy="369332"/>
          </a:xfrm>
          <a:prstGeom prst="rect">
            <a:avLst/>
          </a:prstGeom>
          <a:noFill/>
        </p:spPr>
        <p:txBody>
          <a:bodyPr wrap="none" rtlCol="0">
            <a:spAutoFit/>
          </a:bodyPr>
          <a:lstStyle/>
          <a:p>
            <a:r>
              <a:rPr lang="da-DK" dirty="0" smtClean="0">
                <a:solidFill>
                  <a:srgbClr val="FF0000"/>
                </a:solidFill>
              </a:rPr>
              <a:t>ekspressiver</a:t>
            </a:r>
            <a:endParaRPr lang="da-DK" b="1" dirty="0">
              <a:solidFill>
                <a:srgbClr val="FF0000"/>
              </a:solidFill>
            </a:endParaRPr>
          </a:p>
        </p:txBody>
      </p:sp>
      <p:cxnSp>
        <p:nvCxnSpPr>
          <p:cNvPr id="45" name="Lige forbindelse 44"/>
          <p:cNvCxnSpPr/>
          <p:nvPr/>
        </p:nvCxnSpPr>
        <p:spPr>
          <a:xfrm>
            <a:off x="4139952" y="4077072"/>
            <a:ext cx="3960440" cy="36004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Tekstboks 48"/>
          <p:cNvSpPr txBox="1"/>
          <p:nvPr/>
        </p:nvSpPr>
        <p:spPr>
          <a:xfrm>
            <a:off x="5724128" y="4365104"/>
            <a:ext cx="1536446" cy="369332"/>
          </a:xfrm>
          <a:prstGeom prst="rect">
            <a:avLst/>
          </a:prstGeom>
          <a:noFill/>
        </p:spPr>
        <p:txBody>
          <a:bodyPr wrap="none" rtlCol="0">
            <a:spAutoFit/>
          </a:bodyPr>
          <a:lstStyle/>
          <a:p>
            <a:r>
              <a:rPr lang="da-DK" dirty="0" smtClean="0">
                <a:solidFill>
                  <a:srgbClr val="FF0000"/>
                </a:solidFill>
              </a:rPr>
              <a:t> normativer</a:t>
            </a:r>
            <a:r>
              <a:rPr lang="da-DK" sz="1100" dirty="0" smtClean="0">
                <a:solidFill>
                  <a:srgbClr val="FF0000"/>
                </a:solidFill>
              </a:rPr>
              <a:t>expr</a:t>
            </a:r>
            <a:endParaRPr lang="da-DK" dirty="0">
              <a:solidFill>
                <a:srgbClr val="FF0000"/>
              </a:solidFill>
            </a:endParaRPr>
          </a:p>
        </p:txBody>
      </p:sp>
      <p:cxnSp>
        <p:nvCxnSpPr>
          <p:cNvPr id="51" name="Lige forbindelse 50"/>
          <p:cNvCxnSpPr/>
          <p:nvPr/>
        </p:nvCxnSpPr>
        <p:spPr>
          <a:xfrm>
            <a:off x="4211960" y="4077072"/>
            <a:ext cx="1944216" cy="36004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Lige pilforbindelse 57"/>
          <p:cNvCxnSpPr/>
          <p:nvPr/>
        </p:nvCxnSpPr>
        <p:spPr>
          <a:xfrm flipH="1">
            <a:off x="3563888" y="4653136"/>
            <a:ext cx="4536504" cy="72008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Lige pilforbindelse 60"/>
          <p:cNvCxnSpPr/>
          <p:nvPr/>
        </p:nvCxnSpPr>
        <p:spPr>
          <a:xfrm flipH="1">
            <a:off x="5004048" y="4653136"/>
            <a:ext cx="3168352" cy="72008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Lige pilforbindelse 62"/>
          <p:cNvCxnSpPr>
            <a:endCxn id="14" idx="0"/>
          </p:cNvCxnSpPr>
          <p:nvPr/>
        </p:nvCxnSpPr>
        <p:spPr>
          <a:xfrm flipH="1">
            <a:off x="6473373" y="4653136"/>
            <a:ext cx="1699027" cy="72008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Lige pilforbindelse 66"/>
          <p:cNvCxnSpPr/>
          <p:nvPr/>
        </p:nvCxnSpPr>
        <p:spPr>
          <a:xfrm>
            <a:off x="7236296" y="4581128"/>
            <a:ext cx="360000" cy="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Rektangel 30"/>
          <p:cNvSpPr/>
          <p:nvPr/>
        </p:nvSpPr>
        <p:spPr>
          <a:xfrm>
            <a:off x="3131840" y="3789040"/>
            <a:ext cx="1512168" cy="288032"/>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3" name="Rektangel 32"/>
          <p:cNvSpPr/>
          <p:nvPr/>
        </p:nvSpPr>
        <p:spPr>
          <a:xfrm>
            <a:off x="1979712" y="4437112"/>
            <a:ext cx="1152128" cy="288032"/>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5" name="Rektangel 34"/>
          <p:cNvSpPr/>
          <p:nvPr/>
        </p:nvSpPr>
        <p:spPr>
          <a:xfrm>
            <a:off x="4211960" y="4437112"/>
            <a:ext cx="1224136" cy="288032"/>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38" name="Ellipse 37"/>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43" name="Lige pilforbindelse 42"/>
          <p:cNvCxnSpPr>
            <a:stCxn id="36" idx="2"/>
          </p:cNvCxnSpPr>
          <p:nvPr/>
        </p:nvCxnSpPr>
        <p:spPr>
          <a:xfrm>
            <a:off x="7112340" y="2142148"/>
            <a:ext cx="1276084" cy="22229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kstboks 4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46" name="Tekstboks 45"/>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47" name="Tekstboks 4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48" name="Tekstboks 47"/>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53" name="Højrepil 52"/>
          <p:cNvSpPr/>
          <p:nvPr/>
        </p:nvSpPr>
        <p:spPr>
          <a:xfrm>
            <a:off x="5508104" y="4437112"/>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4" name="Ellipse 53"/>
          <p:cNvSpPr/>
          <p:nvPr/>
        </p:nvSpPr>
        <p:spPr>
          <a:xfrm>
            <a:off x="5076056" y="3933056"/>
            <a:ext cx="1080120"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6" name="Rektangel 55"/>
          <p:cNvSpPr/>
          <p:nvPr/>
        </p:nvSpPr>
        <p:spPr>
          <a:xfrm>
            <a:off x="251520" y="908720"/>
            <a:ext cx="4464496" cy="27363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Tekstboks 56"/>
          <p:cNvSpPr txBox="1"/>
          <p:nvPr/>
        </p:nvSpPr>
        <p:spPr>
          <a:xfrm>
            <a:off x="395536" y="1124744"/>
            <a:ext cx="4392488" cy="2431435"/>
          </a:xfrm>
          <a:prstGeom prst="rect">
            <a:avLst/>
          </a:prstGeom>
          <a:noFill/>
        </p:spPr>
        <p:txBody>
          <a:bodyPr wrap="square" rtlCol="0">
            <a:spAutoFit/>
          </a:bodyPr>
          <a:lstStyle/>
          <a:p>
            <a:r>
              <a:rPr lang="da-DK" sz="1600" dirty="0" smtClean="0"/>
              <a:t>Rent konstruktivt synes tale om indre, psykiske til- stande at måtte forudsætte, at vi også kan tale om ydre, fysiske tilstande. </a:t>
            </a:r>
            <a:r>
              <a:rPr lang="da-DK" sz="1600" dirty="0" smtClean="0">
                <a:solidFill>
                  <a:srgbClr val="FF0000"/>
                </a:solidFill>
              </a:rPr>
              <a:t>Vi må have offentlige kriteri-er til rådighed</a:t>
            </a:r>
            <a:r>
              <a:rPr lang="da-DK" sz="1600" dirty="0" smtClean="0"/>
              <a:t>, jf. Wittgensteins privatsprogsargu-ment). </a:t>
            </a:r>
          </a:p>
          <a:p>
            <a:endParaRPr lang="da-DK" sz="800" dirty="0" smtClean="0"/>
          </a:p>
          <a:p>
            <a:r>
              <a:rPr lang="da-DK" sz="1600" dirty="0" smtClean="0"/>
              <a:t>Det omvendte synes derimod ikke at gælde: </a:t>
            </a:r>
            <a:r>
              <a:rPr lang="da-DK" sz="1600" dirty="0" smtClean="0">
                <a:solidFill>
                  <a:srgbClr val="FF0000"/>
                </a:solidFill>
              </a:rPr>
              <a:t>Vi kan sagtens have et sprog, der kun taler om forhold i den ydre verden, mens alle psykiske tilstande ale-ne eksisterer handleimmanent. </a:t>
            </a:r>
            <a:endParaRPr lang="da-DK" sz="1600" dirty="0">
              <a:solidFill>
                <a:srgbClr val="FF0000"/>
              </a:solidFill>
            </a:endParaRPr>
          </a:p>
        </p:txBody>
      </p:sp>
      <p:sp>
        <p:nvSpPr>
          <p:cNvPr id="50" name="Tekstboks 49"/>
          <p:cNvSpPr txBox="1"/>
          <p:nvPr/>
        </p:nvSpPr>
        <p:spPr>
          <a:xfrm>
            <a:off x="5364088" y="328498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par>
                                <p:cTn id="13" presetID="4"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box(in)">
                                      <p:cBhvr>
                                        <p:cTn id="15" dur="500"/>
                                        <p:tgtEl>
                                          <p:spTgt spid="5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7"/>
                                        </p:tgtEl>
                                        <p:attrNameLst>
                                          <p:attrName>style.visibility</p:attrName>
                                        </p:attrNameLst>
                                      </p:cBhvr>
                                      <p:to>
                                        <p:strVal val="visible"/>
                                      </p:to>
                                    </p:set>
                                    <p:anim calcmode="lin" valueType="num">
                                      <p:cBhvr additive="base">
                                        <p:cTn id="20" dur="500" fill="hold"/>
                                        <p:tgtEl>
                                          <p:spTgt spid="57"/>
                                        </p:tgtEl>
                                        <p:attrNameLst>
                                          <p:attrName>ppt_x</p:attrName>
                                        </p:attrNameLst>
                                      </p:cBhvr>
                                      <p:tavLst>
                                        <p:tav tm="0">
                                          <p:val>
                                            <p:strVal val="#ppt_x"/>
                                          </p:val>
                                        </p:tav>
                                        <p:tav tm="100000">
                                          <p:val>
                                            <p:strVal val="#ppt_x"/>
                                          </p:val>
                                        </p:tav>
                                      </p:tavLst>
                                    </p:anim>
                                    <p:anim calcmode="lin" valueType="num">
                                      <p:cBhvr additive="base">
                                        <p:cTn id="21" dur="500" fill="hold"/>
                                        <p:tgtEl>
                                          <p:spTgt spid="57"/>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56"/>
                                        </p:tgtEl>
                                        <p:attrNameLst>
                                          <p:attrName>style.visibility</p:attrName>
                                        </p:attrNameLst>
                                      </p:cBhvr>
                                      <p:to>
                                        <p:strVal val="visible"/>
                                      </p:to>
                                    </p:set>
                                    <p:anim calcmode="lin" valueType="num">
                                      <p:cBhvr additive="base">
                                        <p:cTn id="24" dur="500" fill="hold"/>
                                        <p:tgtEl>
                                          <p:spTgt spid="56"/>
                                        </p:tgtEl>
                                        <p:attrNameLst>
                                          <p:attrName>ppt_x</p:attrName>
                                        </p:attrNameLst>
                                      </p:cBhvr>
                                      <p:tavLst>
                                        <p:tav tm="0">
                                          <p:val>
                                            <p:strVal val="#ppt_x"/>
                                          </p:val>
                                        </p:tav>
                                        <p:tav tm="100000">
                                          <p:val>
                                            <p:strVal val="#ppt_x"/>
                                          </p:val>
                                        </p:tav>
                                      </p:tavLst>
                                    </p:anim>
                                    <p:anim calcmode="lin" valueType="num">
                                      <p:cBhvr additive="base">
                                        <p:cTn id="2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6" grpId="0" animBg="1"/>
      <p:bldP spid="57" grpId="0"/>
      <p:bldP spid="5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555776" y="2276872"/>
            <a:ext cx="6336704"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21</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4" name="Rektangel 43"/>
          <p:cNvSpPr/>
          <p:nvPr/>
        </p:nvSpPr>
        <p:spPr>
          <a:xfrm>
            <a:off x="3491880" y="2708920"/>
            <a:ext cx="5328592" cy="280831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3419872" y="2276872"/>
            <a:ext cx="5544616" cy="3200876"/>
          </a:xfrm>
          <a:prstGeom prst="rect">
            <a:avLst/>
          </a:prstGeom>
          <a:noFill/>
        </p:spPr>
        <p:txBody>
          <a:bodyPr wrap="square" rtlCol="0">
            <a:spAutoFit/>
          </a:bodyPr>
          <a:lstStyle/>
          <a:p>
            <a:r>
              <a:rPr lang="da-DK" dirty="0" smtClean="0"/>
              <a:t>Uenighed: Min kritik af Ulbæk V:</a:t>
            </a:r>
          </a:p>
          <a:p>
            <a:endParaRPr lang="da-DK" sz="800" dirty="0" smtClean="0"/>
          </a:p>
          <a:p>
            <a:r>
              <a:rPr lang="da-DK" sz="1600" dirty="0" smtClean="0"/>
              <a:t>Men det vil sige, og det er </a:t>
            </a:r>
            <a:r>
              <a:rPr lang="da-DK" sz="1600" dirty="0" smtClean="0">
                <a:solidFill>
                  <a:srgbClr val="FF0000"/>
                </a:solidFill>
              </a:rPr>
              <a:t>mit hovedargument mod Ulbæk</a:t>
            </a:r>
            <a:r>
              <a:rPr lang="da-DK" sz="1600" dirty="0" smtClean="0"/>
              <a:t>:</a:t>
            </a:r>
          </a:p>
          <a:p>
            <a:endParaRPr lang="da-DK" sz="800" dirty="0" smtClean="0"/>
          </a:p>
          <a:p>
            <a:r>
              <a:rPr lang="da-DK" sz="1600" dirty="0" smtClean="0"/>
              <a:t>Den vigtige forskel mellem talen om ydre, fysiske forhold og indre, psykiske forhold, gør det afgørende berettiget at tale om en selvstændig ekspressiv talehandlingsklasse som i den klas-siske talehandlingsteori. Ulbæks abstraktive reduktion af denne forskel er for brutal. </a:t>
            </a:r>
          </a:p>
          <a:p>
            <a:endParaRPr lang="da-DK" sz="800" dirty="0" smtClean="0"/>
          </a:p>
          <a:p>
            <a:r>
              <a:rPr lang="da-DK" sz="1600" dirty="0" smtClean="0"/>
              <a:t>Til gengæld kan ekspressivet ikke være tale om nogen fundamen-tal talehandlingsklasse, da det er konstrueret med udgangspunkt i konstativet.</a:t>
            </a:r>
          </a:p>
          <a:p>
            <a:endParaRPr lang="da-DK" sz="1600" dirty="0" smtClean="0"/>
          </a:p>
        </p:txBody>
      </p:sp>
      <p:sp>
        <p:nvSpPr>
          <p:cNvPr id="39" name="Tekstboks 38"/>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41" name="Rektangel 40"/>
          <p:cNvSpPr/>
          <p:nvPr/>
        </p:nvSpPr>
        <p:spPr>
          <a:xfrm>
            <a:off x="2555776" y="2276872"/>
            <a:ext cx="6336704" cy="41044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22</a:t>
            </a:fld>
            <a:endParaRPr lang="da-DK"/>
          </a:p>
        </p:txBody>
      </p:sp>
      <p:sp>
        <p:nvSpPr>
          <p:cNvPr id="42" name="Rektangel 41"/>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48" name="Rektangel 47"/>
          <p:cNvSpPr/>
          <p:nvPr/>
        </p:nvSpPr>
        <p:spPr>
          <a:xfrm>
            <a:off x="3491880" y="2708920"/>
            <a:ext cx="5328592" cy="280831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3419872" y="2276872"/>
            <a:ext cx="5544616" cy="3447098"/>
          </a:xfrm>
          <a:prstGeom prst="rect">
            <a:avLst/>
          </a:prstGeom>
          <a:noFill/>
        </p:spPr>
        <p:txBody>
          <a:bodyPr wrap="square" rtlCol="0">
            <a:spAutoFit/>
          </a:bodyPr>
          <a:lstStyle/>
          <a:p>
            <a:r>
              <a:rPr lang="da-DK" dirty="0" smtClean="0"/>
              <a:t>Uenighed: Min kritik af Ulbæk V:</a:t>
            </a:r>
          </a:p>
          <a:p>
            <a:endParaRPr lang="da-DK" sz="800" dirty="0" smtClean="0"/>
          </a:p>
          <a:p>
            <a:r>
              <a:rPr lang="da-DK" sz="1600" dirty="0" smtClean="0"/>
              <a:t>Men det vil sige, og det er </a:t>
            </a:r>
            <a:r>
              <a:rPr lang="da-DK" sz="1600" dirty="0" smtClean="0">
                <a:solidFill>
                  <a:srgbClr val="FF0000"/>
                </a:solidFill>
              </a:rPr>
              <a:t>mit hovedargument mod Ulbæk</a:t>
            </a:r>
            <a:r>
              <a:rPr lang="da-DK" sz="1600" dirty="0" smtClean="0"/>
              <a:t>:</a:t>
            </a:r>
          </a:p>
          <a:p>
            <a:endParaRPr lang="da-DK" sz="1600" dirty="0" smtClean="0"/>
          </a:p>
          <a:p>
            <a:r>
              <a:rPr lang="da-DK" sz="1600" dirty="0" smtClean="0"/>
              <a:t>Den vigtige forskel mellem talen om ydre, fysiske forhold og indre, psykiske forhold, gør det afgørende berettiget at tale om en selvstændig ekspressiv talehandlingsklasse som i den klas-siske talehandlingsteori. Ulbæks abstraktive reduktion af denne forskel er for brutal. </a:t>
            </a:r>
          </a:p>
          <a:p>
            <a:endParaRPr lang="da-DK" sz="1600" dirty="0" smtClean="0"/>
          </a:p>
          <a:p>
            <a:r>
              <a:rPr lang="da-DK" sz="1600" dirty="0" smtClean="0"/>
              <a:t>Til gengæld kan ekspressivet ikke være tale om nogen fundamen-tal talehandlingsklasse, da det er konstrueret med udgangspunkt i konstativet.</a:t>
            </a:r>
          </a:p>
          <a:p>
            <a:endParaRPr lang="da-DK" sz="1600" dirty="0" smtClean="0"/>
          </a:p>
        </p:txBody>
      </p:sp>
      <p:sp>
        <p:nvSpPr>
          <p:cNvPr id="45" name="Rektangel 44"/>
          <p:cNvSpPr/>
          <p:nvPr/>
        </p:nvSpPr>
        <p:spPr>
          <a:xfrm>
            <a:off x="1619672" y="3068960"/>
            <a:ext cx="6480720" cy="1584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7" name="Tekstboks 46"/>
          <p:cNvSpPr txBox="1"/>
          <p:nvPr/>
        </p:nvSpPr>
        <p:spPr>
          <a:xfrm flipH="1">
            <a:off x="1763688" y="3212976"/>
            <a:ext cx="6264696" cy="1569660"/>
          </a:xfrm>
          <a:prstGeom prst="rect">
            <a:avLst/>
          </a:prstGeom>
          <a:noFill/>
        </p:spPr>
        <p:txBody>
          <a:bodyPr wrap="square" rtlCol="0">
            <a:spAutoFit/>
          </a:bodyPr>
          <a:lstStyle/>
          <a:p>
            <a:r>
              <a:rPr lang="da-DK" sz="1600" dirty="0" smtClean="0"/>
              <a:t>Det sidste kan for så vidt ses som imødekommelse af Ulbæk: konstativet og ekspressivet </a:t>
            </a:r>
            <a:r>
              <a:rPr lang="da-DK" sz="1600" dirty="0" smtClean="0">
                <a:solidFill>
                  <a:srgbClr val="FF0000"/>
                </a:solidFill>
              </a:rPr>
              <a:t>skal ikke sidestilles</a:t>
            </a:r>
            <a:r>
              <a:rPr lang="da-DK" sz="1600" dirty="0" smtClean="0"/>
              <a:t> som i den klassiske talehandlingsteori.</a:t>
            </a:r>
          </a:p>
          <a:p>
            <a:endParaRPr lang="da-DK" sz="1600" dirty="0" smtClean="0"/>
          </a:p>
          <a:p>
            <a:r>
              <a:rPr lang="da-DK" sz="1600" dirty="0" smtClean="0"/>
              <a:t>Vi kan sætte ekspressivet i parentes for at understrege dette. </a:t>
            </a:r>
          </a:p>
          <a:p>
            <a:endParaRPr lang="da-DK" sz="1600" dirty="0" smtClean="0"/>
          </a:p>
          <a:p>
            <a:endParaRPr lang="da-DK" sz="1600" dirty="0" smtClean="0"/>
          </a:p>
        </p:txBody>
      </p:sp>
      <p:sp>
        <p:nvSpPr>
          <p:cNvPr id="39" name="Tekstboks 38"/>
          <p:cNvSpPr txBox="1"/>
          <p:nvPr/>
        </p:nvSpPr>
        <p:spPr>
          <a:xfrm>
            <a:off x="539552" y="5661248"/>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boks 7"/>
          <p:cNvSpPr txBox="1"/>
          <p:nvPr/>
        </p:nvSpPr>
        <p:spPr>
          <a:xfrm>
            <a:off x="3131840" y="3717032"/>
            <a:ext cx="1514517" cy="369332"/>
          </a:xfrm>
          <a:prstGeom prst="rect">
            <a:avLst/>
          </a:prstGeom>
          <a:noFill/>
        </p:spPr>
        <p:txBody>
          <a:bodyPr wrap="none" rtlCol="0">
            <a:spAutoFit/>
          </a:bodyPr>
          <a:lstStyle/>
          <a:p>
            <a:r>
              <a:rPr lang="da-DK" dirty="0" smtClean="0"/>
              <a:t>(</a:t>
            </a:r>
            <a:r>
              <a:rPr lang="da-DK" dirty="0" smtClean="0">
                <a:solidFill>
                  <a:srgbClr val="4A7EBB"/>
                </a:solidFill>
              </a:rPr>
              <a:t>assertiver</a:t>
            </a:r>
            <a:r>
              <a:rPr lang="da-DK" dirty="0" smtClean="0"/>
              <a:t>)</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rgbClr val="4A7EBB"/>
                </a:solidFill>
              </a:rPr>
              <a:t>direktiver</a:t>
            </a:r>
            <a:endParaRPr lang="da-DK" dirty="0">
              <a:solidFill>
                <a:srgbClr val="4A7EBB"/>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27784" y="4077072"/>
            <a:ext cx="108012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7128792"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7416824"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kstboks 33"/>
          <p:cNvSpPr txBox="1"/>
          <p:nvPr/>
        </p:nvSpPr>
        <p:spPr>
          <a:xfrm>
            <a:off x="251520" y="2924944"/>
            <a:ext cx="6763005" cy="307777"/>
          </a:xfrm>
          <a:prstGeom prst="rect">
            <a:avLst/>
          </a:prstGeom>
          <a:noFill/>
        </p:spPr>
        <p:txBody>
          <a:bodyPr wrap="none" rtlCol="0">
            <a:spAutoFit/>
          </a:bodyPr>
          <a:lstStyle/>
          <a:p>
            <a:r>
              <a:rPr lang="da-DK" sz="1400" dirty="0" smtClean="0"/>
              <a:t>PW: Talehandlingsklasserne i den klassiske talehandlingsteori danner en konstruktiv orden:</a:t>
            </a:r>
            <a:endParaRPr lang="da-DK" sz="1400" dirty="0"/>
          </a:p>
        </p:txBody>
      </p:sp>
      <p:sp>
        <p:nvSpPr>
          <p:cNvPr id="39" name="Pladsholder til diasnummer 38"/>
          <p:cNvSpPr>
            <a:spLocks noGrp="1"/>
          </p:cNvSpPr>
          <p:nvPr>
            <p:ph type="sldNum" sz="quarter" idx="12"/>
          </p:nvPr>
        </p:nvSpPr>
        <p:spPr/>
        <p:txBody>
          <a:bodyPr/>
          <a:lstStyle/>
          <a:p>
            <a:fld id="{49044633-1530-4862-A186-3DD71332BD5E}" type="slidenum">
              <a:rPr lang="da-DK" smtClean="0"/>
              <a:pPr/>
              <a:t>23</a:t>
            </a:fld>
            <a:endParaRPr lang="da-DK"/>
          </a:p>
        </p:txBody>
      </p:sp>
      <p:sp>
        <p:nvSpPr>
          <p:cNvPr id="68" name="Tekstboks 67"/>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69" name="Tekstboks 68"/>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70" name="Tekstboks 69"/>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71" name="Tekstboks 70"/>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2" name="Tekstboks 81"/>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cxnSp>
        <p:nvCxnSpPr>
          <p:cNvPr id="36" name="Lige pilforbindelse 35"/>
          <p:cNvCxnSpPr/>
          <p:nvPr/>
        </p:nvCxnSpPr>
        <p:spPr>
          <a:xfrm>
            <a:off x="5724128" y="4581128"/>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kstboks 37"/>
          <p:cNvSpPr txBox="1"/>
          <p:nvPr/>
        </p:nvSpPr>
        <p:spPr>
          <a:xfrm>
            <a:off x="6516216" y="4365104"/>
            <a:ext cx="1336263" cy="369332"/>
          </a:xfrm>
          <a:prstGeom prst="rect">
            <a:avLst/>
          </a:prstGeom>
          <a:noFill/>
        </p:spPr>
        <p:txBody>
          <a:bodyPr wrap="none" rtlCol="0">
            <a:spAutoFit/>
          </a:bodyPr>
          <a:lstStyle/>
          <a:p>
            <a:r>
              <a:rPr lang="da-DK" dirty="0" smtClean="0"/>
              <a:t>ekspressiver</a:t>
            </a:r>
            <a:endParaRPr lang="da-DK" dirty="0"/>
          </a:p>
        </p:txBody>
      </p:sp>
      <p:sp>
        <p:nvSpPr>
          <p:cNvPr id="41" name="Dobbeltparentes 40"/>
          <p:cNvSpPr/>
          <p:nvPr/>
        </p:nvSpPr>
        <p:spPr>
          <a:xfrm>
            <a:off x="5580112" y="4077072"/>
            <a:ext cx="2520280" cy="72008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42" name="Højrepil 41"/>
          <p:cNvSpPr/>
          <p:nvPr/>
        </p:nvSpPr>
        <p:spPr>
          <a:xfrm rot="6860590">
            <a:off x="7740352" y="2924944"/>
            <a:ext cx="720080" cy="7920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47" name="Lige forbindelse 46"/>
          <p:cNvCxnSpPr/>
          <p:nvPr/>
        </p:nvCxnSpPr>
        <p:spPr>
          <a:xfrm>
            <a:off x="4211960" y="4077072"/>
            <a:ext cx="2880320" cy="36004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Lige pilforbindelse 47"/>
          <p:cNvCxnSpPr/>
          <p:nvPr/>
        </p:nvCxnSpPr>
        <p:spPr>
          <a:xfrm flipH="1">
            <a:off x="3635896" y="4725144"/>
            <a:ext cx="3456384" cy="648072"/>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Lige pilforbindelse 48"/>
          <p:cNvCxnSpPr/>
          <p:nvPr/>
        </p:nvCxnSpPr>
        <p:spPr>
          <a:xfrm flipH="1">
            <a:off x="5004048" y="4725144"/>
            <a:ext cx="2016224" cy="648072"/>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Lige pilforbindelse 52"/>
          <p:cNvCxnSpPr>
            <a:endCxn id="14" idx="0"/>
          </p:cNvCxnSpPr>
          <p:nvPr/>
        </p:nvCxnSpPr>
        <p:spPr>
          <a:xfrm flipH="1">
            <a:off x="6473373" y="4725144"/>
            <a:ext cx="546899" cy="648072"/>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Ellipse 39"/>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p:nvSpPr>
        <p:spPr>
          <a:xfrm>
            <a:off x="251520" y="2924944"/>
            <a:ext cx="574196" cy="307777"/>
          </a:xfrm>
          <a:prstGeom prst="rect">
            <a:avLst/>
          </a:prstGeom>
          <a:noFill/>
        </p:spPr>
        <p:txBody>
          <a:bodyPr wrap="none" rtlCol="0">
            <a:spAutoFit/>
          </a:bodyPr>
          <a:lstStyle/>
          <a:p>
            <a:r>
              <a:rPr lang="da-DK" sz="1400" dirty="0" smtClean="0"/>
              <a:t>TPW:</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t>direktiver</a:t>
            </a:r>
            <a:endParaRPr lang="da-DK" dirty="0"/>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t>kommissiver</a:t>
            </a:r>
            <a:endParaRPr lang="da-DK" dirty="0"/>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36" name="Rektangel 35"/>
          <p:cNvSpPr/>
          <p:nvPr/>
        </p:nvSpPr>
        <p:spPr>
          <a:xfrm>
            <a:off x="1763688" y="2708920"/>
            <a:ext cx="4680520" cy="2232248"/>
          </a:xfrm>
          <a:prstGeom prst="rect">
            <a:avLst/>
          </a:prstGeom>
          <a:solidFill>
            <a:schemeClr val="bg1">
              <a:alpha val="86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7" name="Tekstboks 36"/>
          <p:cNvSpPr txBox="1"/>
          <p:nvPr/>
        </p:nvSpPr>
        <p:spPr>
          <a:xfrm>
            <a:off x="1979712" y="2996952"/>
            <a:ext cx="4320480" cy="1600438"/>
          </a:xfrm>
          <a:prstGeom prst="rect">
            <a:avLst/>
          </a:prstGeom>
          <a:noFill/>
        </p:spPr>
        <p:txBody>
          <a:bodyPr wrap="square" rtlCol="0">
            <a:spAutoFit/>
          </a:bodyPr>
          <a:lstStyle/>
          <a:p>
            <a:r>
              <a:rPr lang="en-US" sz="1400" dirty="0" smtClean="0"/>
              <a:t>Searle (1979 (1975):164): </a:t>
            </a:r>
          </a:p>
          <a:p>
            <a:r>
              <a:rPr lang="en-US" sz="1400" dirty="0" smtClean="0"/>
              <a:t>“</a:t>
            </a:r>
            <a:r>
              <a:rPr lang="en-US" sz="1400" i="1" dirty="0" smtClean="0"/>
              <a:t>Expressives</a:t>
            </a:r>
            <a:r>
              <a:rPr lang="en-US" sz="1400" i="1" dirty="0"/>
              <a:t>.</a:t>
            </a:r>
            <a:r>
              <a:rPr lang="en-US" sz="1400" dirty="0"/>
              <a:t> The illocutionary </a:t>
            </a:r>
            <a:r>
              <a:rPr lang="en-US" sz="1400" dirty="0" smtClean="0"/>
              <a:t>point </a:t>
            </a:r>
            <a:r>
              <a:rPr lang="en-US" sz="1400" dirty="0"/>
              <a:t>of this class is to express the psychological state specified in the sincerity condition about a state of affairs specified in the </a:t>
            </a:r>
            <a:r>
              <a:rPr lang="en-US" sz="1400" dirty="0" smtClean="0"/>
              <a:t>propo-sitional </a:t>
            </a:r>
            <a:r>
              <a:rPr lang="en-US" sz="1400" dirty="0"/>
              <a:t>content. The paradigms of expressive verbs are "thank," "congratulate," "apologize," "condole," "</a:t>
            </a:r>
            <a:r>
              <a:rPr lang="en-US" sz="1400" dirty="0" smtClean="0"/>
              <a:t>deplo-re</a:t>
            </a:r>
            <a:r>
              <a:rPr lang="en-US" sz="1400" dirty="0"/>
              <a:t>," and "welcome</a:t>
            </a:r>
            <a:r>
              <a:rPr lang="en-US" sz="1400" dirty="0" smtClean="0"/>
              <a:t>.“” </a:t>
            </a:r>
            <a:endParaRPr lang="da-DK" sz="1400" dirty="0"/>
          </a:p>
        </p:txBody>
      </p:sp>
      <p:sp>
        <p:nvSpPr>
          <p:cNvPr id="39" name="Rektangel 38"/>
          <p:cNvSpPr/>
          <p:nvPr/>
        </p:nvSpPr>
        <p:spPr>
          <a:xfrm>
            <a:off x="3491880" y="1412776"/>
            <a:ext cx="3024336"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5" name="Rektangel 44"/>
          <p:cNvSpPr/>
          <p:nvPr/>
        </p:nvSpPr>
        <p:spPr>
          <a:xfrm>
            <a:off x="395536" y="1412776"/>
            <a:ext cx="2880320"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Tekstboks 45"/>
          <p:cNvSpPr txBox="1"/>
          <p:nvPr/>
        </p:nvSpPr>
        <p:spPr>
          <a:xfrm>
            <a:off x="539552" y="1628800"/>
            <a:ext cx="2664296" cy="4431983"/>
          </a:xfrm>
          <a:prstGeom prst="rect">
            <a:avLst/>
          </a:prstGeom>
          <a:noFill/>
        </p:spPr>
        <p:txBody>
          <a:bodyPr wrap="square" rtlCol="0">
            <a:spAutoFit/>
          </a:bodyPr>
          <a:lstStyle/>
          <a:p>
            <a:r>
              <a:rPr lang="da-DK" dirty="0" smtClean="0">
                <a:solidFill>
                  <a:srgbClr val="FF0000"/>
                </a:solidFill>
              </a:rPr>
              <a:t>udtrykke en psykisk tilstand i almindelighed</a:t>
            </a:r>
            <a:r>
              <a:rPr lang="da-DK" dirty="0" smtClean="0"/>
              <a:t>:</a:t>
            </a:r>
          </a:p>
          <a:p>
            <a:endParaRPr lang="da-DK" dirty="0"/>
          </a:p>
          <a:p>
            <a:r>
              <a:rPr lang="da-DK" sz="2000" dirty="0" smtClean="0"/>
              <a:t>=</a:t>
            </a:r>
          </a:p>
          <a:p>
            <a:endParaRPr lang="da-DK" dirty="0"/>
          </a:p>
          <a:p>
            <a:r>
              <a:rPr lang="da-DK" dirty="0"/>
              <a:t>g</a:t>
            </a:r>
            <a:r>
              <a:rPr lang="da-DK" dirty="0" smtClean="0"/>
              <a:t>ive udtryk for, at man:</a:t>
            </a:r>
          </a:p>
          <a:p>
            <a:endParaRPr lang="da-DK" sz="800" dirty="0" smtClean="0"/>
          </a:p>
          <a:p>
            <a:r>
              <a:rPr lang="da-DK" dirty="0"/>
              <a:t>	</a:t>
            </a:r>
            <a:r>
              <a:rPr lang="da-DK" sz="1600" dirty="0" smtClean="0"/>
              <a:t>ved, at p</a:t>
            </a:r>
          </a:p>
          <a:p>
            <a:r>
              <a:rPr lang="da-DK" sz="1600" dirty="0"/>
              <a:t>	</a:t>
            </a:r>
            <a:r>
              <a:rPr lang="da-DK" sz="1600" dirty="0" smtClean="0"/>
              <a:t>tror, at p</a:t>
            </a:r>
          </a:p>
          <a:p>
            <a:r>
              <a:rPr lang="da-DK" sz="1600" dirty="0"/>
              <a:t>	</a:t>
            </a:r>
            <a:r>
              <a:rPr lang="da-DK" sz="1600" dirty="0" smtClean="0"/>
              <a:t>intenderer, at p</a:t>
            </a:r>
          </a:p>
          <a:p>
            <a:r>
              <a:rPr lang="da-DK" sz="1600" dirty="0"/>
              <a:t>	</a:t>
            </a:r>
            <a:r>
              <a:rPr lang="da-DK" sz="1600" dirty="0" smtClean="0"/>
              <a:t>ønsker, at p</a:t>
            </a:r>
          </a:p>
          <a:p>
            <a:r>
              <a:rPr lang="da-DK" sz="1600" dirty="0"/>
              <a:t>	</a:t>
            </a:r>
            <a:r>
              <a:rPr lang="da-DK" sz="1600" dirty="0" smtClean="0"/>
              <a:t>overvejer, at p</a:t>
            </a:r>
          </a:p>
          <a:p>
            <a:r>
              <a:rPr lang="da-DK" sz="1600" dirty="0" smtClean="0"/>
              <a:t>	ser, at p</a:t>
            </a:r>
          </a:p>
          <a:p>
            <a:r>
              <a:rPr lang="da-DK" sz="1600" dirty="0" smtClean="0"/>
              <a:t>	føler, at p</a:t>
            </a:r>
          </a:p>
          <a:p>
            <a:r>
              <a:rPr lang="da-DK" sz="1600" dirty="0" smtClean="0"/>
              <a:t>	beklager, at p</a:t>
            </a:r>
          </a:p>
          <a:p>
            <a:r>
              <a:rPr lang="da-DK" sz="1600" dirty="0" smtClean="0"/>
              <a:t>	takker for (, at) p</a:t>
            </a:r>
          </a:p>
          <a:p>
            <a:r>
              <a:rPr lang="da-DK" dirty="0"/>
              <a:t>	</a:t>
            </a:r>
            <a:r>
              <a:rPr lang="da-DK" dirty="0" smtClean="0"/>
              <a:t>…</a:t>
            </a:r>
            <a:endParaRPr lang="da-DK"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24</a:t>
            </a:fld>
            <a:endParaRPr lang="da-DK"/>
          </a:p>
        </p:txBody>
      </p:sp>
      <p:sp>
        <p:nvSpPr>
          <p:cNvPr id="49" name="Tekstboks 48"/>
          <p:cNvSpPr txBox="1"/>
          <p:nvPr/>
        </p:nvSpPr>
        <p:spPr>
          <a:xfrm flipH="1">
            <a:off x="377991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42" name="Rektangel 41"/>
          <p:cNvSpPr/>
          <p:nvPr/>
        </p:nvSpPr>
        <p:spPr>
          <a:xfrm>
            <a:off x="4355976" y="3140968"/>
            <a:ext cx="1584176" cy="1754326"/>
          </a:xfrm>
          <a:prstGeom prst="rect">
            <a:avLst/>
          </a:prstGeom>
        </p:spPr>
        <p:txBody>
          <a:bodyPr wrap="square">
            <a:spAutoFit/>
          </a:bodyPr>
          <a:lstStyle/>
          <a:p>
            <a:r>
              <a:rPr lang="en-US" dirty="0" smtClean="0">
                <a:solidFill>
                  <a:srgbClr val="FF0000"/>
                </a:solidFill>
              </a:rPr>
              <a:t>thank congratulate apologize condole deplore welcome</a:t>
            </a:r>
            <a:endParaRPr lang="da-DK" dirty="0">
              <a:solidFill>
                <a:srgbClr val="FF0000"/>
              </a:solidFill>
            </a:endParaRPr>
          </a:p>
        </p:txBody>
      </p:sp>
      <p:sp>
        <p:nvSpPr>
          <p:cNvPr id="44" name="Rektangel 43"/>
          <p:cNvSpPr/>
          <p:nvPr/>
        </p:nvSpPr>
        <p:spPr>
          <a:xfrm>
            <a:off x="323528" y="476672"/>
            <a:ext cx="3744416" cy="64807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3" name="Tekstboks 52"/>
          <p:cNvSpPr txBox="1"/>
          <p:nvPr/>
        </p:nvSpPr>
        <p:spPr>
          <a:xfrm>
            <a:off x="611560" y="620688"/>
            <a:ext cx="1859805" cy="369332"/>
          </a:xfrm>
          <a:prstGeom prst="rect">
            <a:avLst/>
          </a:prstGeom>
          <a:noFill/>
        </p:spPr>
        <p:txBody>
          <a:bodyPr wrap="none" rtlCol="0">
            <a:spAutoFit/>
          </a:bodyPr>
          <a:lstStyle/>
          <a:p>
            <a:r>
              <a:rPr lang="da-DK" dirty="0" smtClean="0"/>
              <a:t>Lad os nu se på B:</a:t>
            </a:r>
            <a:endParaRPr lang="da-DK" dirty="0"/>
          </a:p>
        </p:txBody>
      </p:sp>
      <p:sp>
        <p:nvSpPr>
          <p:cNvPr id="54" name="Tekstboks 53"/>
          <p:cNvSpPr txBox="1"/>
          <p:nvPr/>
        </p:nvSpPr>
        <p:spPr>
          <a:xfrm>
            <a:off x="539552" y="5589240"/>
            <a:ext cx="1674497" cy="646331"/>
          </a:xfrm>
          <a:prstGeom prst="rect">
            <a:avLst/>
          </a:prstGeom>
          <a:noFill/>
        </p:spPr>
        <p:txBody>
          <a:bodyPr wrap="none" rtlCol="0">
            <a:spAutoFit/>
          </a:bodyPr>
          <a:lstStyle/>
          <a:p>
            <a:r>
              <a:rPr lang="da-DK" sz="3600" dirty="0" smtClean="0"/>
              <a:t>A</a:t>
            </a:r>
            <a:r>
              <a:rPr lang="da-DK" dirty="0" smtClean="0"/>
              <a:t>-ekspressiver</a:t>
            </a:r>
            <a:endParaRPr lang="da-DK" dirty="0"/>
          </a:p>
        </p:txBody>
      </p:sp>
      <p:sp>
        <p:nvSpPr>
          <p:cNvPr id="41" name="Rektangel 40"/>
          <p:cNvSpPr/>
          <p:nvPr/>
        </p:nvSpPr>
        <p:spPr>
          <a:xfrm>
            <a:off x="539552" y="5589240"/>
            <a:ext cx="1800200" cy="5760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8" name="Tekstboks 47"/>
          <p:cNvSpPr txBox="1"/>
          <p:nvPr/>
        </p:nvSpPr>
        <p:spPr>
          <a:xfrm>
            <a:off x="3635896"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4.72222E-6 5.55112E-17 L -0.33854 -0.00347 " pathEditMode="relative" rAng="0" ptsTypes="AA">
                                      <p:cBhvr>
                                        <p:cTn id="6" dur="2000" fill="hold"/>
                                        <p:tgtEl>
                                          <p:spTgt spid="49"/>
                                        </p:tgtEl>
                                        <p:attrNameLst>
                                          <p:attrName>ppt_x</p:attrName>
                                          <p:attrName>ppt_y</p:attrName>
                                        </p:attrNameLst>
                                      </p:cBhvr>
                                      <p:rCtr x="-169" y="-2"/>
                                    </p:animMotion>
                                  </p:childTnLst>
                                </p:cTn>
                              </p:par>
                              <p:par>
                                <p:cTn id="7" presetID="4" presetClass="entr" presetSubtype="16"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animEffect transition="in" filter="box(in)">
                                      <p:cBhvr>
                                        <p:cTn id="9" dur="500"/>
                                        <p:tgtEl>
                                          <p:spTgt spid="41"/>
                                        </p:tgtEl>
                                      </p:cBhvr>
                                    </p:animEffect>
                                  </p:childTnLst>
                                </p:cTn>
                              </p:par>
                              <p:par>
                                <p:cTn id="10" presetID="35" presetClass="path" presetSubtype="0" accel="50000" decel="50000" fill="hold" grpId="0" nodeType="withEffect">
                                  <p:stCondLst>
                                    <p:cond delay="0"/>
                                  </p:stCondLst>
                                  <p:childTnLst>
                                    <p:animMotion origin="layout" path="M -8.33333E-7 3.7037E-7 L -0.36233 -0.00185 " pathEditMode="relative" rAng="0" ptsTypes="AA">
                                      <p:cBhvr>
                                        <p:cTn id="11" dur="2000" fill="hold"/>
                                        <p:tgtEl>
                                          <p:spTgt spid="42"/>
                                        </p:tgtEl>
                                        <p:attrNameLst>
                                          <p:attrName>ppt_x</p:attrName>
                                          <p:attrName>ppt_y</p:attrName>
                                        </p:attrNameLst>
                                      </p:cBhvr>
                                      <p:rCtr x="-181" y="-1"/>
                                    </p:animMotion>
                                  </p:childTnLst>
                                </p:cTn>
                              </p:par>
                              <p:par>
                                <p:cTn id="12" presetID="35" presetClass="path" presetSubtype="0" accel="50000" decel="50000" fill="hold" grpId="0" nodeType="withEffect">
                                  <p:stCondLst>
                                    <p:cond delay="0"/>
                                  </p:stCondLst>
                                  <p:childTnLst>
                                    <p:animMotion origin="layout" path="M -2.22222E-6 -2.96296E-6 L -0.34653 -2.96296E-6 " pathEditMode="relative" rAng="0" ptsTypes="AA">
                                      <p:cBhvr>
                                        <p:cTn id="13" dur="2000" fill="hold"/>
                                        <p:tgtEl>
                                          <p:spTgt spid="39"/>
                                        </p:tgtEl>
                                        <p:attrNameLst>
                                          <p:attrName>ppt_x</p:attrName>
                                          <p:attrName>ppt_y</p:attrName>
                                        </p:attrNameLst>
                                      </p:cBhvr>
                                      <p:rCtr x="-173" y="0"/>
                                    </p:animMotion>
                                  </p:childTnLst>
                                </p:cTn>
                              </p:par>
                              <p:par>
                                <p:cTn id="14" presetID="35" presetClass="path" presetSubtype="0" accel="50000" decel="50000" fill="hold" grpId="0" nodeType="withEffect">
                                  <p:stCondLst>
                                    <p:cond delay="0"/>
                                  </p:stCondLst>
                                  <p:childTnLst>
                                    <p:animMotion origin="layout" path="M -0.00381 0.01597 L -0.33472 0.01597 " pathEditMode="relative" rAng="0" ptsTypes="AA">
                                      <p:cBhvr>
                                        <p:cTn id="15" dur="2000" fill="hold"/>
                                        <p:tgtEl>
                                          <p:spTgt spid="48"/>
                                        </p:tgtEl>
                                        <p:attrNameLst>
                                          <p:attrName>ppt_x</p:attrName>
                                          <p:attrName>ppt_y</p:attrName>
                                        </p:attrNameLst>
                                      </p:cBhvr>
                                      <p:rCtr x="-165" y="0"/>
                                    </p:animMotion>
                                  </p:childTnLst>
                                </p:cTn>
                              </p:par>
                              <p:par>
                                <p:cTn id="16" presetID="4" presetClass="exit" presetSubtype="16" fill="hold" grpId="0" nodeType="withEffect">
                                  <p:stCondLst>
                                    <p:cond delay="0"/>
                                  </p:stCondLst>
                                  <p:childTnLst>
                                    <p:animEffect transition="out" filter="box(in)">
                                      <p:cBhvr>
                                        <p:cTn id="17" dur="500"/>
                                        <p:tgtEl>
                                          <p:spTgt spid="46"/>
                                        </p:tgtEl>
                                      </p:cBhvr>
                                    </p:animEffect>
                                    <p:set>
                                      <p:cBhvr>
                                        <p:cTn id="18"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6" grpId="0"/>
      <p:bldP spid="49" grpId="0"/>
      <p:bldP spid="42" grpId="0"/>
      <p:bldP spid="41" grpId="0" animBg="1"/>
      <p:bldP spid="4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25</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7" name="Tekstboks 6"/>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0" name="Tekstboks 9"/>
          <p:cNvSpPr txBox="1"/>
          <p:nvPr/>
        </p:nvSpPr>
        <p:spPr>
          <a:xfrm>
            <a:off x="3707904" y="1700808"/>
            <a:ext cx="4824536" cy="2585323"/>
          </a:xfrm>
          <a:prstGeom prst="rect">
            <a:avLst/>
          </a:prstGeom>
          <a:noFill/>
        </p:spPr>
        <p:txBody>
          <a:bodyPr wrap="square" rtlCol="0">
            <a:spAutoFit/>
          </a:bodyPr>
          <a:lstStyle/>
          <a:p>
            <a:r>
              <a:rPr lang="da-DK" dirty="0" smtClean="0"/>
              <a:t>Som tidligere omtalt nævner Searle, at ekspres-sivet ikke har nogen direction of fit, da p er præ-supponeret. Det passer, som vi har set, ikke for det brede A-ekspressiv, men synes netop at gæl-de for eksemplerne her.</a:t>
            </a:r>
          </a:p>
          <a:p>
            <a:endParaRPr lang="da-DK" dirty="0" smtClean="0"/>
          </a:p>
          <a:p>
            <a:r>
              <a:rPr lang="da-DK" dirty="0" smtClean="0"/>
              <a:t>Spørgsmålet er hvorfor, og hvad der i øvrigt ken-</a:t>
            </a:r>
          </a:p>
          <a:p>
            <a:r>
              <a:rPr lang="da-DK" dirty="0" smtClean="0"/>
              <a:t>detegner eksemplerne.</a:t>
            </a:r>
          </a:p>
          <a:p>
            <a:endParaRPr lang="da-DK"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26</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0" name="Tekstboks 9"/>
          <p:cNvSpPr txBox="1"/>
          <p:nvPr/>
        </p:nvSpPr>
        <p:spPr>
          <a:xfrm>
            <a:off x="3491880" y="1484784"/>
            <a:ext cx="5364088" cy="4278094"/>
          </a:xfrm>
          <a:prstGeom prst="rect">
            <a:avLst/>
          </a:prstGeom>
          <a:noFill/>
        </p:spPr>
        <p:txBody>
          <a:bodyPr wrap="square" rtlCol="0">
            <a:spAutoFit/>
          </a:bodyPr>
          <a:lstStyle/>
          <a:p>
            <a:r>
              <a:rPr lang="da-DK" sz="1600" dirty="0" smtClean="0"/>
              <a:t>Lad os sætte et par eksempler ind i den formel for A-ekspres-siverne, vi er nået frem til:</a:t>
            </a:r>
          </a:p>
          <a:p>
            <a:endParaRPr lang="da-DK" sz="800" dirty="0" smtClean="0"/>
          </a:p>
          <a:p>
            <a:r>
              <a:rPr lang="da-DK" sz="1600" dirty="0" smtClean="0"/>
              <a:t>    </a:t>
            </a:r>
            <a:r>
              <a:rPr lang="da-DK" sz="1600" i="1" dirty="0" smtClean="0"/>
              <a:t>Jeg asserterer herved, </a:t>
            </a:r>
            <a:r>
              <a:rPr lang="da-DK" sz="1600" i="1" dirty="0" smtClean="0">
                <a:solidFill>
                  <a:srgbClr val="FF0000"/>
                </a:solidFill>
              </a:rPr>
              <a:t>at jeg takker dig for</a:t>
            </a:r>
            <a:r>
              <a:rPr lang="da-DK" sz="1600" i="1" dirty="0" smtClean="0"/>
              <a:t>, </a:t>
            </a:r>
            <a:r>
              <a:rPr lang="da-DK" sz="1600" i="1" dirty="0" smtClean="0">
                <a:solidFill>
                  <a:srgbClr val="0070C0"/>
                </a:solidFill>
              </a:rPr>
              <a:t>(at) p</a:t>
            </a:r>
            <a:endParaRPr lang="da-DK" sz="1600" i="1" dirty="0" smtClean="0"/>
          </a:p>
          <a:p>
            <a:r>
              <a:rPr lang="da-DK" sz="1600" i="1" dirty="0" smtClean="0"/>
              <a:t>    Jeg asserterer herved, </a:t>
            </a:r>
            <a:r>
              <a:rPr lang="da-DK" sz="1600" i="1" dirty="0" smtClean="0">
                <a:solidFill>
                  <a:srgbClr val="FF0000"/>
                </a:solidFill>
              </a:rPr>
              <a:t>at jeg lykønsker dig med</a:t>
            </a:r>
            <a:r>
              <a:rPr lang="da-DK" sz="1600" i="1" dirty="0" smtClean="0"/>
              <a:t> </a:t>
            </a:r>
            <a:r>
              <a:rPr lang="da-DK" sz="1600" i="1" dirty="0" smtClean="0">
                <a:solidFill>
                  <a:srgbClr val="0070C0"/>
                </a:solidFill>
              </a:rPr>
              <a:t>(at) p</a:t>
            </a:r>
            <a:endParaRPr lang="da-DK" sz="1600" i="1" dirty="0" smtClean="0"/>
          </a:p>
          <a:p>
            <a:r>
              <a:rPr lang="da-DK" sz="1600" i="1" dirty="0" smtClean="0"/>
              <a:t>    Jeg asserterer herved, </a:t>
            </a:r>
            <a:r>
              <a:rPr lang="da-DK" sz="1600" i="1" dirty="0" smtClean="0">
                <a:solidFill>
                  <a:srgbClr val="FF0000"/>
                </a:solidFill>
              </a:rPr>
              <a:t>at jeg hilser det velkomment</a:t>
            </a:r>
            <a:r>
              <a:rPr lang="da-DK" sz="1600" i="1" dirty="0" smtClean="0"/>
              <a:t>, </a:t>
            </a:r>
            <a:r>
              <a:rPr lang="da-DK" sz="1600" i="1" dirty="0" smtClean="0">
                <a:solidFill>
                  <a:srgbClr val="0070C0"/>
                </a:solidFill>
              </a:rPr>
              <a:t>at p</a:t>
            </a:r>
          </a:p>
          <a:p>
            <a:endParaRPr lang="da-DK" sz="800" dirty="0" smtClean="0"/>
          </a:p>
          <a:p>
            <a:r>
              <a:rPr lang="da-DK" sz="1600" dirty="0" smtClean="0"/>
              <a:t>Heraf fremgår, at ekspressiverne har </a:t>
            </a:r>
            <a:r>
              <a:rPr lang="da-DK" sz="1600" dirty="0" smtClean="0">
                <a:solidFill>
                  <a:srgbClr val="FF0000"/>
                </a:solidFill>
              </a:rPr>
              <a:t>to propositionelle ind-hold</a:t>
            </a:r>
            <a:r>
              <a:rPr lang="da-DK" sz="1600" dirty="0" smtClean="0"/>
              <a:t>, hvor det ene, det blå, er indlejret i det andet, det røde. </a:t>
            </a:r>
          </a:p>
          <a:p>
            <a:endParaRPr lang="da-DK" sz="800" dirty="0" smtClean="0"/>
          </a:p>
          <a:p>
            <a:r>
              <a:rPr lang="da-DK" sz="1600" dirty="0" smtClean="0"/>
              <a:t>Mønstret synes her at være, at den første indlejrede sætning refererer til en </a:t>
            </a:r>
            <a:r>
              <a:rPr lang="da-DK" sz="1600" dirty="0" smtClean="0">
                <a:solidFill>
                  <a:srgbClr val="FF0000"/>
                </a:solidFill>
              </a:rPr>
              <a:t>psykisk reaktion på noget, hører har gjort eller oplevet</a:t>
            </a:r>
            <a:r>
              <a:rPr lang="da-DK" sz="1600" dirty="0" smtClean="0"/>
              <a:t>. Det sidste – at det er noget, hører har gjort eller ople-vet – forklarer, at der altid er tale om en præsupposition.  </a:t>
            </a:r>
          </a:p>
          <a:p>
            <a:endParaRPr lang="da-DK" sz="800" dirty="0" smtClean="0"/>
          </a:p>
          <a:p>
            <a:r>
              <a:rPr lang="da-DK" sz="1600" dirty="0" smtClean="0"/>
              <a:t>Her mener jeg nu, at det er vigtigt, at man ikke forveksler eller sammenblander de tre niveauer i denne formel for A-ekspres-sivet, nemlig (1) A-ekspressivet (sort), (2) den psykiske tilstand (rødt) og (3) det, den psykiske tilstand er rettet mod (blåt). </a:t>
            </a:r>
          </a:p>
        </p:txBody>
      </p:sp>
      <p:sp>
        <p:nvSpPr>
          <p:cNvPr id="11" name="Tekstboks 10"/>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8" name="Ellipse 7"/>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27</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4" name="Rektangel 13"/>
          <p:cNvSpPr/>
          <p:nvPr/>
        </p:nvSpPr>
        <p:spPr>
          <a:xfrm>
            <a:off x="3635896" y="1700808"/>
            <a:ext cx="5184576" cy="79208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kstboks 9"/>
          <p:cNvSpPr txBox="1"/>
          <p:nvPr/>
        </p:nvSpPr>
        <p:spPr>
          <a:xfrm>
            <a:off x="3563888" y="1196752"/>
            <a:ext cx="5256584" cy="2246769"/>
          </a:xfrm>
          <a:prstGeom prst="rect">
            <a:avLst/>
          </a:prstGeom>
          <a:noFill/>
        </p:spPr>
        <p:txBody>
          <a:bodyPr wrap="square" rtlCol="0">
            <a:spAutoFit/>
          </a:bodyPr>
          <a:lstStyle/>
          <a:p>
            <a:r>
              <a:rPr lang="da-DK" sz="2000" dirty="0" smtClean="0"/>
              <a:t>Searles forveksling /sammenblanding: </a:t>
            </a:r>
          </a:p>
          <a:p>
            <a:endParaRPr lang="da-DK" sz="800" dirty="0" smtClean="0"/>
          </a:p>
          <a:p>
            <a:r>
              <a:rPr lang="da-DK" sz="1600" dirty="0" smtClean="0"/>
              <a:t>”</a:t>
            </a:r>
            <a:r>
              <a:rPr lang="en-US" sz="1600" dirty="0" smtClean="0"/>
              <a:t>The illocutionary point of this class is to express the psycho- logical state specified in the sincerity condition (1 + 2) about a state of affairs specified in the propositional content (3)”</a:t>
            </a:r>
          </a:p>
          <a:p>
            <a:endParaRPr lang="en-US" sz="800" dirty="0" smtClean="0"/>
          </a:p>
          <a:p>
            <a:r>
              <a:rPr lang="en-US" sz="1600" dirty="0" smtClean="0"/>
              <a:t>Her</a:t>
            </a:r>
            <a:r>
              <a:rPr lang="da-DK" sz="1600" dirty="0" smtClean="0"/>
              <a:t> sammenblandes </a:t>
            </a:r>
            <a:r>
              <a:rPr lang="da-DK" sz="1600" dirty="0" smtClean="0"/>
              <a:t>(1) og (2):  </a:t>
            </a:r>
            <a:r>
              <a:rPr lang="da-DK" sz="1600" dirty="0" smtClean="0"/>
              <a:t>Der er ikke tale om, at den psykologiske tilstand </a:t>
            </a:r>
            <a:r>
              <a:rPr lang="da-DK" sz="1600" i="1" dirty="0" smtClean="0"/>
              <a:t>udtrykkes</a:t>
            </a:r>
            <a:r>
              <a:rPr lang="da-DK" sz="1600" dirty="0" smtClean="0"/>
              <a:t> gennem den sproglige ytring. Ejheller at den konstitueres gennem den. </a:t>
            </a:r>
          </a:p>
          <a:p>
            <a:endParaRPr lang="da-DK" sz="800" dirty="0" smtClean="0"/>
          </a:p>
        </p:txBody>
      </p:sp>
      <p:sp>
        <p:nvSpPr>
          <p:cNvPr id="11" name="Tekstboks 10"/>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2" name="Rektangel 11"/>
          <p:cNvSpPr/>
          <p:nvPr/>
        </p:nvSpPr>
        <p:spPr>
          <a:xfrm>
            <a:off x="3563888" y="3645024"/>
            <a:ext cx="5400600" cy="1446550"/>
          </a:xfrm>
          <a:prstGeom prst="rect">
            <a:avLst/>
          </a:prstGeom>
        </p:spPr>
        <p:txBody>
          <a:bodyPr wrap="square">
            <a:spAutoFit/>
          </a:bodyPr>
          <a:lstStyle/>
          <a:p>
            <a:r>
              <a:rPr lang="da-DK" sz="1600" dirty="0" smtClean="0"/>
              <a:t>EKSEMPELVIS: Jeg takker ikke blot i og med jeg siger ”tak”. I stedet </a:t>
            </a:r>
            <a:r>
              <a:rPr lang="da-DK" sz="1600" i="1" dirty="0" smtClean="0"/>
              <a:t>asserterer </a:t>
            </a:r>
            <a:r>
              <a:rPr lang="da-DK" sz="1600" dirty="0" smtClean="0"/>
              <a:t>jeg noget, som kan være sandt eller falsk om min taknemmelighed, og som derfor som vederhæftighedsbe-tingelse har, at jeg rent faktisk er i den pågældende psykologi-ske tilstand. </a:t>
            </a:r>
          </a:p>
          <a:p>
            <a:endParaRPr lang="da-DK" sz="800" dirty="0" smtClean="0"/>
          </a:p>
        </p:txBody>
      </p:sp>
      <p:sp>
        <p:nvSpPr>
          <p:cNvPr id="13" name="Rektangel 12"/>
          <p:cNvSpPr/>
          <p:nvPr/>
        </p:nvSpPr>
        <p:spPr>
          <a:xfrm>
            <a:off x="3419872" y="1052736"/>
            <a:ext cx="5328592" cy="230425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28</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4" name="Rektangel 13"/>
          <p:cNvSpPr/>
          <p:nvPr/>
        </p:nvSpPr>
        <p:spPr>
          <a:xfrm>
            <a:off x="3635896" y="1700808"/>
            <a:ext cx="5184576" cy="79208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kstboks 9"/>
          <p:cNvSpPr txBox="1"/>
          <p:nvPr/>
        </p:nvSpPr>
        <p:spPr>
          <a:xfrm>
            <a:off x="3563888" y="1196752"/>
            <a:ext cx="5256584" cy="2246769"/>
          </a:xfrm>
          <a:prstGeom prst="rect">
            <a:avLst/>
          </a:prstGeom>
          <a:noFill/>
        </p:spPr>
        <p:txBody>
          <a:bodyPr wrap="square" rtlCol="0">
            <a:spAutoFit/>
          </a:bodyPr>
          <a:lstStyle/>
          <a:p>
            <a:r>
              <a:rPr lang="da-DK" sz="2000" dirty="0" smtClean="0"/>
              <a:t>Searles forveksling /sammenblanding: </a:t>
            </a:r>
          </a:p>
          <a:p>
            <a:endParaRPr lang="da-DK" sz="800" dirty="0" smtClean="0"/>
          </a:p>
          <a:p>
            <a:r>
              <a:rPr lang="da-DK" sz="1600" dirty="0" smtClean="0"/>
              <a:t>”</a:t>
            </a:r>
            <a:r>
              <a:rPr lang="en-US" sz="1600" dirty="0" smtClean="0"/>
              <a:t>The illocutionary point of this class is to express the psycho- logical state specified in the sincerity condition (1 + 2) about a state of affairs specified in the propositional content (3)”</a:t>
            </a:r>
          </a:p>
          <a:p>
            <a:endParaRPr lang="en-US" sz="800" dirty="0" smtClean="0"/>
          </a:p>
          <a:p>
            <a:r>
              <a:rPr lang="en-US" sz="1600" dirty="0" smtClean="0"/>
              <a:t>Her</a:t>
            </a:r>
            <a:r>
              <a:rPr lang="da-DK" sz="1600" dirty="0" smtClean="0"/>
              <a:t> sammenblandes sort, rødt og blåt:  Der er ikke tale om, at den psykologiske tilstand </a:t>
            </a:r>
            <a:r>
              <a:rPr lang="da-DK" sz="1600" i="1" dirty="0" smtClean="0"/>
              <a:t>udtrykkes</a:t>
            </a:r>
            <a:r>
              <a:rPr lang="da-DK" sz="1600" dirty="0" smtClean="0"/>
              <a:t> gennem den sproglige ytring. Ejheller at den konstitueres gennem den. </a:t>
            </a:r>
          </a:p>
          <a:p>
            <a:endParaRPr lang="da-DK" sz="800" dirty="0" smtClean="0"/>
          </a:p>
        </p:txBody>
      </p:sp>
      <p:sp>
        <p:nvSpPr>
          <p:cNvPr id="11" name="Tekstboks 10"/>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2" name="Rektangel 11"/>
          <p:cNvSpPr/>
          <p:nvPr/>
        </p:nvSpPr>
        <p:spPr>
          <a:xfrm>
            <a:off x="3563888" y="3645024"/>
            <a:ext cx="5400600" cy="1446550"/>
          </a:xfrm>
          <a:prstGeom prst="rect">
            <a:avLst/>
          </a:prstGeom>
        </p:spPr>
        <p:txBody>
          <a:bodyPr wrap="square">
            <a:spAutoFit/>
          </a:bodyPr>
          <a:lstStyle/>
          <a:p>
            <a:r>
              <a:rPr lang="da-DK" sz="1600" dirty="0" smtClean="0"/>
              <a:t>EKSEMPELVIS: Jeg takker ikke blot i og med jeg siger ”tak”. I stedet </a:t>
            </a:r>
            <a:r>
              <a:rPr lang="da-DK" sz="1600" i="1" dirty="0" smtClean="0"/>
              <a:t>asserterer </a:t>
            </a:r>
            <a:r>
              <a:rPr lang="da-DK" sz="1600" dirty="0" smtClean="0"/>
              <a:t>jeg noget, som kan være sandt eller falsk om min taknemmelighed, og som derfor som vederhæftighedsbe-tingelse har, at jeg rent faktisk er i den pågældende psykologi-ske tilstand. </a:t>
            </a:r>
          </a:p>
          <a:p>
            <a:endParaRPr lang="da-DK" sz="800" dirty="0" smtClean="0"/>
          </a:p>
        </p:txBody>
      </p:sp>
      <p:sp>
        <p:nvSpPr>
          <p:cNvPr id="13" name="Rektangel 12"/>
          <p:cNvSpPr/>
          <p:nvPr/>
        </p:nvSpPr>
        <p:spPr>
          <a:xfrm>
            <a:off x="3563888" y="1124744"/>
            <a:ext cx="5328592" cy="230425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7" name="Rektangel 16"/>
          <p:cNvSpPr/>
          <p:nvPr/>
        </p:nvSpPr>
        <p:spPr>
          <a:xfrm>
            <a:off x="3779912" y="2132856"/>
            <a:ext cx="5184576" cy="410445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Tekstboks 17"/>
          <p:cNvSpPr txBox="1"/>
          <p:nvPr/>
        </p:nvSpPr>
        <p:spPr>
          <a:xfrm>
            <a:off x="3851920" y="2269606"/>
            <a:ext cx="5292080" cy="3877985"/>
          </a:xfrm>
          <a:prstGeom prst="rect">
            <a:avLst/>
          </a:prstGeom>
          <a:noFill/>
        </p:spPr>
        <p:txBody>
          <a:bodyPr wrap="square" rtlCol="0">
            <a:spAutoFit/>
          </a:bodyPr>
          <a:lstStyle/>
          <a:p>
            <a:r>
              <a:rPr lang="da-DK" dirty="0" smtClean="0"/>
              <a:t>Opsummerende om </a:t>
            </a:r>
            <a:r>
              <a:rPr lang="da-DK" dirty="0" err="1" smtClean="0"/>
              <a:t>Searle</a:t>
            </a:r>
            <a:r>
              <a:rPr lang="da-DK" dirty="0" smtClean="0"/>
              <a:t>:</a:t>
            </a:r>
            <a:endParaRPr lang="da-DK" dirty="0" smtClean="0"/>
          </a:p>
          <a:p>
            <a:endParaRPr lang="da-DK" dirty="0" smtClean="0"/>
          </a:p>
          <a:p>
            <a:r>
              <a:rPr lang="da-DK" dirty="0" smtClean="0"/>
              <a:t>Ikke som hos Searle en amalgamering af assertivet </a:t>
            </a:r>
          </a:p>
          <a:p>
            <a:r>
              <a:rPr lang="da-DK" dirty="0" smtClean="0"/>
              <a:t>og propositionen i en ny illokution:</a:t>
            </a:r>
          </a:p>
          <a:p>
            <a:endParaRPr lang="da-DK" sz="800" dirty="0" smtClean="0"/>
          </a:p>
          <a:p>
            <a:r>
              <a:rPr lang="da-DK" sz="1600" dirty="0" smtClean="0"/>
              <a:t>      illokution: </a:t>
            </a:r>
            <a:r>
              <a:rPr lang="da-DK" sz="1600" i="1" dirty="0" smtClean="0"/>
              <a:t>(jeg udtrykker min) tak for </a:t>
            </a:r>
            <a:r>
              <a:rPr lang="da-DK" sz="1600" dirty="0" smtClean="0"/>
              <a:t>(1+2)</a:t>
            </a:r>
          </a:p>
          <a:p>
            <a:r>
              <a:rPr lang="da-DK" sz="1600" dirty="0" smtClean="0"/>
              <a:t>		præs. prop.: </a:t>
            </a:r>
            <a:r>
              <a:rPr lang="da-DK" sz="1600" i="1" dirty="0" smtClean="0"/>
              <a:t>at du hjalp mig </a:t>
            </a:r>
            <a:r>
              <a:rPr lang="da-DK" sz="1600" dirty="0" smtClean="0"/>
              <a:t>(3)</a:t>
            </a:r>
          </a:p>
          <a:p>
            <a:r>
              <a:rPr lang="da-DK" sz="1400" dirty="0" smtClean="0"/>
              <a:t>                               [vederh.bet.: jeg føler faktisk taknemmelighed]</a:t>
            </a:r>
          </a:p>
          <a:p>
            <a:endParaRPr lang="da-DK" sz="800" dirty="0" smtClean="0"/>
          </a:p>
          <a:p>
            <a:endParaRPr lang="da-DK" sz="800" dirty="0" smtClean="0"/>
          </a:p>
          <a:p>
            <a:r>
              <a:rPr lang="da-DK" dirty="0" smtClean="0"/>
              <a:t>Men indfældet i formlen for A-ekspressiver:</a:t>
            </a:r>
          </a:p>
          <a:p>
            <a:endParaRPr lang="da-DK" sz="800" dirty="0" smtClean="0"/>
          </a:p>
          <a:p>
            <a:r>
              <a:rPr lang="da-DK" sz="1600" dirty="0" smtClean="0"/>
              <a:t>      illokution: </a:t>
            </a:r>
            <a:r>
              <a:rPr lang="da-DK" sz="1600" i="1" dirty="0" smtClean="0"/>
              <a:t>jeg asserterer overfor dig</a:t>
            </a:r>
            <a:r>
              <a:rPr lang="da-DK" sz="1600" dirty="0" smtClean="0"/>
              <a:t>, (1)</a:t>
            </a:r>
          </a:p>
          <a:p>
            <a:r>
              <a:rPr lang="da-DK" sz="1600" dirty="0" smtClean="0"/>
              <a:t>                     psyk. tilst.: </a:t>
            </a:r>
            <a:r>
              <a:rPr lang="da-DK" sz="1600" i="1" dirty="0" smtClean="0"/>
              <a:t>at jeg føler taknemmelighed over </a:t>
            </a:r>
            <a:r>
              <a:rPr lang="da-DK" sz="1600" dirty="0" smtClean="0"/>
              <a:t>(2)</a:t>
            </a:r>
          </a:p>
          <a:p>
            <a:r>
              <a:rPr lang="da-DK" sz="1600" dirty="0" smtClean="0"/>
              <a:t>		 præs.prop.: </a:t>
            </a:r>
            <a:r>
              <a:rPr lang="da-DK" sz="1600" i="1" dirty="0" smtClean="0"/>
              <a:t>at du hjalp mig </a:t>
            </a:r>
            <a:r>
              <a:rPr lang="da-DK" sz="1600" dirty="0" smtClean="0"/>
              <a:t>(3)</a:t>
            </a:r>
          </a:p>
          <a:p>
            <a:r>
              <a:rPr lang="da-DK" sz="1400" dirty="0" smtClean="0"/>
              <a:t>                               [vederh.bet.: jeg føler faktisk taknemmelighed]</a:t>
            </a:r>
            <a:endParaRPr lang="da-DK" sz="1400" i="1" dirty="0" smtClean="0"/>
          </a:p>
          <a:p>
            <a:r>
              <a:rPr lang="da-DK" sz="1600" dirty="0" smtClean="0"/>
              <a:t>                                             	 </a:t>
            </a:r>
            <a:endParaRPr lang="da-DK" sz="1600" dirty="0"/>
          </a:p>
        </p:txBody>
      </p:sp>
      <p:sp>
        <p:nvSpPr>
          <p:cNvPr id="15" name="Ellipse 14"/>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29</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7" name="Rektangel 16"/>
          <p:cNvSpPr/>
          <p:nvPr/>
        </p:nvSpPr>
        <p:spPr>
          <a:xfrm>
            <a:off x="3779912" y="1988840"/>
            <a:ext cx="4824536" cy="6480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ekstboks 12"/>
          <p:cNvSpPr txBox="1"/>
          <p:nvPr/>
        </p:nvSpPr>
        <p:spPr>
          <a:xfrm>
            <a:off x="3707904" y="1196752"/>
            <a:ext cx="5184576" cy="3724096"/>
          </a:xfrm>
          <a:prstGeom prst="rect">
            <a:avLst/>
          </a:prstGeom>
          <a:noFill/>
        </p:spPr>
        <p:txBody>
          <a:bodyPr wrap="square" rtlCol="0">
            <a:spAutoFit/>
          </a:bodyPr>
          <a:lstStyle/>
          <a:p>
            <a:r>
              <a:rPr lang="da-DK" sz="2000" dirty="0" smtClean="0"/>
              <a:t>Ulbæks forveksling/sammenblanding</a:t>
            </a:r>
          </a:p>
          <a:p>
            <a:endParaRPr lang="da-DK" sz="800" dirty="0" smtClean="0"/>
          </a:p>
          <a:p>
            <a:r>
              <a:rPr lang="da-DK" sz="1600" dirty="0" smtClean="0"/>
              <a:t>Også Ulbæk synes at sammenblande niveauerne: </a:t>
            </a:r>
          </a:p>
          <a:p>
            <a:endParaRPr lang="da-DK" sz="800" dirty="0" smtClean="0"/>
          </a:p>
          <a:p>
            <a:r>
              <a:rPr lang="da-DK" sz="1600" dirty="0" smtClean="0"/>
              <a:t>”Modtager indgår i en essentiel relation til den valgte eks-pressiv […]” </a:t>
            </a:r>
          </a:p>
          <a:p>
            <a:endParaRPr lang="da-DK" sz="800" dirty="0" smtClean="0"/>
          </a:p>
          <a:p>
            <a:r>
              <a:rPr lang="da-DK" sz="1600" dirty="0" smtClean="0"/>
              <a:t>Det gælder ifølge Ulbæk fx når man kondolerer, hvor ”[…] taler relaterer sig til hører ved at kondolere denne med en persons død.” </a:t>
            </a:r>
          </a:p>
          <a:p>
            <a:endParaRPr lang="da-DK" sz="800" dirty="0" smtClean="0"/>
          </a:p>
          <a:p>
            <a:r>
              <a:rPr lang="da-DK" sz="1600" dirty="0" smtClean="0"/>
              <a:t>Men herved sammenblandes ekspressivet i forklaringen med selve kondolencen, som er ekspressivets propositio-nelle indhold: </a:t>
            </a:r>
          </a:p>
          <a:p>
            <a:endParaRPr lang="da-DK" sz="800" dirty="0" smtClean="0"/>
          </a:p>
          <a:p>
            <a:pPr lvl="1"/>
            <a:r>
              <a:rPr lang="da-DK" sz="1600" dirty="0" smtClean="0"/>
              <a:t>”Jeg asserterer herved </a:t>
            </a:r>
            <a:r>
              <a:rPr lang="da-DK" sz="1600" dirty="0" smtClean="0">
                <a:solidFill>
                  <a:srgbClr val="FF0000"/>
                </a:solidFill>
              </a:rPr>
              <a:t>min kondolence (= medfølelse med dig) </a:t>
            </a:r>
            <a:r>
              <a:rPr lang="da-DK" sz="1600" dirty="0" smtClean="0">
                <a:solidFill>
                  <a:srgbClr val="4A7EBB"/>
                </a:solidFill>
              </a:rPr>
              <a:t>i anledning af din fars død</a:t>
            </a:r>
            <a:r>
              <a:rPr lang="da-DK" sz="1600" dirty="0" smtClean="0"/>
              <a:t>.”  </a:t>
            </a:r>
            <a:endParaRPr lang="da-DK" dirty="0" smtClean="0"/>
          </a:p>
        </p:txBody>
      </p:sp>
      <p:sp>
        <p:nvSpPr>
          <p:cNvPr id="14" name="Tekstboks 13"/>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5" name="Rektangel 14"/>
          <p:cNvSpPr/>
          <p:nvPr/>
        </p:nvSpPr>
        <p:spPr>
          <a:xfrm>
            <a:off x="3707904" y="4941168"/>
            <a:ext cx="5184576" cy="1569660"/>
          </a:xfrm>
          <a:prstGeom prst="rect">
            <a:avLst/>
          </a:prstGeom>
        </p:spPr>
        <p:txBody>
          <a:bodyPr wrap="square">
            <a:spAutoFit/>
          </a:bodyPr>
          <a:lstStyle/>
          <a:p>
            <a:r>
              <a:rPr lang="da-DK" sz="1600" dirty="0" smtClean="0"/>
              <a:t>Denne sammenblanding er måske baggrunden for, at Ulbæk ”[..] er uenig i det skridt der [...] tages til at lægge den smal-lerede klasse af ekspressiver ind under den bredere.” Holder man i sin analyse A-ekspressivet ude fra dets propositionelle</a:t>
            </a:r>
          </a:p>
          <a:p>
            <a:r>
              <a:rPr lang="da-DK" sz="1600" dirty="0" smtClean="0"/>
              <a:t>indhold, ser man klart, at den smallere klasse, modsat hvad Ulbæk hævde, må være lagt ind under den bredere.</a:t>
            </a:r>
          </a:p>
        </p:txBody>
      </p:sp>
      <p:sp>
        <p:nvSpPr>
          <p:cNvPr id="16" name="Rektangel 15"/>
          <p:cNvSpPr/>
          <p:nvPr/>
        </p:nvSpPr>
        <p:spPr>
          <a:xfrm>
            <a:off x="3491880" y="1628800"/>
            <a:ext cx="5256584" cy="266429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259632" y="4293096"/>
            <a:ext cx="7128792" cy="2223864"/>
          </a:xfrm>
          <a:prstGeom prst="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49044633-1530-4862-A186-3DD71332BD5E}" type="slidenum">
              <a:rPr lang="da-DK" smtClean="0"/>
              <a:pPr/>
              <a:t>3</a:t>
            </a:fld>
            <a:endParaRPr lang="da-DK"/>
          </a:p>
        </p:txBody>
      </p:sp>
      <p:sp>
        <p:nvSpPr>
          <p:cNvPr id="3" name="Tekstboks 2"/>
          <p:cNvSpPr txBox="1"/>
          <p:nvPr/>
        </p:nvSpPr>
        <p:spPr>
          <a:xfrm>
            <a:off x="1484040" y="1925216"/>
            <a:ext cx="1097736" cy="369332"/>
          </a:xfrm>
          <a:prstGeom prst="rect">
            <a:avLst/>
          </a:prstGeom>
          <a:noFill/>
        </p:spPr>
        <p:txBody>
          <a:bodyPr wrap="none" rtlCol="0">
            <a:spAutoFit/>
          </a:bodyPr>
          <a:lstStyle/>
          <a:p>
            <a:r>
              <a:rPr lang="da-DK" dirty="0" smtClean="0"/>
              <a:t>assertiver</a:t>
            </a:r>
            <a:endParaRPr lang="da-DK" dirty="0"/>
          </a:p>
        </p:txBody>
      </p:sp>
      <p:sp>
        <p:nvSpPr>
          <p:cNvPr id="4" name="Tekstboks 3"/>
          <p:cNvSpPr txBox="1"/>
          <p:nvPr/>
        </p:nvSpPr>
        <p:spPr>
          <a:xfrm>
            <a:off x="3068216" y="1925216"/>
            <a:ext cx="1082348" cy="369332"/>
          </a:xfrm>
          <a:prstGeom prst="rect">
            <a:avLst/>
          </a:prstGeom>
          <a:noFill/>
        </p:spPr>
        <p:txBody>
          <a:bodyPr wrap="none" rtlCol="0">
            <a:spAutoFit/>
          </a:bodyPr>
          <a:lstStyle/>
          <a:p>
            <a:r>
              <a:rPr lang="da-DK" dirty="0" smtClean="0"/>
              <a:t>direktiver</a:t>
            </a:r>
            <a:endParaRPr lang="da-DK" dirty="0"/>
          </a:p>
        </p:txBody>
      </p:sp>
      <p:sp>
        <p:nvSpPr>
          <p:cNvPr id="5" name="Tekstboks 4"/>
          <p:cNvSpPr txBox="1"/>
          <p:nvPr/>
        </p:nvSpPr>
        <p:spPr>
          <a:xfrm>
            <a:off x="6596608" y="1925216"/>
            <a:ext cx="1336263" cy="369332"/>
          </a:xfrm>
          <a:prstGeom prst="rect">
            <a:avLst/>
          </a:prstGeom>
          <a:noFill/>
        </p:spPr>
        <p:txBody>
          <a:bodyPr wrap="none" rtlCol="0">
            <a:spAutoFit/>
          </a:bodyPr>
          <a:lstStyle/>
          <a:p>
            <a:r>
              <a:rPr lang="da-DK" dirty="0" smtClean="0"/>
              <a:t>ekspressiver</a:t>
            </a:r>
            <a:endParaRPr lang="da-DK" dirty="0"/>
          </a:p>
        </p:txBody>
      </p:sp>
      <p:sp>
        <p:nvSpPr>
          <p:cNvPr id="6" name="Tekstboks 5"/>
          <p:cNvSpPr txBox="1"/>
          <p:nvPr/>
        </p:nvSpPr>
        <p:spPr>
          <a:xfrm>
            <a:off x="4796408" y="1925216"/>
            <a:ext cx="1354473" cy="369332"/>
          </a:xfrm>
          <a:prstGeom prst="rect">
            <a:avLst/>
          </a:prstGeom>
          <a:noFill/>
        </p:spPr>
        <p:txBody>
          <a:bodyPr wrap="none" rtlCol="0">
            <a:spAutoFit/>
          </a:bodyPr>
          <a:lstStyle/>
          <a:p>
            <a:r>
              <a:rPr lang="da-DK" dirty="0" smtClean="0"/>
              <a:t>kommissiver</a:t>
            </a:r>
            <a:endParaRPr lang="da-DK" dirty="0"/>
          </a:p>
        </p:txBody>
      </p:sp>
      <p:sp>
        <p:nvSpPr>
          <p:cNvPr id="7" name="Rektangel 6"/>
          <p:cNvSpPr/>
          <p:nvPr/>
        </p:nvSpPr>
        <p:spPr>
          <a:xfrm>
            <a:off x="1547664" y="4365104"/>
            <a:ext cx="6552728" cy="1815882"/>
          </a:xfrm>
          <a:prstGeom prst="rect">
            <a:avLst/>
          </a:prstGeom>
        </p:spPr>
        <p:txBody>
          <a:bodyPr wrap="square">
            <a:spAutoFit/>
          </a:bodyPr>
          <a:lstStyle/>
          <a:p>
            <a:r>
              <a:rPr lang="en-US" sz="1400" dirty="0" smtClean="0"/>
              <a:t>(</a:t>
            </a:r>
            <a:r>
              <a:rPr lang="en-US" sz="1600" dirty="0" smtClean="0"/>
              <a:t>Searle 1979 (1975):29) </a:t>
            </a:r>
          </a:p>
          <a:p>
            <a:r>
              <a:rPr lang="en-US" sz="1600" dirty="0" smtClean="0"/>
              <a:t>“If we adopt </a:t>
            </a:r>
            <a:r>
              <a:rPr lang="en-US" sz="1600" dirty="0" smtClean="0">
                <a:solidFill>
                  <a:srgbClr val="FF0000"/>
                </a:solidFill>
              </a:rPr>
              <a:t>illocutionary point as the basic notion </a:t>
            </a:r>
            <a:r>
              <a:rPr lang="en-US" sz="1600" dirty="0" smtClean="0"/>
              <a:t>on which to classify uses of language, then there are a rather limited number of basic things we do with language […]”</a:t>
            </a:r>
          </a:p>
          <a:p>
            <a:endParaRPr lang="en-US" sz="1600" dirty="0"/>
          </a:p>
          <a:p>
            <a:r>
              <a:rPr lang="en-US" sz="1600" dirty="0" smtClean="0"/>
              <a:t>(Searle 2010:69) </a:t>
            </a:r>
          </a:p>
          <a:p>
            <a:r>
              <a:rPr lang="en-US" sz="1600" dirty="0" smtClean="0"/>
              <a:t>“There are </a:t>
            </a:r>
            <a:r>
              <a:rPr lang="en-US" sz="1600" dirty="0" smtClean="0">
                <a:solidFill>
                  <a:srgbClr val="FF0000"/>
                </a:solidFill>
              </a:rPr>
              <a:t>five, and only five, possible types</a:t>
            </a:r>
            <a:r>
              <a:rPr lang="en-US" sz="1600" dirty="0" smtClean="0"/>
              <a:t> of […] illocutionary acts.” </a:t>
            </a:r>
            <a:endParaRPr lang="da-DK" sz="1600" dirty="0"/>
          </a:p>
        </p:txBody>
      </p:sp>
      <p:sp>
        <p:nvSpPr>
          <p:cNvPr id="8" name="Tekstboks 7"/>
          <p:cNvSpPr txBox="1"/>
          <p:nvPr/>
        </p:nvSpPr>
        <p:spPr>
          <a:xfrm>
            <a:off x="403920" y="701080"/>
            <a:ext cx="5405775"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10" name="Tekstboks 9"/>
          <p:cNvSpPr txBox="1"/>
          <p:nvPr/>
        </p:nvSpPr>
        <p:spPr>
          <a:xfrm>
            <a:off x="1484040" y="1421160"/>
            <a:ext cx="4214615" cy="307777"/>
          </a:xfrm>
          <a:prstGeom prst="rect">
            <a:avLst/>
          </a:prstGeom>
          <a:noFill/>
        </p:spPr>
        <p:txBody>
          <a:bodyPr wrap="none" rtlCol="0">
            <a:spAutoFit/>
          </a:bodyPr>
          <a:lstStyle/>
          <a:p>
            <a:r>
              <a:rPr lang="da-DK" sz="1400" dirty="0" smtClean="0"/>
              <a:t>Der findes fire (fem) disjunktive klasser af illokutioner:</a:t>
            </a:r>
            <a:endParaRPr lang="da-DK" sz="1400" dirty="0"/>
          </a:p>
        </p:txBody>
      </p:sp>
      <p:sp>
        <p:nvSpPr>
          <p:cNvPr id="11" name="Tekstboks 10"/>
          <p:cNvSpPr txBox="1"/>
          <p:nvPr/>
        </p:nvSpPr>
        <p:spPr>
          <a:xfrm>
            <a:off x="7604720" y="1493168"/>
            <a:ext cx="1275798" cy="307777"/>
          </a:xfrm>
          <a:prstGeom prst="rect">
            <a:avLst/>
          </a:prstGeom>
          <a:noFill/>
        </p:spPr>
        <p:txBody>
          <a:bodyPr wrap="none" rtlCol="0">
            <a:spAutoFit/>
          </a:bodyPr>
          <a:lstStyle/>
          <a:p>
            <a:r>
              <a:rPr lang="da-DK" sz="1400" dirty="0" smtClean="0"/>
              <a:t>[deklarationer]</a:t>
            </a:r>
            <a:endParaRPr lang="da-DK" sz="1400" dirty="0"/>
          </a:p>
        </p:txBody>
      </p:sp>
      <p:sp>
        <p:nvSpPr>
          <p:cNvPr id="12" name="Pladsholder til diasnummer 22"/>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9044633-1530-4862-A186-3DD71332BD5E}" type="slidenum">
              <a:rPr kumimoji="0" lang="da-DK"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a-DK"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30</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4" name="Tekstboks 13"/>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0" name="Tekstboks 9"/>
          <p:cNvSpPr txBox="1"/>
          <p:nvPr/>
        </p:nvSpPr>
        <p:spPr>
          <a:xfrm>
            <a:off x="3851920" y="476672"/>
            <a:ext cx="5040560" cy="1200329"/>
          </a:xfrm>
          <a:prstGeom prst="rect">
            <a:avLst/>
          </a:prstGeom>
          <a:noFill/>
        </p:spPr>
        <p:txBody>
          <a:bodyPr wrap="square" rtlCol="0">
            <a:spAutoFit/>
          </a:bodyPr>
          <a:lstStyle/>
          <a:p>
            <a:r>
              <a:rPr lang="da-DK" sz="1600" dirty="0" smtClean="0"/>
              <a:t>Hvis vi skal opsummere omkring det foregående, så kan vi sige, </a:t>
            </a:r>
            <a:r>
              <a:rPr lang="da-DK" sz="1600" dirty="0" smtClean="0">
                <a:solidFill>
                  <a:srgbClr val="FF0000"/>
                </a:solidFill>
              </a:rPr>
              <a:t>at ”thank”, ”congratulate” osv. ikke er illokutionære handlinger</a:t>
            </a:r>
            <a:r>
              <a:rPr lang="da-DK" sz="1600" dirty="0" smtClean="0"/>
              <a:t>, som Searle og Ulbæk antager. Det er kun det assertiv, som rummer dem som propositionelt indhold. </a:t>
            </a:r>
          </a:p>
          <a:p>
            <a:endParaRPr lang="da-DK" sz="800" dirty="0" smtClean="0"/>
          </a:p>
        </p:txBody>
      </p:sp>
      <p:sp>
        <p:nvSpPr>
          <p:cNvPr id="11" name="Rektangel 10"/>
          <p:cNvSpPr/>
          <p:nvPr/>
        </p:nvSpPr>
        <p:spPr>
          <a:xfrm>
            <a:off x="3851920" y="1556792"/>
            <a:ext cx="5040560" cy="1200329"/>
          </a:xfrm>
          <a:prstGeom prst="rect">
            <a:avLst/>
          </a:prstGeom>
        </p:spPr>
        <p:txBody>
          <a:bodyPr wrap="square">
            <a:spAutoFit/>
          </a:bodyPr>
          <a:lstStyle/>
          <a:p>
            <a:r>
              <a:rPr lang="da-DK" sz="1600" dirty="0" smtClean="0"/>
              <a:t>Nu forklarer denne opsummerende konstatering imidlertid ikke, hvorfor Searle og Ulbæk forveksler/sammenblander  niveauerne. Lad os derfor til sidst se på nogle af de grun-de, der kan være.</a:t>
            </a:r>
          </a:p>
          <a:p>
            <a:endParaRPr lang="da-DK" sz="800" dirty="0" smtClean="0"/>
          </a:p>
        </p:txBody>
      </p:sp>
      <p:sp>
        <p:nvSpPr>
          <p:cNvPr id="12" name="Rektangel 11"/>
          <p:cNvSpPr/>
          <p:nvPr/>
        </p:nvSpPr>
        <p:spPr>
          <a:xfrm>
            <a:off x="3851920" y="2708920"/>
            <a:ext cx="5112568" cy="3170099"/>
          </a:xfrm>
          <a:prstGeom prst="rect">
            <a:avLst/>
          </a:prstGeom>
        </p:spPr>
        <p:txBody>
          <a:bodyPr wrap="square">
            <a:spAutoFit/>
          </a:bodyPr>
          <a:lstStyle/>
          <a:p>
            <a:r>
              <a:rPr lang="da-DK" sz="1600" dirty="0" smtClean="0"/>
              <a:t>Vi har allerede konstateret, at den proposition, der indgår i B-ekspressiverne, vedrører en psykisk reaktion på noget, hører har gjort eller har oplevet. Ser vi på eksemplerne, kan vi måske komme det lidt nærmere: Ved alle verberne til venstre drejer det sig om </a:t>
            </a:r>
            <a:r>
              <a:rPr lang="da-DK" sz="1600" dirty="0" smtClean="0">
                <a:solidFill>
                  <a:srgbClr val="FF0000"/>
                </a:solidFill>
              </a:rPr>
              <a:t>følelsesreaktioner</a:t>
            </a:r>
            <a:r>
              <a:rPr lang="da-DK" sz="1600" dirty="0" smtClean="0"/>
              <a:t> (i modsætning til kognitive eller volitive reaktioner). Men der er mere på spil end dette: Følelsesreaktionerne synes </a:t>
            </a:r>
            <a:r>
              <a:rPr lang="da-DK" sz="1600" dirty="0" smtClean="0">
                <a:solidFill>
                  <a:srgbClr val="FF0000"/>
                </a:solidFill>
              </a:rPr>
              <a:t>at indgå i et in-teraktionsspil med ydelser og modydelser</a:t>
            </a:r>
            <a:r>
              <a:rPr lang="da-DK" sz="1600" dirty="0" smtClean="0"/>
              <a:t>: Får man, takker man; skader man, undskylder man; hænder noget ubehage-</a:t>
            </a:r>
          </a:p>
          <a:p>
            <a:r>
              <a:rPr lang="da-DK" sz="1600" dirty="0" smtClean="0"/>
              <a:t>ligt for én, viser man vedkommende medlidenhed osv. Fø-lelsesreaktionerne danner </a:t>
            </a:r>
            <a:r>
              <a:rPr lang="da-DK" sz="1600" dirty="0" smtClean="0">
                <a:solidFill>
                  <a:srgbClr val="FF0000"/>
                </a:solidFill>
              </a:rPr>
              <a:t>en følelsesøkonomi underlagt et etisk balanceprincip</a:t>
            </a:r>
            <a:r>
              <a:rPr lang="da-DK" sz="1600" dirty="0" smtClean="0"/>
              <a:t>.  </a:t>
            </a:r>
          </a:p>
          <a:p>
            <a:endParaRPr lang="da-DK" sz="800" dirty="0" smtClean="0"/>
          </a:p>
        </p:txBody>
      </p:sp>
      <p:sp>
        <p:nvSpPr>
          <p:cNvPr id="17" name="Rektangel 16"/>
          <p:cNvSpPr/>
          <p:nvPr/>
        </p:nvSpPr>
        <p:spPr>
          <a:xfrm>
            <a:off x="3851920" y="5733256"/>
            <a:ext cx="4968552" cy="584775"/>
          </a:xfrm>
          <a:prstGeom prst="rect">
            <a:avLst/>
          </a:prstGeom>
        </p:spPr>
        <p:txBody>
          <a:bodyPr wrap="square">
            <a:spAutoFit/>
          </a:bodyPr>
          <a:lstStyle/>
          <a:p>
            <a:r>
              <a:rPr lang="da-DK" sz="1600" dirty="0" smtClean="0"/>
              <a:t>Men det er måske her, vi skal finde en af grundene til  for-veksling/sammenblanding.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31</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4" name="Tekstboks 13"/>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3" name="Tekstboks 12"/>
          <p:cNvSpPr txBox="1"/>
          <p:nvPr/>
        </p:nvSpPr>
        <p:spPr>
          <a:xfrm>
            <a:off x="3707904" y="4797152"/>
            <a:ext cx="5184576" cy="1323439"/>
          </a:xfrm>
          <a:prstGeom prst="rect">
            <a:avLst/>
          </a:prstGeom>
          <a:noFill/>
        </p:spPr>
        <p:txBody>
          <a:bodyPr wrap="square" rtlCol="0">
            <a:spAutoFit/>
          </a:bodyPr>
          <a:lstStyle/>
          <a:p>
            <a:r>
              <a:rPr lang="da-DK" sz="1600" dirty="0" smtClean="0"/>
              <a:t>Austin har kaldt gruppen af ord, der står til venstre, for </a:t>
            </a:r>
            <a:r>
              <a:rPr lang="da-DK" sz="1600" dirty="0" smtClean="0">
                <a:solidFill>
                  <a:srgbClr val="FF0000"/>
                </a:solidFill>
              </a:rPr>
              <a:t>be-habitiver</a:t>
            </a:r>
            <a:r>
              <a:rPr lang="da-DK" sz="1600" dirty="0" smtClean="0"/>
              <a:t>.  Når vi ser bort fra, at de ikke er betegnelser for illokutioner, men for propositionelle indhold, er det måske en rimeligt at betegne dem sådan: Det er handlinger, der adfærdsregulerer gennem mild konventionalisering </a:t>
            </a:r>
            <a:endParaRPr lang="da-DK" sz="1600" dirty="0"/>
          </a:p>
        </p:txBody>
      </p:sp>
      <p:sp>
        <p:nvSpPr>
          <p:cNvPr id="15" name="Tekstboks 14"/>
          <p:cNvSpPr txBox="1"/>
          <p:nvPr/>
        </p:nvSpPr>
        <p:spPr>
          <a:xfrm>
            <a:off x="3707904" y="404664"/>
            <a:ext cx="5256584" cy="4401205"/>
          </a:xfrm>
          <a:prstGeom prst="rect">
            <a:avLst/>
          </a:prstGeom>
          <a:noFill/>
        </p:spPr>
        <p:txBody>
          <a:bodyPr wrap="square" rtlCol="0">
            <a:spAutoFit/>
          </a:bodyPr>
          <a:lstStyle/>
          <a:p>
            <a:r>
              <a:rPr lang="da-DK" sz="1600" dirty="0" smtClean="0"/>
              <a:t>Følelser som taknemmelighed, medlidenhed, påskønnelse, beklagelse osv.  har i sig selv intet med tale, endsige med menneskelige institutioner at gøre. Vi kan finde dem selv hos de umælende. Men vi kan ikke desto mindre, som vi har set, skabe interaktionssammenhænge omkring dem, som gør, at vi kan holde hus med dem. </a:t>
            </a:r>
          </a:p>
          <a:p>
            <a:endParaRPr lang="da-DK" sz="800" dirty="0" smtClean="0"/>
          </a:p>
          <a:p>
            <a:r>
              <a:rPr lang="da-DK" sz="1600" dirty="0" smtClean="0"/>
              <a:t>Disse interaktionssammenhænge kan konventionaliseres ved at de ekspressiver, der refererer til sammenhængene kan mi-ste deres oprindelige forankring i følelsen, og dermed forsyn-de sig mod den sandhedsfordring, der oprindeligt har været knyttet til dem.   </a:t>
            </a:r>
          </a:p>
          <a:p>
            <a:endParaRPr lang="da-DK" sz="800" dirty="0" smtClean="0"/>
          </a:p>
          <a:p>
            <a:r>
              <a:rPr lang="da-DK" sz="1600" dirty="0" smtClean="0"/>
              <a:t>Men det kunne netop være anledningen til, at man har villet ophøje selve interaktionssammenhængen til sammenhæng for forekomsten af illokutioner.</a:t>
            </a:r>
          </a:p>
          <a:p>
            <a:endParaRPr lang="da-DK" sz="800" dirty="0" smtClean="0"/>
          </a:p>
          <a:p>
            <a:r>
              <a:rPr lang="da-DK" sz="1600" dirty="0" smtClean="0"/>
              <a:t>Imidlertid har ”thank”, ”congratulate” osv. intet med illokutio-ner at gøre. De er propositionelle indhold i A-ekspressiver. </a:t>
            </a:r>
            <a:endParaRPr lang="da-DK"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32</a:t>
            </a:fld>
            <a:endParaRPr lang="da-DK" dirty="0"/>
          </a:p>
        </p:txBody>
      </p:sp>
      <p:sp>
        <p:nvSpPr>
          <p:cNvPr id="4" name="Rektangel 3"/>
          <p:cNvSpPr/>
          <p:nvPr/>
        </p:nvSpPr>
        <p:spPr>
          <a:xfrm>
            <a:off x="395536" y="1412776"/>
            <a:ext cx="2952328" cy="48965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flipH="1">
            <a:off x="539552" y="1628800"/>
            <a:ext cx="2592289" cy="1200329"/>
          </a:xfrm>
          <a:prstGeom prst="rect">
            <a:avLst/>
          </a:prstGeom>
          <a:noFill/>
        </p:spPr>
        <p:txBody>
          <a:bodyPr wrap="square" rtlCol="0">
            <a:spAutoFit/>
          </a:bodyPr>
          <a:lstStyle/>
          <a:p>
            <a:r>
              <a:rPr lang="da-DK" dirty="0" smtClean="0"/>
              <a:t>udtrykke nogle mere </a:t>
            </a:r>
          </a:p>
          <a:p>
            <a:r>
              <a:rPr lang="da-DK" dirty="0"/>
              <a:t>s</a:t>
            </a:r>
            <a:r>
              <a:rPr lang="da-DK" dirty="0" smtClean="0"/>
              <a:t>pecifikke psykiske tilstande blandt psykiske tilstande i almindelighed:</a:t>
            </a:r>
            <a:endParaRPr lang="da-DK" dirty="0"/>
          </a:p>
        </p:txBody>
      </p:sp>
      <p:sp>
        <p:nvSpPr>
          <p:cNvPr id="6" name="Rektangel 5"/>
          <p:cNvSpPr/>
          <p:nvPr/>
        </p:nvSpPr>
        <p:spPr>
          <a:xfrm>
            <a:off x="1043608" y="2996952"/>
            <a:ext cx="2448272" cy="1754326"/>
          </a:xfrm>
          <a:prstGeom prst="rect">
            <a:avLst/>
          </a:prstGeom>
        </p:spPr>
        <p:txBody>
          <a:bodyPr wrap="square">
            <a:spAutoFit/>
          </a:bodyPr>
          <a:lstStyle/>
          <a:p>
            <a:r>
              <a:rPr lang="en-US" dirty="0" smtClean="0">
                <a:solidFill>
                  <a:srgbClr val="FF0000"/>
                </a:solidFill>
              </a:rPr>
              <a:t>thank </a:t>
            </a:r>
            <a:r>
              <a:rPr lang="en-US" dirty="0" smtClean="0"/>
              <a:t>(for p) </a:t>
            </a:r>
            <a:r>
              <a:rPr lang="en-US" dirty="0" smtClean="0">
                <a:solidFill>
                  <a:srgbClr val="FF0000"/>
                </a:solidFill>
              </a:rPr>
              <a:t>congratulate </a:t>
            </a:r>
            <a:r>
              <a:rPr lang="en-US" dirty="0" smtClean="0"/>
              <a:t>(with p) </a:t>
            </a:r>
            <a:r>
              <a:rPr lang="en-US" dirty="0" smtClean="0">
                <a:solidFill>
                  <a:srgbClr val="FF0000"/>
                </a:solidFill>
              </a:rPr>
              <a:t>apologize </a:t>
            </a:r>
            <a:r>
              <a:rPr lang="en-US" dirty="0" smtClean="0"/>
              <a:t>(for p)</a:t>
            </a:r>
          </a:p>
          <a:p>
            <a:r>
              <a:rPr lang="en-US" dirty="0" smtClean="0">
                <a:solidFill>
                  <a:srgbClr val="FF0000"/>
                </a:solidFill>
              </a:rPr>
              <a:t>condole </a:t>
            </a:r>
            <a:r>
              <a:rPr lang="en-US" dirty="0" smtClean="0"/>
              <a:t>(on occ. of p)</a:t>
            </a:r>
          </a:p>
          <a:p>
            <a:r>
              <a:rPr lang="en-US" dirty="0" smtClean="0">
                <a:solidFill>
                  <a:srgbClr val="FF0000"/>
                </a:solidFill>
              </a:rPr>
              <a:t>deplore  </a:t>
            </a:r>
            <a:r>
              <a:rPr lang="en-US" dirty="0" smtClean="0"/>
              <a:t>(that p)</a:t>
            </a:r>
          </a:p>
          <a:p>
            <a:r>
              <a:rPr lang="en-US" dirty="0" smtClean="0">
                <a:solidFill>
                  <a:srgbClr val="FF0000"/>
                </a:solidFill>
              </a:rPr>
              <a:t>welcome</a:t>
            </a:r>
            <a:r>
              <a:rPr lang="en-US" dirty="0" smtClean="0"/>
              <a:t> (that p)</a:t>
            </a:r>
            <a:endParaRPr lang="da-DK" dirty="0">
              <a:solidFill>
                <a:srgbClr val="FF0000"/>
              </a:solidFill>
            </a:endParaRPr>
          </a:p>
        </p:txBody>
      </p:sp>
      <p:sp>
        <p:nvSpPr>
          <p:cNvPr id="14" name="Tekstboks 13"/>
          <p:cNvSpPr txBox="1"/>
          <p:nvPr/>
        </p:nvSpPr>
        <p:spPr>
          <a:xfrm>
            <a:off x="611560" y="5589240"/>
            <a:ext cx="1658467" cy="646331"/>
          </a:xfrm>
          <a:prstGeom prst="rect">
            <a:avLst/>
          </a:prstGeom>
          <a:noFill/>
        </p:spPr>
        <p:txBody>
          <a:bodyPr wrap="none" rtlCol="0">
            <a:spAutoFit/>
          </a:bodyPr>
          <a:lstStyle/>
          <a:p>
            <a:r>
              <a:rPr lang="da-DK" sz="3600" dirty="0" smtClean="0"/>
              <a:t>B</a:t>
            </a:r>
            <a:r>
              <a:rPr lang="da-DK" dirty="0" smtClean="0"/>
              <a:t>-ekspressiver</a:t>
            </a:r>
            <a:endParaRPr lang="da-DK" dirty="0"/>
          </a:p>
        </p:txBody>
      </p:sp>
      <p:sp>
        <p:nvSpPr>
          <p:cNvPr id="13" name="Tekstboks 12"/>
          <p:cNvSpPr txBox="1"/>
          <p:nvPr/>
        </p:nvSpPr>
        <p:spPr>
          <a:xfrm>
            <a:off x="3563888" y="2420888"/>
            <a:ext cx="5184576" cy="2308324"/>
          </a:xfrm>
          <a:prstGeom prst="rect">
            <a:avLst/>
          </a:prstGeom>
          <a:noFill/>
        </p:spPr>
        <p:txBody>
          <a:bodyPr wrap="square" rtlCol="0">
            <a:spAutoFit/>
          </a:bodyPr>
          <a:lstStyle/>
          <a:p>
            <a:r>
              <a:rPr lang="da-DK" sz="1600" dirty="0" smtClean="0"/>
              <a:t>Ulbæk mener, at gruppen af ord til venstre tilhører gruppen af ””egentlige” ekspressiver”. </a:t>
            </a:r>
          </a:p>
          <a:p>
            <a:endParaRPr lang="da-DK" sz="800" dirty="0" smtClean="0"/>
          </a:p>
          <a:p>
            <a:r>
              <a:rPr lang="da-DK" sz="1600" dirty="0" smtClean="0"/>
              <a:t>Jeg håber at have vist, at der overhovedet ikke er tale om </a:t>
            </a:r>
            <a:r>
              <a:rPr lang="da-DK" sz="1600" dirty="0" smtClean="0"/>
              <a:t>ekspressiver </a:t>
            </a:r>
            <a:r>
              <a:rPr lang="da-DK" sz="1600" dirty="0" smtClean="0"/>
              <a:t>her, men snarere om propositionelle indhold i de ”egentlige” ekspressiver, som i virkeligheden er assertiver om psykiske tilstande. </a:t>
            </a:r>
          </a:p>
          <a:p>
            <a:endParaRPr lang="da-DK" sz="800" dirty="0" smtClean="0"/>
          </a:p>
          <a:p>
            <a:r>
              <a:rPr lang="da-DK" sz="1600" dirty="0" smtClean="0"/>
              <a:t>Det gør dem til sociale institutioner, men på ingen måde til illokutioner. </a:t>
            </a:r>
            <a:endParaRPr lang="da-DK" sz="1600" dirty="0"/>
          </a:p>
        </p:txBody>
      </p:sp>
      <p:sp>
        <p:nvSpPr>
          <p:cNvPr id="8" name="Rektangel 7"/>
          <p:cNvSpPr/>
          <p:nvPr/>
        </p:nvSpPr>
        <p:spPr>
          <a:xfrm>
            <a:off x="3563888" y="1772816"/>
            <a:ext cx="3657733" cy="369332"/>
          </a:xfrm>
          <a:prstGeom prst="rect">
            <a:avLst/>
          </a:prstGeom>
        </p:spPr>
        <p:txBody>
          <a:bodyPr wrap="none">
            <a:spAutoFit/>
          </a:bodyPr>
          <a:lstStyle/>
          <a:p>
            <a:r>
              <a:rPr lang="da-DK" dirty="0" smtClean="0"/>
              <a:t>Ulbæks forveksling/sammenblanding</a:t>
            </a:r>
          </a:p>
        </p:txBody>
      </p:sp>
      <p:sp>
        <p:nvSpPr>
          <p:cNvPr id="9" name="Ellipse 8"/>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33</a:t>
            </a:fld>
            <a:endParaRPr lang="da-DK" dirty="0"/>
          </a:p>
        </p:txBody>
      </p:sp>
      <p:sp>
        <p:nvSpPr>
          <p:cNvPr id="3" name="Tekstboks 2"/>
          <p:cNvSpPr txBox="1"/>
          <p:nvPr/>
        </p:nvSpPr>
        <p:spPr>
          <a:xfrm>
            <a:off x="323528" y="908720"/>
            <a:ext cx="8640960" cy="4154984"/>
          </a:xfrm>
          <a:prstGeom prst="rect">
            <a:avLst/>
          </a:prstGeom>
          <a:noFill/>
        </p:spPr>
        <p:txBody>
          <a:bodyPr wrap="square" rtlCol="0">
            <a:spAutoFit/>
          </a:bodyPr>
          <a:lstStyle/>
          <a:p>
            <a:r>
              <a:rPr lang="da-DK" dirty="0" smtClean="0"/>
              <a:t>Vi kan opsummere omkring essensen af det forudgående:</a:t>
            </a:r>
          </a:p>
          <a:p>
            <a:endParaRPr lang="da-DK" dirty="0" smtClean="0"/>
          </a:p>
          <a:p>
            <a:r>
              <a:rPr lang="da-DK" dirty="0" smtClean="0"/>
              <a:t>Ekspressivets </a:t>
            </a:r>
            <a:r>
              <a:rPr lang="da-DK" dirty="0" smtClean="0">
                <a:solidFill>
                  <a:srgbClr val="FF0000"/>
                </a:solidFill>
              </a:rPr>
              <a:t>almene form </a:t>
            </a:r>
            <a:r>
              <a:rPr lang="da-DK" dirty="0" smtClean="0"/>
              <a:t>er:</a:t>
            </a:r>
          </a:p>
          <a:p>
            <a:endParaRPr lang="da-DK" dirty="0" smtClean="0"/>
          </a:p>
          <a:p>
            <a:r>
              <a:rPr lang="da-DK" sz="1600" dirty="0" smtClean="0"/>
              <a:t>       Jeg asserterer hermed over for dig, (1)</a:t>
            </a:r>
          </a:p>
          <a:p>
            <a:r>
              <a:rPr lang="da-DK" sz="1600" dirty="0" smtClean="0"/>
              <a:t>                  at jeg </a:t>
            </a:r>
            <a:r>
              <a:rPr lang="da-DK" sz="1600" dirty="0" smtClean="0"/>
              <a:t>befinder mig </a:t>
            </a:r>
            <a:r>
              <a:rPr lang="da-DK" sz="1600" dirty="0" smtClean="0"/>
              <a:t>i en given psykisk tilstand  (2)</a:t>
            </a:r>
          </a:p>
          <a:p>
            <a:r>
              <a:rPr lang="da-DK" sz="1600" dirty="0" smtClean="0"/>
              <a:t>	          som reaktion på hørers handling eller på en hændelse, hører har været udsat </a:t>
            </a:r>
            <a:r>
              <a:rPr lang="da-DK" sz="1600" dirty="0" smtClean="0"/>
              <a:t>for </a:t>
            </a:r>
            <a:r>
              <a:rPr lang="da-DK" sz="1600" dirty="0" smtClean="0"/>
              <a:t>(3)</a:t>
            </a:r>
          </a:p>
          <a:p>
            <a:endParaRPr lang="da-DK" dirty="0" smtClean="0"/>
          </a:p>
          <a:p>
            <a:r>
              <a:rPr lang="da-DK" dirty="0" smtClean="0"/>
              <a:t>Ekspressivet er </a:t>
            </a:r>
            <a:r>
              <a:rPr lang="da-DK" dirty="0" smtClean="0">
                <a:solidFill>
                  <a:srgbClr val="FF0000"/>
                </a:solidFill>
              </a:rPr>
              <a:t>ingen fundamental talehandling</a:t>
            </a:r>
            <a:r>
              <a:rPr lang="da-DK" dirty="0" smtClean="0"/>
              <a:t>. Den ligger på ingen måde på linje </a:t>
            </a:r>
            <a:r>
              <a:rPr lang="da-DK" dirty="0" smtClean="0"/>
              <a:t>med </a:t>
            </a:r>
            <a:r>
              <a:rPr lang="da-DK" dirty="0" smtClean="0"/>
              <a:t>normativet og konstativet. </a:t>
            </a:r>
          </a:p>
          <a:p>
            <a:endParaRPr lang="da-DK" dirty="0" smtClean="0"/>
          </a:p>
          <a:p>
            <a:r>
              <a:rPr lang="da-DK" dirty="0" smtClean="0"/>
              <a:t>En undergruppe af ekspressiver  er den gruppe, Austin har kaldt </a:t>
            </a:r>
            <a:r>
              <a:rPr lang="da-DK" dirty="0" smtClean="0">
                <a:solidFill>
                  <a:srgbClr val="FF0000"/>
                </a:solidFill>
              </a:rPr>
              <a:t>behabitiver</a:t>
            </a:r>
            <a:r>
              <a:rPr lang="da-DK" dirty="0" smtClean="0"/>
              <a:t>. Det, der gør dem til behabitiver, er ikke, som Austin og andre har troet, at de har status af illokutionære (performative)  </a:t>
            </a:r>
            <a:r>
              <a:rPr lang="da-DK" dirty="0" smtClean="0"/>
              <a:t>verber</a:t>
            </a:r>
            <a:r>
              <a:rPr lang="da-DK" dirty="0" smtClean="0"/>
              <a:t>.</a:t>
            </a:r>
            <a:r>
              <a:rPr lang="da-DK" dirty="0" smtClean="0"/>
              <a:t> </a:t>
            </a:r>
            <a:r>
              <a:rPr lang="da-DK" dirty="0" smtClean="0"/>
              <a:t>De er derimod udtryk for dele af det </a:t>
            </a:r>
            <a:r>
              <a:rPr lang="da-DK" dirty="0" smtClean="0"/>
              <a:t>propositionelle </a:t>
            </a:r>
            <a:r>
              <a:rPr lang="da-DK" dirty="0" smtClean="0"/>
              <a:t>indhold i de pågældende ekspressiver.</a:t>
            </a:r>
            <a:endParaRPr lang="da-DK" dirty="0"/>
          </a:p>
        </p:txBody>
      </p:sp>
      <p:sp>
        <p:nvSpPr>
          <p:cNvPr id="4" name="Ellipse 3"/>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34</a:t>
            </a:fld>
            <a:endParaRPr lang="da-DK"/>
          </a:p>
        </p:txBody>
      </p:sp>
      <p:sp>
        <p:nvSpPr>
          <p:cNvPr id="3" name="Tekstboks 2"/>
          <p:cNvSpPr txBox="1"/>
          <p:nvPr/>
        </p:nvSpPr>
        <p:spPr>
          <a:xfrm>
            <a:off x="3707904" y="2492896"/>
            <a:ext cx="1561197" cy="923330"/>
          </a:xfrm>
          <a:prstGeom prst="rect">
            <a:avLst/>
          </a:prstGeom>
          <a:noFill/>
        </p:spPr>
        <p:txBody>
          <a:bodyPr wrap="none" rtlCol="0">
            <a:spAutoFit/>
          </a:bodyPr>
          <a:lstStyle/>
          <a:p>
            <a:r>
              <a:rPr lang="da-DK" sz="5400" dirty="0" smtClean="0"/>
              <a:t>SLUT</a:t>
            </a:r>
            <a:endParaRPr lang="da-DK" sz="5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35</a:t>
            </a:fld>
            <a:endParaRPr lang="da-DK"/>
          </a:p>
        </p:txBody>
      </p:sp>
      <p:sp>
        <p:nvSpPr>
          <p:cNvPr id="3" name="Tekstboks 2"/>
          <p:cNvSpPr txBox="1"/>
          <p:nvPr/>
        </p:nvSpPr>
        <p:spPr>
          <a:xfrm>
            <a:off x="3347864" y="2636912"/>
            <a:ext cx="2534989" cy="707886"/>
          </a:xfrm>
          <a:prstGeom prst="rect">
            <a:avLst/>
          </a:prstGeom>
          <a:noFill/>
        </p:spPr>
        <p:txBody>
          <a:bodyPr wrap="none" rtlCol="0">
            <a:spAutoFit/>
          </a:bodyPr>
          <a:lstStyle/>
          <a:p>
            <a:r>
              <a:rPr lang="da-DK" sz="4000" dirty="0" smtClean="0"/>
              <a:t>APPENDIKS</a:t>
            </a:r>
            <a:endParaRPr lang="da-DK"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36</a:t>
            </a:fld>
            <a:endParaRPr lang="da-DK"/>
          </a:p>
        </p:txBody>
      </p:sp>
      <p:sp>
        <p:nvSpPr>
          <p:cNvPr id="3" name="Tekstboks 2"/>
          <p:cNvSpPr txBox="1"/>
          <p:nvPr/>
        </p:nvSpPr>
        <p:spPr>
          <a:xfrm>
            <a:off x="611560" y="980728"/>
            <a:ext cx="7992888" cy="5355312"/>
          </a:xfrm>
          <a:prstGeom prst="rect">
            <a:avLst/>
          </a:prstGeom>
          <a:noFill/>
        </p:spPr>
        <p:txBody>
          <a:bodyPr wrap="square" rtlCol="0">
            <a:spAutoFit/>
          </a:bodyPr>
          <a:lstStyle/>
          <a:p>
            <a:pPr marL="342900" indent="-342900">
              <a:buAutoNum type="arabicPeriod"/>
            </a:pPr>
            <a:r>
              <a:rPr lang="da-DK" dirty="0" smtClean="0"/>
              <a:t>Psykiske bevidsthedstilstande er ontologisk set – dvs. som værenskategorier – alle </a:t>
            </a:r>
            <a:r>
              <a:rPr lang="da-DK" i="1" dirty="0" smtClean="0"/>
              <a:t>subjektive</a:t>
            </a:r>
            <a:r>
              <a:rPr lang="da-DK" dirty="0" smtClean="0"/>
              <a:t> i modsætning til alle fysiske ting, som er </a:t>
            </a:r>
            <a:r>
              <a:rPr lang="da-DK" i="1" dirty="0" smtClean="0"/>
              <a:t>objektive</a:t>
            </a:r>
            <a:r>
              <a:rPr lang="da-DK" dirty="0" smtClean="0"/>
              <a:t>.</a:t>
            </a:r>
          </a:p>
          <a:p>
            <a:pPr marL="342900" indent="-342900"/>
            <a:endParaRPr lang="da-DK" dirty="0" smtClean="0"/>
          </a:p>
          <a:p>
            <a:pPr marL="342900" indent="-342900">
              <a:buAutoNum type="arabicPeriod" startAt="2"/>
            </a:pPr>
            <a:r>
              <a:rPr lang="da-DK" dirty="0" smtClean="0"/>
              <a:t>Den, der befinder sig i en eller anden psykisk bevidsthedstilstand , vil altid have direkte tilgang til tilstanden, mens andre udelukkende har tilgang til den via re-ference til ting i den offentlige verden, som kan tjene som </a:t>
            </a:r>
            <a:r>
              <a:rPr lang="da-DK" i="1" dirty="0" smtClean="0"/>
              <a:t>kriterium</a:t>
            </a:r>
            <a:r>
              <a:rPr lang="da-DK" dirty="0" smtClean="0"/>
              <a:t> på, at en adfærd – det kan være en handling eller det kan være en følelsesreaktion – har vist sig i forbindelse med den pågældende tilstand. </a:t>
            </a:r>
          </a:p>
          <a:p>
            <a:pPr marL="342900" indent="-342900">
              <a:buAutoNum type="arabicPeriod" startAt="2"/>
            </a:pPr>
            <a:endParaRPr lang="da-DK" dirty="0" smtClean="0"/>
          </a:p>
          <a:p>
            <a:pPr marL="342900" indent="-342900">
              <a:buAutoNum type="arabicPeriod" startAt="2"/>
            </a:pPr>
            <a:r>
              <a:rPr lang="da-DK" dirty="0" smtClean="0"/>
              <a:t>Vi kan ikke tage fejl omkring, hvorvidt et eller andet fornemmes, føles eller fo-rekommer at være sådan og sådan. Fornemmelser, følelser og formeninger er     – qua de fornemmelser, følelser og formeninger, de er – uomstødelige.  Det betyder dog ikke, at deres indhold – det, de er om – er uomstødeligt. Epistemo-logisk set kan vi alle tage fejl og mangle objektivitet i vores domme.</a:t>
            </a:r>
          </a:p>
          <a:p>
            <a:pPr marL="342900" indent="-342900">
              <a:buAutoNum type="arabicPeriod" startAt="2"/>
            </a:pPr>
            <a:endParaRPr lang="da-DK" dirty="0" smtClean="0"/>
          </a:p>
          <a:p>
            <a:pPr marL="342900" indent="-342900">
              <a:buAutoNum type="arabicPeriod" startAt="2"/>
            </a:pPr>
            <a:r>
              <a:rPr lang="da-DK" dirty="0" smtClean="0"/>
              <a:t>Vi vil undertiden kunne lyve omkring vores psykiske bevidsthedstilstande. Men vi vil ikke kunne gøre det hele tiden. Løgnens mulighed om et eller andet ligger i, at der findes sand tale om det (Wittgensteins privatsprogsargument). </a:t>
            </a:r>
          </a:p>
          <a:p>
            <a:pPr marL="342900" indent="-342900">
              <a:buAutoNum type="arabicPeriod"/>
            </a:pPr>
            <a:endParaRPr lang="da-DK"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3347864" y="2204864"/>
            <a:ext cx="5112568" cy="3096344"/>
          </a:xfrm>
          <a:prstGeom prst="ellipse">
            <a:avLst/>
          </a:prstGeom>
          <a:solidFill>
            <a:schemeClr val="accent2">
              <a:lumMod val="40000"/>
              <a:lumOff val="60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45" name="Rektangel 44"/>
          <p:cNvSpPr/>
          <p:nvPr/>
        </p:nvSpPr>
        <p:spPr>
          <a:xfrm>
            <a:off x="107504" y="116632"/>
            <a:ext cx="2304256" cy="439248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Tekstboks 45"/>
          <p:cNvSpPr txBox="1"/>
          <p:nvPr/>
        </p:nvSpPr>
        <p:spPr>
          <a:xfrm>
            <a:off x="251520" y="1124744"/>
            <a:ext cx="2232248" cy="3354765"/>
          </a:xfrm>
          <a:prstGeom prst="rect">
            <a:avLst/>
          </a:prstGeom>
          <a:noFill/>
        </p:spPr>
        <p:txBody>
          <a:bodyPr wrap="square" rtlCol="0">
            <a:spAutoFit/>
          </a:bodyPr>
          <a:lstStyle/>
          <a:p>
            <a:r>
              <a:rPr lang="da-DK" sz="1400" dirty="0" smtClean="0"/>
              <a:t>sprogligt give udtryk for en psykisk tilstand i almindelig-</a:t>
            </a:r>
          </a:p>
          <a:p>
            <a:r>
              <a:rPr lang="da-DK" sz="1400" dirty="0" smtClean="0"/>
              <a:t>hed :</a:t>
            </a:r>
          </a:p>
          <a:p>
            <a:endParaRPr lang="da-DK" sz="800" dirty="0"/>
          </a:p>
          <a:p>
            <a:r>
              <a:rPr lang="da-DK" sz="1400" dirty="0" smtClean="0"/>
              <a:t>=</a:t>
            </a:r>
          </a:p>
          <a:p>
            <a:endParaRPr lang="da-DK" sz="800" dirty="0"/>
          </a:p>
          <a:p>
            <a:r>
              <a:rPr lang="da-DK" sz="1400" dirty="0" smtClean="0"/>
              <a:t>sige, at man:</a:t>
            </a:r>
          </a:p>
          <a:p>
            <a:endParaRPr lang="da-DK" sz="800" dirty="0" smtClean="0"/>
          </a:p>
          <a:p>
            <a:r>
              <a:rPr lang="da-DK" sz="1400" dirty="0" smtClean="0"/>
              <a:t>	ved at p</a:t>
            </a:r>
          </a:p>
          <a:p>
            <a:r>
              <a:rPr lang="da-DK" sz="1400" dirty="0"/>
              <a:t>	</a:t>
            </a:r>
            <a:r>
              <a:rPr lang="da-DK" sz="1400" dirty="0" smtClean="0"/>
              <a:t>tror at p</a:t>
            </a:r>
          </a:p>
          <a:p>
            <a:r>
              <a:rPr lang="da-DK" sz="1400" dirty="0"/>
              <a:t>	</a:t>
            </a:r>
            <a:r>
              <a:rPr lang="da-DK" sz="1400" dirty="0" smtClean="0"/>
              <a:t>intenderer at p</a:t>
            </a:r>
          </a:p>
          <a:p>
            <a:r>
              <a:rPr lang="da-DK" sz="1400" dirty="0"/>
              <a:t>	</a:t>
            </a:r>
            <a:r>
              <a:rPr lang="da-DK" sz="1400" dirty="0" smtClean="0"/>
              <a:t>ønsker at p</a:t>
            </a:r>
          </a:p>
          <a:p>
            <a:r>
              <a:rPr lang="da-DK" sz="1400" dirty="0"/>
              <a:t>	</a:t>
            </a:r>
            <a:r>
              <a:rPr lang="da-DK" sz="1400" dirty="0" smtClean="0"/>
              <a:t>overvejer p</a:t>
            </a:r>
          </a:p>
          <a:p>
            <a:r>
              <a:rPr lang="da-DK" sz="1400" dirty="0" smtClean="0"/>
              <a:t>	ser at p</a:t>
            </a:r>
          </a:p>
          <a:p>
            <a:r>
              <a:rPr lang="da-DK" sz="1400" dirty="0" smtClean="0"/>
              <a:t>	føler at p</a:t>
            </a:r>
          </a:p>
          <a:p>
            <a:r>
              <a:rPr lang="da-DK" sz="1400" dirty="0"/>
              <a:t>	</a:t>
            </a:r>
            <a:r>
              <a:rPr lang="da-DK" sz="1400" dirty="0" smtClean="0"/>
              <a:t>…</a:t>
            </a:r>
            <a:endParaRPr lang="da-DK" sz="1400" dirty="0"/>
          </a:p>
        </p:txBody>
      </p:sp>
      <p:sp>
        <p:nvSpPr>
          <p:cNvPr id="47" name="Tekstboks 46"/>
          <p:cNvSpPr txBox="1"/>
          <p:nvPr/>
        </p:nvSpPr>
        <p:spPr>
          <a:xfrm>
            <a:off x="251520" y="332656"/>
            <a:ext cx="452368" cy="646331"/>
          </a:xfrm>
          <a:prstGeom prst="rect">
            <a:avLst/>
          </a:prstGeom>
          <a:noFill/>
        </p:spPr>
        <p:txBody>
          <a:bodyPr wrap="none" rtlCol="0">
            <a:spAutoFit/>
          </a:bodyPr>
          <a:lstStyle/>
          <a:p>
            <a:r>
              <a:rPr lang="da-DK" sz="3600" dirty="0" smtClean="0"/>
              <a:t>A</a:t>
            </a:r>
            <a:endParaRPr lang="da-DK" sz="3600" dirty="0"/>
          </a:p>
        </p:txBody>
      </p:sp>
      <p:pic>
        <p:nvPicPr>
          <p:cNvPr id="53" name="Picture 2" descr="Bioscans stifter anede intet"/>
          <p:cNvPicPr>
            <a:picLocks noChangeAspect="1" noChangeArrowheads="1"/>
          </p:cNvPicPr>
          <p:nvPr/>
        </p:nvPicPr>
        <p:blipFill>
          <a:blip r:embed="rId3" cstate="print">
            <a:extLst>
              <a:ext uri="{28A0092B-C50C-407E-A947-70E740481C1C}">
                <a14:useLocalDpi xmlns:a14="http://schemas.microsoft.com/office/drawing/2010/main" xmlns:lc="http://schemas.openxmlformats.org/drawingml/2006/lockedCanvas" xmlns="" val="0"/>
              </a:ext>
            </a:extLst>
          </a:blip>
          <a:srcRect/>
          <a:stretch>
            <a:fillRect/>
          </a:stretch>
        </p:blipFill>
        <p:spPr bwMode="auto">
          <a:xfrm>
            <a:off x="5076056" y="2780928"/>
            <a:ext cx="2765425" cy="1855788"/>
          </a:xfrm>
          <a:prstGeom prst="rect">
            <a:avLst/>
          </a:prstGeom>
          <a:noFill/>
          <a:ln>
            <a:noFill/>
          </a:ln>
          <a:extLst>
            <a:ext uri="{909E8E84-426E-40DD-AFC4-6F175D3DCCD1}">
              <a14:hiddenFill xmlns:a14="http://schemas.microsoft.com/office/drawing/2010/main" xmlns:lc="http://schemas.openxmlformats.org/drawingml/2006/lockedCanvas" xmlns="">
                <a:solidFill>
                  <a:srgbClr val="FFFFFF"/>
                </a:solidFill>
              </a14:hiddenFill>
            </a:ext>
            <a:ext uri="{91240B29-F687-4F45-9708-019B960494DF}">
              <a14:hiddenLine xmlns:a14="http://schemas.microsoft.com/office/drawing/2010/main" xmlns:lc="http://schemas.openxmlformats.org/drawingml/2006/lockedCanvas" xmlns="" w="9525">
                <a:solidFill>
                  <a:srgbClr val="000000"/>
                </a:solidFill>
                <a:miter lim="800000"/>
                <a:headEnd/>
                <a:tailEnd/>
              </a14:hiddenLine>
            </a:ext>
          </a:extLst>
        </p:spPr>
      </p:pic>
      <p:sp>
        <p:nvSpPr>
          <p:cNvPr id="22" name="Rektangel 21"/>
          <p:cNvSpPr/>
          <p:nvPr/>
        </p:nvSpPr>
        <p:spPr>
          <a:xfrm>
            <a:off x="5076056" y="2780928"/>
            <a:ext cx="1008112" cy="1872208"/>
          </a:xfrm>
          <a:prstGeom prst="rect">
            <a:avLst/>
          </a:prstGeom>
          <a:solidFill>
            <a:srgbClr val="F2DB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4" name="Tekstboks 6"/>
          <p:cNvSpPr txBox="1">
            <a:spLocks noChangeArrowheads="1"/>
          </p:cNvSpPr>
          <p:nvPr/>
        </p:nvSpPr>
        <p:spPr bwMode="auto">
          <a:xfrm>
            <a:off x="3779912" y="2636912"/>
            <a:ext cx="2379177" cy="2246769"/>
          </a:xfrm>
          <a:prstGeom prst="rect">
            <a:avLst/>
          </a:prstGeom>
          <a:noFill/>
          <a:ln>
            <a:noFill/>
          </a:ln>
          <a:extLst>
            <a:ext uri="{909E8E84-426E-40DD-AFC4-6F175D3DCCD1}">
              <a14:hiddenFill xmlns:a14="http://schemas.microsoft.com/office/drawing/2010/main" xmlns:lc="http://schemas.openxmlformats.org/drawingml/2006/lockedCanvas" xmlns="">
                <a:solidFill>
                  <a:srgbClr val="FFFFFF"/>
                </a:solidFill>
              </a14:hiddenFill>
            </a:ext>
            <a:ext uri="{91240B29-F687-4F45-9708-019B960494DF}">
              <a14:hiddenLine xmlns:a14="http://schemas.microsoft.com/office/drawing/2010/main" xmlns:lc="http://schemas.openxmlformats.org/drawingml/2006/lockedCanvas" xmlns="" w="9525">
                <a:solidFill>
                  <a:srgbClr val="000000"/>
                </a:solidFill>
                <a:miter lim="800000"/>
                <a:headEnd/>
                <a:tailEnd/>
              </a14:hiddenLine>
            </a:ext>
          </a:extLst>
        </p:spPr>
        <p:txBody>
          <a:bodyPr wrap="none">
            <a:spAutoFit/>
          </a:bodyPr>
          <a:lstStyle>
            <a:defPPr>
              <a:defRPr lang="da-DK"/>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spcBef>
                <a:spcPct val="0"/>
              </a:spcBef>
              <a:buFontTx/>
              <a:buNone/>
            </a:pPr>
            <a:r>
              <a:rPr lang="da-DK" altLang="da-DK" sz="1400" dirty="0" smtClean="0">
                <a:latin typeface="Arial" panose="020B0604020202020204" pitchFamily="34" charset="0"/>
              </a:rPr>
              <a:t>A </a:t>
            </a:r>
            <a:r>
              <a:rPr lang="da-DK" altLang="da-DK" sz="1400" dirty="0" smtClean="0">
                <a:solidFill>
                  <a:srgbClr val="FF0000"/>
                </a:solidFill>
                <a:latin typeface="Arial" panose="020B0604020202020204" pitchFamily="34" charset="0"/>
              </a:rPr>
              <a:t>er tørstig</a:t>
            </a:r>
            <a:endParaRPr lang="da-DK" altLang="da-DK" sz="1000" dirty="0" smtClean="0"/>
          </a:p>
          <a:p>
            <a:pPr eaLnBrk="1" hangingPunct="1">
              <a:spcBef>
                <a:spcPct val="0"/>
              </a:spcBef>
              <a:buFontTx/>
              <a:buNone/>
            </a:pPr>
            <a:r>
              <a:rPr lang="da-DK" altLang="da-DK" sz="1400" dirty="0" smtClean="0">
                <a:latin typeface="Arial" panose="020B0604020202020204" pitchFamily="34" charset="0"/>
              </a:rPr>
              <a:t>A</a:t>
            </a:r>
            <a:r>
              <a:rPr lang="da-DK" altLang="da-DK" sz="1400" dirty="0" smtClean="0">
                <a:solidFill>
                  <a:srgbClr val="FF0000"/>
                </a:solidFill>
                <a:latin typeface="Arial" panose="020B0604020202020204" pitchFamily="34" charset="0"/>
              </a:rPr>
              <a:t> </a:t>
            </a:r>
            <a:r>
              <a:rPr lang="da-DK" altLang="da-DK" sz="1400" dirty="0" smtClean="0">
                <a:solidFill>
                  <a:srgbClr val="FF0000"/>
                </a:solidFill>
              </a:rPr>
              <a:t>vil/ønsker/intenderer</a:t>
            </a:r>
            <a:r>
              <a:rPr lang="da-DK" altLang="da-DK" sz="1400" dirty="0" smtClean="0">
                <a:solidFill>
                  <a:srgbClr val="FF0000"/>
                </a:solidFill>
                <a:latin typeface="Arial" panose="020B0604020202020204" pitchFamily="34" charset="0"/>
              </a:rPr>
              <a:t> </a:t>
            </a:r>
            <a:r>
              <a:rPr lang="da-DK" altLang="da-DK" sz="1400" dirty="0" smtClean="0">
                <a:latin typeface="Arial" panose="020B0604020202020204" pitchFamily="34" charset="0"/>
              </a:rPr>
              <a:t>p</a:t>
            </a:r>
            <a:endParaRPr lang="da-DK" altLang="da-DK" sz="800" dirty="0">
              <a:solidFill>
                <a:srgbClr val="FF0000"/>
              </a:solidFill>
              <a:latin typeface="Arial" panose="020B0604020202020204" pitchFamily="34" charset="0"/>
            </a:endParaRPr>
          </a:p>
          <a:p>
            <a:pPr eaLnBrk="1" hangingPunct="1">
              <a:spcBef>
                <a:spcPct val="0"/>
              </a:spcBef>
              <a:buFontTx/>
              <a:buNone/>
            </a:pPr>
            <a:r>
              <a:rPr lang="da-DK" altLang="da-DK" sz="1400" dirty="0">
                <a:latin typeface="Arial" panose="020B0604020202020204" pitchFamily="34" charset="0"/>
              </a:rPr>
              <a:t>A</a:t>
            </a:r>
            <a:r>
              <a:rPr lang="da-DK" altLang="da-DK" sz="1400" dirty="0">
                <a:solidFill>
                  <a:srgbClr val="FF0000"/>
                </a:solidFill>
                <a:latin typeface="Arial" panose="020B0604020202020204" pitchFamily="34" charset="0"/>
              </a:rPr>
              <a:t> </a:t>
            </a:r>
            <a:r>
              <a:rPr lang="da-DK" altLang="da-DK" sz="1400" dirty="0" smtClean="0">
                <a:solidFill>
                  <a:srgbClr val="FF0000"/>
                </a:solidFill>
                <a:latin typeface="Arial" panose="020B0604020202020204" pitchFamily="34" charset="0"/>
              </a:rPr>
              <a:t>perciperer </a:t>
            </a:r>
            <a:r>
              <a:rPr lang="da-DK" altLang="da-DK" sz="1400" dirty="0" smtClean="0">
                <a:latin typeface="Arial" panose="020B0604020202020204" pitchFamily="34" charset="0"/>
              </a:rPr>
              <a:t>q</a:t>
            </a:r>
            <a:endParaRPr lang="da-DK" altLang="da-DK" sz="800" dirty="0">
              <a:solidFill>
                <a:srgbClr val="FF0000"/>
              </a:solidFill>
              <a:latin typeface="Arial" panose="020B0604020202020204" pitchFamily="34" charset="0"/>
            </a:endParaRPr>
          </a:p>
          <a:p>
            <a:pPr eaLnBrk="1" hangingPunct="1">
              <a:spcBef>
                <a:spcPct val="0"/>
              </a:spcBef>
              <a:buFontTx/>
              <a:buNone/>
            </a:pPr>
            <a:r>
              <a:rPr lang="da-DK" altLang="da-DK" sz="1400" dirty="0">
                <a:latin typeface="Arial" panose="020B0604020202020204" pitchFamily="34" charset="0"/>
              </a:rPr>
              <a:t>A </a:t>
            </a:r>
            <a:r>
              <a:rPr lang="da-DK" altLang="da-DK" sz="1400" dirty="0" smtClean="0">
                <a:solidFill>
                  <a:srgbClr val="FF0000"/>
                </a:solidFill>
              </a:rPr>
              <a:t>slutter (handleimmanent) </a:t>
            </a:r>
          </a:p>
          <a:p>
            <a:pPr eaLnBrk="1" hangingPunct="1">
              <a:spcBef>
                <a:spcPct val="0"/>
              </a:spcBef>
              <a:buFontTx/>
              <a:buNone/>
            </a:pPr>
            <a:r>
              <a:rPr lang="da-DK" altLang="da-DK" sz="1400" dirty="0" smtClean="0"/>
              <a:t>     at hvis ønske p, så </a:t>
            </a:r>
          </a:p>
          <a:p>
            <a:pPr eaLnBrk="1" hangingPunct="1">
              <a:spcBef>
                <a:spcPct val="0"/>
              </a:spcBef>
              <a:buFontTx/>
              <a:buNone/>
            </a:pPr>
            <a:r>
              <a:rPr lang="da-DK" altLang="da-DK" sz="1400" dirty="0" smtClean="0"/>
              <a:t>     handling q,   </a:t>
            </a:r>
          </a:p>
          <a:p>
            <a:pPr eaLnBrk="1" hangingPunct="1">
              <a:spcBef>
                <a:spcPct val="0"/>
              </a:spcBef>
              <a:buFontTx/>
              <a:buNone/>
            </a:pPr>
            <a:r>
              <a:rPr lang="da-DK" altLang="da-DK" sz="1400" dirty="0" smtClean="0">
                <a:latin typeface="Arial" panose="020B0604020202020204" pitchFamily="34" charset="0"/>
              </a:rPr>
              <a:t>-------------------------------------</a:t>
            </a:r>
            <a:endParaRPr lang="da-DK" altLang="da-DK" sz="1400" dirty="0">
              <a:latin typeface="Arial" panose="020B0604020202020204" pitchFamily="34" charset="0"/>
            </a:endParaRPr>
          </a:p>
          <a:p>
            <a:pPr eaLnBrk="1" hangingPunct="1">
              <a:spcBef>
                <a:spcPct val="0"/>
              </a:spcBef>
              <a:buFontTx/>
              <a:buNone/>
            </a:pPr>
            <a:r>
              <a:rPr lang="da-DK" altLang="da-DK" sz="1400" dirty="0" smtClean="0">
                <a:solidFill>
                  <a:srgbClr val="FF0000"/>
                </a:solidFill>
                <a:latin typeface="Arial" panose="020B0604020202020204" pitchFamily="34" charset="0"/>
              </a:rPr>
              <a:t>A handler </a:t>
            </a:r>
            <a:r>
              <a:rPr lang="da-DK" altLang="da-DK" sz="1400" dirty="0" smtClean="0">
                <a:latin typeface="Arial" panose="020B0604020202020204" pitchFamily="34" charset="0"/>
              </a:rPr>
              <a:t>= fører </a:t>
            </a:r>
            <a:r>
              <a:rPr lang="da-DK" altLang="da-DK" sz="1400" dirty="0">
                <a:latin typeface="Arial" panose="020B0604020202020204" pitchFamily="34" charset="0"/>
              </a:rPr>
              <a:t>glasset til </a:t>
            </a:r>
            <a:endParaRPr lang="da-DK" altLang="da-DK" sz="1400" dirty="0" smtClean="0">
              <a:latin typeface="Arial" panose="020B0604020202020204" pitchFamily="34" charset="0"/>
            </a:endParaRPr>
          </a:p>
          <a:p>
            <a:pPr eaLnBrk="1" hangingPunct="1">
              <a:spcBef>
                <a:spcPct val="0"/>
              </a:spcBef>
              <a:buFontTx/>
              <a:buNone/>
            </a:pPr>
            <a:r>
              <a:rPr lang="da-DK" altLang="da-DK" sz="1400" dirty="0" smtClean="0"/>
              <a:t>m</a:t>
            </a:r>
            <a:r>
              <a:rPr lang="da-DK" altLang="da-DK" sz="1400" dirty="0" smtClean="0">
                <a:latin typeface="Arial" panose="020B0604020202020204" pitchFamily="34" charset="0"/>
              </a:rPr>
              <a:t>unden</a:t>
            </a:r>
            <a:r>
              <a:rPr lang="da-DK" altLang="da-DK" sz="1400" dirty="0" smtClean="0"/>
              <a:t> o</a:t>
            </a:r>
            <a:r>
              <a:rPr lang="da-DK" altLang="da-DK" sz="1400" dirty="0" smtClean="0">
                <a:latin typeface="Arial" panose="020B0604020202020204" pitchFamily="34" charset="0"/>
              </a:rPr>
              <a:t>g vender det</a:t>
            </a:r>
          </a:p>
          <a:p>
            <a:pPr eaLnBrk="1" hangingPunct="1">
              <a:spcBef>
                <a:spcPct val="0"/>
              </a:spcBef>
              <a:buFontTx/>
              <a:buNone/>
            </a:pPr>
            <a:r>
              <a:rPr lang="da-DK" altLang="da-DK" sz="1400" dirty="0" smtClean="0">
                <a:latin typeface="Arial" panose="020B0604020202020204" pitchFamily="34" charset="0"/>
              </a:rPr>
              <a:t>(= drikker)</a:t>
            </a:r>
            <a:endParaRPr lang="da-DK" altLang="da-DK" sz="1400" dirty="0">
              <a:latin typeface="Arial" panose="020B0604020202020204" pitchFamily="34" charset="0"/>
            </a:endParaRPr>
          </a:p>
        </p:txBody>
      </p:sp>
      <p:sp>
        <p:nvSpPr>
          <p:cNvPr id="17" name="Ellipse 16"/>
          <p:cNvSpPr/>
          <p:nvPr/>
        </p:nvSpPr>
        <p:spPr>
          <a:xfrm>
            <a:off x="3275856" y="404664"/>
            <a:ext cx="3600400" cy="1728192"/>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8" name="Tekstboks 17"/>
          <p:cNvSpPr txBox="1"/>
          <p:nvPr/>
        </p:nvSpPr>
        <p:spPr>
          <a:xfrm>
            <a:off x="4283968" y="1196752"/>
            <a:ext cx="1570558" cy="369332"/>
          </a:xfrm>
          <a:prstGeom prst="rect">
            <a:avLst/>
          </a:prstGeom>
          <a:noFill/>
        </p:spPr>
        <p:txBody>
          <a:bodyPr wrap="none" rtlCol="0">
            <a:spAutoFit/>
          </a:bodyPr>
          <a:lstStyle/>
          <a:p>
            <a:r>
              <a:rPr lang="da-DK" i="1" dirty="0" smtClean="0"/>
              <a:t>”Jeg er tørstig”</a:t>
            </a:r>
            <a:endParaRPr lang="da-DK" i="1" dirty="0"/>
          </a:p>
        </p:txBody>
      </p:sp>
      <p:sp>
        <p:nvSpPr>
          <p:cNvPr id="19" name="Ellipse 18"/>
          <p:cNvSpPr/>
          <p:nvPr/>
        </p:nvSpPr>
        <p:spPr>
          <a:xfrm>
            <a:off x="5652120" y="5373216"/>
            <a:ext cx="2520280" cy="122413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a:off x="6660232" y="5733256"/>
            <a:ext cx="514885" cy="369332"/>
          </a:xfrm>
          <a:prstGeom prst="rect">
            <a:avLst/>
          </a:prstGeom>
          <a:noFill/>
        </p:spPr>
        <p:txBody>
          <a:bodyPr wrap="none" rtlCol="0">
            <a:spAutoFit/>
          </a:bodyPr>
          <a:lstStyle/>
          <a:p>
            <a:r>
              <a:rPr lang="da-DK" dirty="0" smtClean="0"/>
              <a:t>Ah!</a:t>
            </a:r>
            <a:endParaRPr lang="da-DK" dirty="0"/>
          </a:p>
        </p:txBody>
      </p:sp>
      <p:sp>
        <p:nvSpPr>
          <p:cNvPr id="23" name="Tekstboks 22"/>
          <p:cNvSpPr txBox="1"/>
          <p:nvPr/>
        </p:nvSpPr>
        <p:spPr>
          <a:xfrm>
            <a:off x="5292080" y="1700808"/>
            <a:ext cx="537711" cy="369332"/>
          </a:xfrm>
          <a:prstGeom prst="rect">
            <a:avLst/>
          </a:prstGeom>
          <a:noFill/>
        </p:spPr>
        <p:txBody>
          <a:bodyPr wrap="none" rtlCol="0">
            <a:spAutoFit/>
          </a:bodyPr>
          <a:lstStyle/>
          <a:p>
            <a:r>
              <a:rPr lang="da-DK" dirty="0" smtClean="0">
                <a:solidFill>
                  <a:srgbClr val="0070C0"/>
                </a:solidFill>
              </a:rPr>
              <a:t>tale</a:t>
            </a:r>
            <a:endParaRPr lang="da-DK" dirty="0">
              <a:solidFill>
                <a:srgbClr val="0070C0"/>
              </a:solidFill>
            </a:endParaRPr>
          </a:p>
        </p:txBody>
      </p:sp>
      <p:sp>
        <p:nvSpPr>
          <p:cNvPr id="24" name="Tekstboks 23"/>
          <p:cNvSpPr txBox="1"/>
          <p:nvPr/>
        </p:nvSpPr>
        <p:spPr>
          <a:xfrm>
            <a:off x="6948264" y="6093296"/>
            <a:ext cx="798552" cy="369332"/>
          </a:xfrm>
          <a:prstGeom prst="rect">
            <a:avLst/>
          </a:prstGeom>
          <a:noFill/>
        </p:spPr>
        <p:txBody>
          <a:bodyPr wrap="none" rtlCol="0">
            <a:spAutoFit/>
          </a:bodyPr>
          <a:lstStyle/>
          <a:p>
            <a:r>
              <a:rPr lang="da-DK" dirty="0" smtClean="0">
                <a:solidFill>
                  <a:srgbClr val="0070C0"/>
                </a:solidFill>
              </a:rPr>
              <a:t>følelse</a:t>
            </a:r>
            <a:endParaRPr lang="da-DK" dirty="0">
              <a:solidFill>
                <a:srgbClr val="0070C0"/>
              </a:solidFill>
            </a:endParaRPr>
          </a:p>
        </p:txBody>
      </p:sp>
      <p:sp>
        <p:nvSpPr>
          <p:cNvPr id="25" name="Tekstboks 24"/>
          <p:cNvSpPr txBox="1"/>
          <p:nvPr/>
        </p:nvSpPr>
        <p:spPr>
          <a:xfrm>
            <a:off x="6372200" y="4653136"/>
            <a:ext cx="997389" cy="369332"/>
          </a:xfrm>
          <a:prstGeom prst="rect">
            <a:avLst/>
          </a:prstGeom>
          <a:noFill/>
        </p:spPr>
        <p:txBody>
          <a:bodyPr wrap="none" rtlCol="0">
            <a:spAutoFit/>
          </a:bodyPr>
          <a:lstStyle/>
          <a:p>
            <a:r>
              <a:rPr lang="da-DK" dirty="0" smtClean="0">
                <a:solidFill>
                  <a:srgbClr val="0070C0"/>
                </a:solidFill>
              </a:rPr>
              <a:t>handling</a:t>
            </a:r>
            <a:endParaRPr lang="da-DK" dirty="0">
              <a:solidFill>
                <a:srgbClr val="0070C0"/>
              </a:solidFill>
            </a:endParaRPr>
          </a:p>
        </p:txBody>
      </p:sp>
      <p:sp>
        <p:nvSpPr>
          <p:cNvPr id="28" name="Tekstboks 27"/>
          <p:cNvSpPr txBox="1"/>
          <p:nvPr/>
        </p:nvSpPr>
        <p:spPr>
          <a:xfrm>
            <a:off x="3635896" y="836712"/>
            <a:ext cx="1963358" cy="369332"/>
          </a:xfrm>
          <a:prstGeom prst="rect">
            <a:avLst/>
          </a:prstGeom>
          <a:noFill/>
        </p:spPr>
        <p:txBody>
          <a:bodyPr wrap="none" rtlCol="0">
            <a:spAutoFit/>
          </a:bodyPr>
          <a:lstStyle/>
          <a:p>
            <a:r>
              <a:rPr lang="da-DK" dirty="0" smtClean="0"/>
              <a:t>[</a:t>
            </a:r>
            <a:r>
              <a:rPr lang="da-DK" i="1" dirty="0" smtClean="0">
                <a:solidFill>
                  <a:srgbClr val="FF0000"/>
                </a:solidFill>
              </a:rPr>
              <a:t>Jeg asserterer, at </a:t>
            </a:r>
            <a:r>
              <a:rPr lang="da-DK" dirty="0" smtClean="0"/>
              <a:t>]</a:t>
            </a:r>
            <a:endParaRPr lang="da-DK" dirty="0"/>
          </a:p>
        </p:txBody>
      </p:sp>
      <p:sp>
        <p:nvSpPr>
          <p:cNvPr id="29" name="Tekstboks 28"/>
          <p:cNvSpPr txBox="1"/>
          <p:nvPr/>
        </p:nvSpPr>
        <p:spPr>
          <a:xfrm>
            <a:off x="5724128" y="1412776"/>
            <a:ext cx="598241" cy="369332"/>
          </a:xfrm>
          <a:prstGeom prst="rect">
            <a:avLst/>
          </a:prstGeom>
          <a:noFill/>
        </p:spPr>
        <p:txBody>
          <a:bodyPr wrap="none" rtlCol="0">
            <a:spAutoFit/>
          </a:bodyPr>
          <a:lstStyle/>
          <a:p>
            <a:r>
              <a:rPr lang="da-DK" dirty="0" smtClean="0"/>
              <a:t>{S,F}</a:t>
            </a:r>
            <a:endParaRPr lang="da-DK" dirty="0"/>
          </a:p>
        </p:txBody>
      </p:sp>
      <p:sp>
        <p:nvSpPr>
          <p:cNvPr id="30" name="Pladsholder til diasnummer 29"/>
          <p:cNvSpPr>
            <a:spLocks noGrp="1"/>
          </p:cNvSpPr>
          <p:nvPr>
            <p:ph type="sldNum" sz="quarter" idx="12"/>
          </p:nvPr>
        </p:nvSpPr>
        <p:spPr/>
        <p:txBody>
          <a:bodyPr/>
          <a:lstStyle/>
          <a:p>
            <a:fld id="{49044633-1530-4862-A186-3DD71332BD5E}" type="slidenum">
              <a:rPr lang="da-DK" smtClean="0"/>
              <a:pPr/>
              <a:t>37</a:t>
            </a:fld>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ox(in)">
                                      <p:cBhvr>
                                        <p:cTn id="7" dur="500"/>
                                        <p:tgtEl>
                                          <p:spTgt spid="2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ox(in)">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044633-1530-4862-A186-3DD71332BD5E}" type="slidenum">
              <a:rPr lang="da-DK" smtClean="0"/>
              <a:pPr/>
              <a:t>4</a:t>
            </a:fld>
            <a:endParaRPr lang="da-DK"/>
          </a:p>
        </p:txBody>
      </p:sp>
      <p:sp>
        <p:nvSpPr>
          <p:cNvPr id="3" name="Tekstboks 2"/>
          <p:cNvSpPr txBox="1"/>
          <p:nvPr/>
        </p:nvSpPr>
        <p:spPr>
          <a:xfrm>
            <a:off x="1484040" y="1925216"/>
            <a:ext cx="1097736" cy="369332"/>
          </a:xfrm>
          <a:prstGeom prst="rect">
            <a:avLst/>
          </a:prstGeom>
          <a:noFill/>
        </p:spPr>
        <p:txBody>
          <a:bodyPr wrap="none" rtlCol="0">
            <a:spAutoFit/>
          </a:bodyPr>
          <a:lstStyle/>
          <a:p>
            <a:r>
              <a:rPr lang="da-DK" dirty="0" smtClean="0"/>
              <a:t>assertiver</a:t>
            </a:r>
            <a:endParaRPr lang="da-DK" dirty="0"/>
          </a:p>
        </p:txBody>
      </p:sp>
      <p:sp>
        <p:nvSpPr>
          <p:cNvPr id="4" name="Tekstboks 3"/>
          <p:cNvSpPr txBox="1"/>
          <p:nvPr/>
        </p:nvSpPr>
        <p:spPr>
          <a:xfrm>
            <a:off x="3068216" y="1925216"/>
            <a:ext cx="1082348" cy="369332"/>
          </a:xfrm>
          <a:prstGeom prst="rect">
            <a:avLst/>
          </a:prstGeom>
          <a:noFill/>
        </p:spPr>
        <p:txBody>
          <a:bodyPr wrap="none" rtlCol="0">
            <a:spAutoFit/>
          </a:bodyPr>
          <a:lstStyle/>
          <a:p>
            <a:r>
              <a:rPr lang="da-DK" dirty="0" smtClean="0"/>
              <a:t>direktiver</a:t>
            </a:r>
            <a:endParaRPr lang="da-DK" dirty="0"/>
          </a:p>
        </p:txBody>
      </p:sp>
      <p:sp>
        <p:nvSpPr>
          <p:cNvPr id="5" name="Tekstboks 4"/>
          <p:cNvSpPr txBox="1"/>
          <p:nvPr/>
        </p:nvSpPr>
        <p:spPr>
          <a:xfrm>
            <a:off x="6596608" y="1925216"/>
            <a:ext cx="1336263" cy="369332"/>
          </a:xfrm>
          <a:prstGeom prst="rect">
            <a:avLst/>
          </a:prstGeom>
          <a:noFill/>
        </p:spPr>
        <p:txBody>
          <a:bodyPr wrap="none" rtlCol="0">
            <a:spAutoFit/>
          </a:bodyPr>
          <a:lstStyle/>
          <a:p>
            <a:r>
              <a:rPr lang="da-DK" dirty="0" smtClean="0"/>
              <a:t>ekspressiver</a:t>
            </a:r>
            <a:endParaRPr lang="da-DK" dirty="0"/>
          </a:p>
        </p:txBody>
      </p:sp>
      <p:sp>
        <p:nvSpPr>
          <p:cNvPr id="6" name="Tekstboks 5"/>
          <p:cNvSpPr txBox="1"/>
          <p:nvPr/>
        </p:nvSpPr>
        <p:spPr>
          <a:xfrm>
            <a:off x="4796408" y="1925216"/>
            <a:ext cx="1354473" cy="369332"/>
          </a:xfrm>
          <a:prstGeom prst="rect">
            <a:avLst/>
          </a:prstGeom>
          <a:noFill/>
        </p:spPr>
        <p:txBody>
          <a:bodyPr wrap="none" rtlCol="0">
            <a:spAutoFit/>
          </a:bodyPr>
          <a:lstStyle/>
          <a:p>
            <a:r>
              <a:rPr lang="da-DK" dirty="0" smtClean="0"/>
              <a:t>kommissiver</a:t>
            </a:r>
            <a:endParaRPr lang="da-DK" dirty="0"/>
          </a:p>
        </p:txBody>
      </p:sp>
      <p:sp>
        <p:nvSpPr>
          <p:cNvPr id="7" name="Tekstboks 6"/>
          <p:cNvSpPr txBox="1"/>
          <p:nvPr/>
        </p:nvSpPr>
        <p:spPr>
          <a:xfrm>
            <a:off x="403920" y="701080"/>
            <a:ext cx="5405775"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8" name="Tekstboks 7"/>
          <p:cNvSpPr txBox="1"/>
          <p:nvPr/>
        </p:nvSpPr>
        <p:spPr>
          <a:xfrm>
            <a:off x="1484040" y="1421160"/>
            <a:ext cx="4214615" cy="307777"/>
          </a:xfrm>
          <a:prstGeom prst="rect">
            <a:avLst/>
          </a:prstGeom>
          <a:noFill/>
        </p:spPr>
        <p:txBody>
          <a:bodyPr wrap="none" rtlCol="0">
            <a:spAutoFit/>
          </a:bodyPr>
          <a:lstStyle/>
          <a:p>
            <a:r>
              <a:rPr lang="da-DK" sz="1400" dirty="0" smtClean="0"/>
              <a:t>Der findes fire (fem) disjunktive klasser af illokutioner:</a:t>
            </a:r>
            <a:endParaRPr lang="da-DK" sz="1400" dirty="0"/>
          </a:p>
        </p:txBody>
      </p:sp>
      <p:sp>
        <p:nvSpPr>
          <p:cNvPr id="9" name="Tekstboks 8"/>
          <p:cNvSpPr txBox="1"/>
          <p:nvPr/>
        </p:nvSpPr>
        <p:spPr>
          <a:xfrm>
            <a:off x="7604720" y="1493168"/>
            <a:ext cx="1275798" cy="307777"/>
          </a:xfrm>
          <a:prstGeom prst="rect">
            <a:avLst/>
          </a:prstGeom>
          <a:noFill/>
        </p:spPr>
        <p:txBody>
          <a:bodyPr wrap="none" rtlCol="0">
            <a:spAutoFit/>
          </a:bodyPr>
          <a:lstStyle/>
          <a:p>
            <a:r>
              <a:rPr lang="da-DK" sz="1400" dirty="0" smtClean="0"/>
              <a:t>[deklarationer]</a:t>
            </a:r>
            <a:endParaRPr lang="da-DK" sz="1400" dirty="0"/>
          </a:p>
        </p:txBody>
      </p:sp>
      <p:sp>
        <p:nvSpPr>
          <p:cNvPr id="10" name="Tekstboks 9"/>
          <p:cNvSpPr txBox="1"/>
          <p:nvPr/>
        </p:nvSpPr>
        <p:spPr>
          <a:xfrm>
            <a:off x="1484040" y="2501280"/>
            <a:ext cx="6016006" cy="800219"/>
          </a:xfrm>
          <a:prstGeom prst="rect">
            <a:avLst/>
          </a:prstGeom>
          <a:noFill/>
        </p:spPr>
        <p:txBody>
          <a:bodyPr wrap="square" rtlCol="0">
            <a:spAutoFit/>
          </a:bodyPr>
          <a:lstStyle/>
          <a:p>
            <a:r>
              <a:rPr lang="da-DK" sz="1400" dirty="0" smtClean="0"/>
              <a:t>       word                             word                                     word                                   word</a:t>
            </a:r>
          </a:p>
          <a:p>
            <a:r>
              <a:rPr lang="da-DK" sz="1400" dirty="0" smtClean="0"/>
              <a:t>						</a:t>
            </a:r>
            <a:r>
              <a:rPr lang="da-DK" dirty="0" smtClean="0">
                <a:solidFill>
                  <a:schemeClr val="accent5">
                    <a:lumMod val="75000"/>
                  </a:schemeClr>
                </a:solidFill>
              </a:rPr>
              <a:t>Ф</a:t>
            </a:r>
          </a:p>
          <a:p>
            <a:r>
              <a:rPr lang="da-DK" sz="1400" dirty="0" smtClean="0"/>
              <a:t>       world                            world                                    world                                  world  </a:t>
            </a:r>
          </a:p>
        </p:txBody>
      </p:sp>
      <p:cxnSp>
        <p:nvCxnSpPr>
          <p:cNvPr id="11" name="Lige pilforbindelse 10"/>
          <p:cNvCxnSpPr/>
          <p:nvPr/>
        </p:nvCxnSpPr>
        <p:spPr>
          <a:xfrm flipV="1">
            <a:off x="2060104" y="27893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3572272" y="27893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Lige pilforbindelse 12"/>
          <p:cNvCxnSpPr/>
          <p:nvPr/>
        </p:nvCxnSpPr>
        <p:spPr>
          <a:xfrm>
            <a:off x="5372472" y="27893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kstboks 13"/>
          <p:cNvSpPr txBox="1"/>
          <p:nvPr/>
        </p:nvSpPr>
        <p:spPr>
          <a:xfrm>
            <a:off x="179512" y="2564904"/>
            <a:ext cx="1445140" cy="584775"/>
          </a:xfrm>
          <a:prstGeom prst="rect">
            <a:avLst/>
          </a:prstGeom>
          <a:noFill/>
        </p:spPr>
        <p:txBody>
          <a:bodyPr wrap="none" rtlCol="0">
            <a:spAutoFit/>
          </a:bodyPr>
          <a:lstStyle/>
          <a:p>
            <a:pPr algn="ctr"/>
            <a:r>
              <a:rPr lang="da-DK" sz="1600" dirty="0" smtClean="0"/>
              <a:t>adskillelse ved </a:t>
            </a:r>
          </a:p>
          <a:p>
            <a:pPr algn="ctr"/>
            <a:r>
              <a:rPr lang="da-DK" sz="1600" dirty="0" smtClean="0">
                <a:solidFill>
                  <a:srgbClr val="FF0000"/>
                </a:solidFill>
              </a:rPr>
              <a:t>direction of fit</a:t>
            </a:r>
            <a:r>
              <a:rPr lang="da-DK" sz="1600" dirty="0" smtClean="0"/>
              <a:t>:</a:t>
            </a:r>
          </a:p>
        </p:txBody>
      </p:sp>
      <p:sp>
        <p:nvSpPr>
          <p:cNvPr id="15" name="Pladsholder til diasnummer 22"/>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9044633-1530-4862-A186-3DD71332BD5E}" type="slidenum">
              <a:rPr kumimoji="0" lang="da-DK"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a-DK"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solidFill>
                  <a:schemeClr val="accent1">
                    <a:lumMod val="75000"/>
                  </a:schemeClr>
                </a:solidFill>
              </a:rPr>
              <a:t>assertiver</a:t>
            </a:r>
            <a:endParaRPr lang="da-DK" dirty="0">
              <a:solidFill>
                <a:schemeClr val="accent1">
                  <a:lumMod val="75000"/>
                </a:schemeClr>
              </a:solidFill>
            </a:endParaRPr>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solidFill>
                  <a:schemeClr val="accent1">
                    <a:lumMod val="75000"/>
                  </a:schemeClr>
                </a:solidFill>
              </a:rPr>
              <a:t>direktiver</a:t>
            </a:r>
            <a:endParaRPr lang="da-DK" dirty="0">
              <a:solidFill>
                <a:schemeClr val="accent1">
                  <a:lumMod val="75000"/>
                </a:schemeClr>
              </a:solidFill>
            </a:endParaRPr>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solidFill>
                  <a:schemeClr val="accent1">
                    <a:lumMod val="75000"/>
                  </a:schemeClr>
                </a:solidFill>
              </a:rPr>
              <a:t>ekspressiver</a:t>
            </a:r>
            <a:endParaRPr lang="da-DK" dirty="0">
              <a:solidFill>
                <a:schemeClr val="accent1">
                  <a:lumMod val="75000"/>
                </a:schemeClr>
              </a:solidFill>
            </a:endParaRPr>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solidFill>
                  <a:schemeClr val="accent1">
                    <a:lumMod val="75000"/>
                  </a:schemeClr>
                </a:solidFill>
              </a:rPr>
              <a:t>kommissiver</a:t>
            </a:r>
            <a:endParaRPr lang="da-DK" dirty="0">
              <a:solidFill>
                <a:schemeClr val="accent1">
                  <a:lumMod val="75000"/>
                </a:schemeClr>
              </a:solidFill>
            </a:endParaRPr>
          </a:p>
        </p:txBody>
      </p:sp>
      <p:sp>
        <p:nvSpPr>
          <p:cNvPr id="8" name="Tekstboks 7"/>
          <p:cNvSpPr txBox="1"/>
          <p:nvPr/>
        </p:nvSpPr>
        <p:spPr>
          <a:xfrm>
            <a:off x="3131840" y="3717032"/>
            <a:ext cx="1532151" cy="369332"/>
          </a:xfrm>
          <a:prstGeom prst="rect">
            <a:avLst/>
          </a:prstGeom>
          <a:noFill/>
        </p:spPr>
        <p:txBody>
          <a:bodyPr wrap="none" rtlCol="0">
            <a:spAutoFit/>
          </a:bodyPr>
          <a:lstStyle/>
          <a:p>
            <a:r>
              <a:rPr lang="da-DK" dirty="0" smtClean="0"/>
              <a:t>  </a:t>
            </a:r>
            <a:r>
              <a:rPr lang="da-DK" dirty="0" smtClean="0">
                <a:solidFill>
                  <a:schemeClr val="accent1">
                    <a:lumMod val="75000"/>
                  </a:schemeClr>
                </a:solidFill>
              </a:rPr>
              <a:t>assertiver </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chemeClr val="accent1">
                    <a:lumMod val="75000"/>
                  </a:schemeClr>
                </a:solidFill>
              </a:rPr>
              <a:t>direktiver</a:t>
            </a:r>
            <a:endParaRPr lang="da-DK" dirty="0">
              <a:solidFill>
                <a:schemeClr val="accent1">
                  <a:lumMod val="75000"/>
                </a:schemeClr>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chemeClr val="accent1">
                    <a:lumMod val="75000"/>
                  </a:schemeClr>
                </a:solidFill>
              </a:rPr>
              <a:t>kommissiver</a:t>
            </a:r>
            <a:endParaRPr lang="da-DK" dirty="0">
              <a:solidFill>
                <a:schemeClr val="accent1">
                  <a:lumMod val="75000"/>
                </a:schemeClr>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97916" y="4086364"/>
            <a:ext cx="746092"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32" name="Lige forbindelse 31"/>
          <p:cNvCxnSpPr/>
          <p:nvPr/>
        </p:nvCxnSpPr>
        <p:spPr>
          <a:xfrm>
            <a:off x="1547664" y="2492896"/>
            <a:ext cx="705678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34" name="Tekstboks 33"/>
          <p:cNvSpPr txBox="1"/>
          <p:nvPr/>
        </p:nvSpPr>
        <p:spPr>
          <a:xfrm>
            <a:off x="251520" y="2924944"/>
            <a:ext cx="6335260" cy="307777"/>
          </a:xfrm>
          <a:prstGeom prst="rect">
            <a:avLst/>
          </a:prstGeom>
          <a:noFill/>
        </p:spPr>
        <p:txBody>
          <a:bodyPr wrap="none" rtlCol="0">
            <a:spAutoFit/>
          </a:bodyPr>
          <a:lstStyle/>
          <a:p>
            <a:r>
              <a:rPr lang="da-DK" sz="1400" dirty="0" smtClean="0"/>
              <a:t>PW: Talehandlingsklasserne danner en </a:t>
            </a:r>
            <a:r>
              <a:rPr lang="da-DK" sz="1400" b="1" dirty="0" smtClean="0">
                <a:solidFill>
                  <a:srgbClr val="FF0000"/>
                </a:solidFill>
              </a:rPr>
              <a:t>konstruktiv orden </a:t>
            </a:r>
            <a:r>
              <a:rPr lang="da-DK" sz="1400" dirty="0" smtClean="0"/>
              <a:t>(Widell 2001, </a:t>
            </a:r>
            <a:r>
              <a:rPr lang="da-DK" sz="1400" dirty="0" smtClean="0"/>
              <a:t>2010, 2011):</a:t>
            </a:r>
            <a:endParaRPr lang="da-DK" sz="1400" dirty="0"/>
          </a:p>
        </p:txBody>
      </p:sp>
      <p:sp>
        <p:nvSpPr>
          <p:cNvPr id="35" name="Tekstboks 34"/>
          <p:cNvSpPr txBox="1"/>
          <p:nvPr/>
        </p:nvSpPr>
        <p:spPr>
          <a:xfrm>
            <a:off x="1331640" y="1268760"/>
            <a:ext cx="4132863" cy="307777"/>
          </a:xfrm>
          <a:prstGeom prst="rect">
            <a:avLst/>
          </a:prstGeom>
          <a:noFill/>
        </p:spPr>
        <p:txBody>
          <a:bodyPr wrap="none" rtlCol="0">
            <a:spAutoFit/>
          </a:bodyPr>
          <a:lstStyle/>
          <a:p>
            <a:r>
              <a:rPr lang="da-DK" sz="1400" dirty="0" smtClean="0"/>
              <a:t>Der findes fire (fem) disjunktive klasser af illokutioner:</a:t>
            </a:r>
            <a:endParaRPr lang="da-DK" sz="1400" dirty="0"/>
          </a:p>
        </p:txBody>
      </p:sp>
      <p:sp>
        <p:nvSpPr>
          <p:cNvPr id="52" name="Pladsholder til diasnummer 51"/>
          <p:cNvSpPr>
            <a:spLocks noGrp="1"/>
          </p:cNvSpPr>
          <p:nvPr>
            <p:ph type="sldNum" sz="quarter" idx="12"/>
          </p:nvPr>
        </p:nvSpPr>
        <p:spPr/>
        <p:txBody>
          <a:bodyPr/>
          <a:lstStyle/>
          <a:p>
            <a:fld id="{49044633-1530-4862-A186-3DD71332BD5E}" type="slidenum">
              <a:rPr lang="da-DK" smtClean="0"/>
              <a:pPr/>
              <a:t>5</a:t>
            </a:fld>
            <a:endParaRPr lang="da-DK"/>
          </a:p>
        </p:txBody>
      </p:sp>
      <p:sp>
        <p:nvSpPr>
          <p:cNvPr id="53" name="Tekstboks 52"/>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54" name="Tekstboks 53"/>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sp>
        <p:nvSpPr>
          <p:cNvPr id="30" name="Tekstboks 29"/>
          <p:cNvSpPr txBox="1"/>
          <p:nvPr/>
        </p:nvSpPr>
        <p:spPr>
          <a:xfrm>
            <a:off x="2339752" y="4581128"/>
            <a:ext cx="844527" cy="307777"/>
          </a:xfrm>
          <a:prstGeom prst="rect">
            <a:avLst/>
          </a:prstGeom>
          <a:noFill/>
        </p:spPr>
        <p:txBody>
          <a:bodyPr wrap="none" rtlCol="0">
            <a:spAutoFit/>
          </a:bodyPr>
          <a:lstStyle/>
          <a:p>
            <a:r>
              <a:rPr lang="da-DK" sz="1400" dirty="0" smtClean="0">
                <a:solidFill>
                  <a:srgbClr val="FF0000"/>
                </a:solidFill>
              </a:rPr>
              <a:t>indføring</a:t>
            </a:r>
            <a:endParaRPr lang="da-DK" sz="1400" dirty="0">
              <a:solidFill>
                <a:srgbClr val="FF0000"/>
              </a:solidFill>
            </a:endParaRPr>
          </a:p>
        </p:txBody>
      </p:sp>
      <p:sp>
        <p:nvSpPr>
          <p:cNvPr id="31" name="Tekstboks 30"/>
          <p:cNvSpPr txBox="1"/>
          <p:nvPr/>
        </p:nvSpPr>
        <p:spPr>
          <a:xfrm>
            <a:off x="5004048" y="4581128"/>
            <a:ext cx="521297" cy="307777"/>
          </a:xfrm>
          <a:prstGeom prst="rect">
            <a:avLst/>
          </a:prstGeom>
          <a:noFill/>
        </p:spPr>
        <p:txBody>
          <a:bodyPr wrap="none" rtlCol="0">
            <a:spAutoFit/>
          </a:bodyPr>
          <a:lstStyle/>
          <a:p>
            <a:r>
              <a:rPr lang="da-DK" sz="1400" dirty="0" smtClean="0">
                <a:solidFill>
                  <a:srgbClr val="FF0000"/>
                </a:solidFill>
              </a:rPr>
              <a:t>brug</a:t>
            </a:r>
            <a:endParaRPr lang="da-DK" sz="1400" dirty="0">
              <a:solidFill>
                <a:srgbClr val="FF0000"/>
              </a:solidFill>
            </a:endParaRPr>
          </a:p>
        </p:txBody>
      </p:sp>
      <p:cxnSp>
        <p:nvCxnSpPr>
          <p:cNvPr id="36" name="Lige pilforbindelse 35"/>
          <p:cNvCxnSpPr/>
          <p:nvPr/>
        </p:nvCxnSpPr>
        <p:spPr>
          <a:xfrm flipV="1">
            <a:off x="5292080" y="371703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ktangel 36"/>
          <p:cNvSpPr/>
          <p:nvPr/>
        </p:nvSpPr>
        <p:spPr>
          <a:xfrm>
            <a:off x="4932040" y="3789040"/>
            <a:ext cx="697563" cy="369332"/>
          </a:xfrm>
          <a:prstGeom prst="rect">
            <a:avLst/>
          </a:prstGeom>
        </p:spPr>
        <p:txBody>
          <a:bodyPr wrap="none">
            <a:spAutoFit/>
          </a:bodyPr>
          <a:lstStyle/>
          <a:p>
            <a:r>
              <a:rPr lang="da-DK" dirty="0" smtClean="0"/>
              <a:t> </a:t>
            </a:r>
            <a:r>
              <a:rPr lang="da-DK" sz="1400" dirty="0" smtClean="0"/>
              <a:t>world </a:t>
            </a:r>
            <a:endParaRPr lang="da-DK" sz="1400" dirty="0"/>
          </a:p>
        </p:txBody>
      </p:sp>
      <p:sp>
        <p:nvSpPr>
          <p:cNvPr id="38" name="Rektangel 37"/>
          <p:cNvSpPr/>
          <p:nvPr/>
        </p:nvSpPr>
        <p:spPr>
          <a:xfrm>
            <a:off x="5004048" y="3429000"/>
            <a:ext cx="600549" cy="307777"/>
          </a:xfrm>
          <a:prstGeom prst="rect">
            <a:avLst/>
          </a:prstGeom>
        </p:spPr>
        <p:txBody>
          <a:bodyPr wrap="none">
            <a:spAutoFit/>
          </a:bodyPr>
          <a:lstStyle/>
          <a:p>
            <a:r>
              <a:rPr lang="da-DK" sz="1400" dirty="0" smtClean="0"/>
              <a:t>word </a:t>
            </a:r>
            <a:endParaRPr lang="da-DK" sz="1400" dirty="0"/>
          </a:p>
        </p:txBody>
      </p:sp>
      <p:sp>
        <p:nvSpPr>
          <p:cNvPr id="39" name="Rektangel 38"/>
          <p:cNvSpPr/>
          <p:nvPr/>
        </p:nvSpPr>
        <p:spPr>
          <a:xfrm>
            <a:off x="899592" y="1052736"/>
            <a:ext cx="7344816" cy="1152128"/>
          </a:xfrm>
          <a:prstGeom prst="rect">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Rektangel 39"/>
          <p:cNvSpPr/>
          <p:nvPr/>
        </p:nvSpPr>
        <p:spPr>
          <a:xfrm>
            <a:off x="3275856" y="3789040"/>
            <a:ext cx="100811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ktangel 40"/>
          <p:cNvSpPr/>
          <p:nvPr/>
        </p:nvSpPr>
        <p:spPr>
          <a:xfrm>
            <a:off x="3131840" y="3717032"/>
            <a:ext cx="1238801" cy="369332"/>
          </a:xfrm>
          <a:prstGeom prst="rect">
            <a:avLst/>
          </a:prstGeom>
        </p:spPr>
        <p:txBody>
          <a:bodyPr wrap="none">
            <a:spAutoFit/>
          </a:bodyPr>
          <a:lstStyle/>
          <a:p>
            <a:r>
              <a:rPr lang="da-DK" dirty="0" smtClean="0"/>
              <a:t>(</a:t>
            </a:r>
            <a:r>
              <a:rPr lang="da-DK" dirty="0" smtClean="0">
                <a:solidFill>
                  <a:schemeClr val="accent1">
                    <a:lumMod val="75000"/>
                  </a:schemeClr>
                </a:solidFill>
              </a:rPr>
              <a:t>assertiver</a:t>
            </a:r>
            <a:r>
              <a:rPr lang="da-DK" dirty="0" smtClean="0"/>
              <a:t>)</a:t>
            </a:r>
            <a:endParaRPr lang="da-DK" dirty="0"/>
          </a:p>
        </p:txBody>
      </p:sp>
      <p:sp>
        <p:nvSpPr>
          <p:cNvPr id="42" name="Ellipse 41"/>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ox(in)">
                                      <p:cBhvr>
                                        <p:cTn id="7" dur="500"/>
                                        <p:tgtEl>
                                          <p:spTgt spid="36"/>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 calcmode="lin" valueType="num">
                                      <p:cBhvr additive="base">
                                        <p:cTn id="10" dur="500" fill="hold"/>
                                        <p:tgtEl>
                                          <p:spTgt spid="37"/>
                                        </p:tgtEl>
                                        <p:attrNameLst>
                                          <p:attrName>ppt_x</p:attrName>
                                        </p:attrNameLst>
                                      </p:cBhvr>
                                      <p:tavLst>
                                        <p:tav tm="0">
                                          <p:val>
                                            <p:strVal val="#ppt_x"/>
                                          </p:val>
                                        </p:tav>
                                        <p:tav tm="100000">
                                          <p:val>
                                            <p:strVal val="#ppt_x"/>
                                          </p:val>
                                        </p:tav>
                                      </p:tavLst>
                                    </p:anim>
                                    <p:anim calcmode="lin" valueType="num">
                                      <p:cBhvr additive="base">
                                        <p:cTn id="11" dur="500" fill="hold"/>
                                        <p:tgtEl>
                                          <p:spTgt spid="37"/>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additive="base">
                                        <p:cTn id="14" dur="500" fill="hold"/>
                                        <p:tgtEl>
                                          <p:spTgt spid="38"/>
                                        </p:tgtEl>
                                        <p:attrNameLst>
                                          <p:attrName>ppt_x</p:attrName>
                                        </p:attrNameLst>
                                      </p:cBhvr>
                                      <p:tavLst>
                                        <p:tav tm="0">
                                          <p:val>
                                            <p:strVal val="#ppt_x"/>
                                          </p:val>
                                        </p:tav>
                                        <p:tav tm="100000">
                                          <p:val>
                                            <p:strVal val="#ppt_x"/>
                                          </p:val>
                                        </p:tav>
                                      </p:tavLst>
                                    </p:anim>
                                    <p:anim calcmode="lin" valueType="num">
                                      <p:cBhvr additive="base">
                                        <p:cTn id="15"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par>
                                <p:cTn id="22" presetID="4" presetClass="entr" presetSubtype="16"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box(in)">
                                      <p:cBhvr>
                                        <p:cTn id="24" dur="500"/>
                                        <p:tgtEl>
                                          <p:spTgt spid="40"/>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ox(in)">
                                      <p:cBhvr>
                                        <p:cTn id="27" dur="500"/>
                                        <p:tgtEl>
                                          <p:spTgt spid="41"/>
                                        </p:tgtEl>
                                      </p:cBhvr>
                                    </p:animEffect>
                                  </p:childTnLst>
                                </p:cTn>
                              </p:par>
                              <p:par>
                                <p:cTn id="28" presetID="2" presetClass="entr" presetSubtype="4"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500" fill="hold"/>
                                        <p:tgtEl>
                                          <p:spTgt spid="31"/>
                                        </p:tgtEl>
                                        <p:attrNameLst>
                                          <p:attrName>ppt_x</p:attrName>
                                        </p:attrNameLst>
                                      </p:cBhvr>
                                      <p:tavLst>
                                        <p:tav tm="0">
                                          <p:val>
                                            <p:strVal val="#ppt_x"/>
                                          </p:val>
                                        </p:tav>
                                        <p:tav tm="100000">
                                          <p:val>
                                            <p:strVal val="#ppt_x"/>
                                          </p:val>
                                        </p:tav>
                                      </p:tavLst>
                                    </p:anim>
                                    <p:anim calcmode="lin" valueType="num">
                                      <p:cBhvr additive="base">
                                        <p:cTn id="43" dur="500" fill="hold"/>
                                        <p:tgtEl>
                                          <p:spTgt spid="31"/>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ppt_x"/>
                                          </p:val>
                                        </p:tav>
                                        <p:tav tm="100000">
                                          <p:val>
                                            <p:strVal val="#ppt_x"/>
                                          </p:val>
                                        </p:tav>
                                      </p:tavLst>
                                    </p:anim>
                                    <p:anim calcmode="lin" valueType="num">
                                      <p:cBhvr additive="base">
                                        <p:cTn id="5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ppt_x"/>
                                          </p:val>
                                        </p:tav>
                                        <p:tav tm="100000">
                                          <p:val>
                                            <p:strVal val="#ppt_x"/>
                                          </p:val>
                                        </p:tav>
                                      </p:tavLst>
                                    </p:anim>
                                    <p:anim calcmode="lin" valueType="num">
                                      <p:cBhvr additive="base">
                                        <p:cTn id="57" dur="500" fill="hold"/>
                                        <p:tgtEl>
                                          <p:spTgt spid="2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ppt_x"/>
                                          </p:val>
                                        </p:tav>
                                        <p:tav tm="100000">
                                          <p:val>
                                            <p:strVal val="#ppt_x"/>
                                          </p:val>
                                        </p:tav>
                                      </p:tavLst>
                                    </p:anim>
                                    <p:anim calcmode="lin" valueType="num">
                                      <p:cBhvr additive="base">
                                        <p:cTn id="61" dur="500" fill="hold"/>
                                        <p:tgtEl>
                                          <p:spTgt spid="21"/>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ppt_x"/>
                                          </p:val>
                                        </p:tav>
                                        <p:tav tm="100000">
                                          <p:val>
                                            <p:strVal val="#ppt_x"/>
                                          </p:val>
                                        </p:tav>
                                      </p:tavLst>
                                    </p:anim>
                                    <p:anim calcmode="lin" valueType="num">
                                      <p:cBhvr additive="base">
                                        <p:cTn id="65" dur="500" fill="hold"/>
                                        <p:tgtEl>
                                          <p:spTgt spid="23"/>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500" fill="hold"/>
                                        <p:tgtEl>
                                          <p:spTgt spid="25"/>
                                        </p:tgtEl>
                                        <p:attrNameLst>
                                          <p:attrName>ppt_x</p:attrName>
                                        </p:attrNameLst>
                                      </p:cBhvr>
                                      <p:tavLst>
                                        <p:tav tm="0">
                                          <p:val>
                                            <p:strVal val="#ppt_x"/>
                                          </p:val>
                                        </p:tav>
                                        <p:tav tm="100000">
                                          <p:val>
                                            <p:strVal val="#ppt_x"/>
                                          </p:val>
                                        </p:tav>
                                      </p:tavLst>
                                    </p:anim>
                                    <p:anim calcmode="lin" valueType="num">
                                      <p:cBhvr additive="base">
                                        <p:cTn id="69" dur="500" fill="hold"/>
                                        <p:tgtEl>
                                          <p:spTgt spid="25"/>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fill="hold"/>
                                        <p:tgtEl>
                                          <p:spTgt spid="14"/>
                                        </p:tgtEl>
                                        <p:attrNameLst>
                                          <p:attrName>ppt_x</p:attrName>
                                        </p:attrNameLst>
                                      </p:cBhvr>
                                      <p:tavLst>
                                        <p:tav tm="0">
                                          <p:val>
                                            <p:strVal val="#ppt_x"/>
                                          </p:val>
                                        </p:tav>
                                        <p:tav tm="100000">
                                          <p:val>
                                            <p:strVal val="#ppt_x"/>
                                          </p:val>
                                        </p:tav>
                                      </p:tavLst>
                                    </p:anim>
                                    <p:anim calcmode="lin" valueType="num">
                                      <p:cBhvr additive="base">
                                        <p:cTn id="77" dur="500" fill="hold"/>
                                        <p:tgtEl>
                                          <p:spTgt spid="14"/>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additive="base">
                                        <p:cTn id="80" dur="500" fill="hold"/>
                                        <p:tgtEl>
                                          <p:spTgt spid="13"/>
                                        </p:tgtEl>
                                        <p:attrNameLst>
                                          <p:attrName>ppt_x</p:attrName>
                                        </p:attrNameLst>
                                      </p:cBhvr>
                                      <p:tavLst>
                                        <p:tav tm="0">
                                          <p:val>
                                            <p:strVal val="#ppt_x"/>
                                          </p:val>
                                        </p:tav>
                                        <p:tav tm="100000">
                                          <p:val>
                                            <p:strVal val="#ppt_x"/>
                                          </p:val>
                                        </p:tav>
                                      </p:tavLst>
                                    </p:anim>
                                    <p:anim calcmode="lin" valueType="num">
                                      <p:cBhvr additive="base">
                                        <p:cTn id="81" dur="500" fill="hold"/>
                                        <p:tgtEl>
                                          <p:spTgt spid="13"/>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additive="base">
                                        <p:cTn id="84" dur="500" fill="hold"/>
                                        <p:tgtEl>
                                          <p:spTgt spid="12"/>
                                        </p:tgtEl>
                                        <p:attrNameLst>
                                          <p:attrName>ppt_x</p:attrName>
                                        </p:attrNameLst>
                                      </p:cBhvr>
                                      <p:tavLst>
                                        <p:tav tm="0">
                                          <p:val>
                                            <p:strVal val="#ppt_x"/>
                                          </p:val>
                                        </p:tav>
                                        <p:tav tm="100000">
                                          <p:val>
                                            <p:strVal val="#ppt_x"/>
                                          </p:val>
                                        </p:tav>
                                      </p:tavLst>
                                    </p:anim>
                                    <p:anim calcmode="lin" valueType="num">
                                      <p:cBhvr additive="base">
                                        <p:cTn id="85" dur="500" fill="hold"/>
                                        <p:tgtEl>
                                          <p:spTgt spid="12"/>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53"/>
                                        </p:tgtEl>
                                        <p:attrNameLst>
                                          <p:attrName>style.visibility</p:attrName>
                                        </p:attrNameLst>
                                      </p:cBhvr>
                                      <p:to>
                                        <p:strVal val="visible"/>
                                      </p:to>
                                    </p:set>
                                    <p:anim calcmode="lin" valueType="num">
                                      <p:cBhvr additive="base">
                                        <p:cTn id="88" dur="500" fill="hold"/>
                                        <p:tgtEl>
                                          <p:spTgt spid="53"/>
                                        </p:tgtEl>
                                        <p:attrNameLst>
                                          <p:attrName>ppt_x</p:attrName>
                                        </p:attrNameLst>
                                      </p:cBhvr>
                                      <p:tavLst>
                                        <p:tav tm="0">
                                          <p:val>
                                            <p:strVal val="#ppt_x"/>
                                          </p:val>
                                        </p:tav>
                                        <p:tav tm="100000">
                                          <p:val>
                                            <p:strVal val="#ppt_x"/>
                                          </p:val>
                                        </p:tav>
                                      </p:tavLst>
                                    </p:anim>
                                    <p:anim calcmode="lin" valueType="num">
                                      <p:cBhvr additive="base">
                                        <p:cTn id="89" dur="500" fill="hold"/>
                                        <p:tgtEl>
                                          <p:spTgt spid="53"/>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ppt_x"/>
                                          </p:val>
                                        </p:tav>
                                        <p:tav tm="100000">
                                          <p:val>
                                            <p:strVal val="#ppt_x"/>
                                          </p:val>
                                        </p:tav>
                                      </p:tavLst>
                                    </p:anim>
                                    <p:anim calcmode="lin" valueType="num">
                                      <p:cBhvr additive="base">
                                        <p:cTn id="9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21" grpId="0" animBg="1"/>
      <p:bldP spid="29" grpId="0" animBg="1"/>
      <p:bldP spid="53" grpId="0"/>
      <p:bldP spid="30" grpId="0"/>
      <p:bldP spid="31" grpId="0"/>
      <p:bldP spid="37" grpId="0"/>
      <p:bldP spid="38" grpId="0"/>
      <p:bldP spid="40" grpId="0" animBg="1"/>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514517" cy="369332"/>
          </a:xfrm>
          <a:prstGeom prst="rect">
            <a:avLst/>
          </a:prstGeom>
          <a:noFill/>
        </p:spPr>
        <p:txBody>
          <a:bodyPr wrap="none" rtlCol="0">
            <a:spAutoFit/>
          </a:bodyPr>
          <a:lstStyle/>
          <a:p>
            <a:r>
              <a:rPr lang="da-DK" dirty="0" smtClean="0"/>
              <a:t>(</a:t>
            </a:r>
            <a:r>
              <a:rPr lang="da-DK" dirty="0" smtClean="0">
                <a:solidFill>
                  <a:schemeClr val="accent1">
                    <a:lumMod val="75000"/>
                  </a:schemeClr>
                </a:solidFill>
              </a:rPr>
              <a:t>assertiver</a:t>
            </a:r>
            <a:r>
              <a:rPr lang="da-DK" dirty="0" smtClean="0"/>
              <a:t>)</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chemeClr val="accent1">
                    <a:lumMod val="75000"/>
                  </a:schemeClr>
                </a:solidFill>
              </a:rPr>
              <a:t>direktiver</a:t>
            </a:r>
            <a:endParaRPr lang="da-DK" dirty="0">
              <a:solidFill>
                <a:schemeClr val="accent1">
                  <a:lumMod val="75000"/>
                </a:schemeClr>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chemeClr val="accent1">
                    <a:lumMod val="75000"/>
                  </a:schemeClr>
                </a:solidFill>
              </a:rPr>
              <a:t>kommissiver</a:t>
            </a:r>
            <a:endParaRPr lang="da-DK" dirty="0">
              <a:solidFill>
                <a:schemeClr val="accent1">
                  <a:lumMod val="75000"/>
                </a:schemeClr>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4136004" cy="307777"/>
          </a:xfrm>
          <a:prstGeom prst="rect">
            <a:avLst/>
          </a:prstGeom>
          <a:noFill/>
        </p:spPr>
        <p:txBody>
          <a:bodyPr wrap="none" rtlCol="0">
            <a:spAutoFit/>
          </a:bodyPr>
          <a:lstStyle/>
          <a:p>
            <a:r>
              <a:rPr lang="da-DK" sz="1400" dirty="0" smtClean="0"/>
              <a:t>Klassisk talehandlingsteori (Austin, Searle, Habermas):</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31" name="Rektangel 30"/>
          <p:cNvSpPr/>
          <p:nvPr/>
        </p:nvSpPr>
        <p:spPr>
          <a:xfrm>
            <a:off x="323528" y="116632"/>
            <a:ext cx="8280920" cy="27363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467544" y="260648"/>
            <a:ext cx="8064896" cy="2462213"/>
          </a:xfrm>
          <a:prstGeom prst="rect">
            <a:avLst/>
          </a:prstGeom>
          <a:noFill/>
        </p:spPr>
        <p:txBody>
          <a:bodyPr wrap="square" rtlCol="0">
            <a:spAutoFit/>
          </a:bodyPr>
          <a:lstStyle/>
          <a:p>
            <a:r>
              <a:rPr lang="da-DK" sz="1400" dirty="0" smtClean="0"/>
              <a:t>Hovedpointen her er: Der findes kun én talehandling af illokutionær type,  nemlig </a:t>
            </a:r>
            <a:r>
              <a:rPr lang="da-DK" sz="1400" dirty="0" smtClean="0">
                <a:solidFill>
                  <a:srgbClr val="FF0000"/>
                </a:solidFill>
              </a:rPr>
              <a:t>assertivet</a:t>
            </a:r>
            <a:r>
              <a:rPr lang="da-DK" sz="1400" dirty="0" smtClean="0"/>
              <a:t>, som er en kombination af en hævdehandling – en </a:t>
            </a:r>
            <a:r>
              <a:rPr lang="da-DK" sz="1400" dirty="0" smtClean="0">
                <a:solidFill>
                  <a:srgbClr val="FF0000"/>
                </a:solidFill>
              </a:rPr>
              <a:t>assertering</a:t>
            </a:r>
            <a:r>
              <a:rPr lang="da-DK" sz="1400" dirty="0" smtClean="0"/>
              <a:t> – og en eksplicit tanke – en </a:t>
            </a:r>
            <a:r>
              <a:rPr lang="da-DK" sz="1400" dirty="0" smtClean="0">
                <a:solidFill>
                  <a:srgbClr val="FF0000"/>
                </a:solidFill>
              </a:rPr>
              <a:t>proposition</a:t>
            </a:r>
            <a:r>
              <a:rPr lang="da-DK" sz="1400" dirty="0" smtClean="0"/>
              <a:t> – som altid består i at være en bevægelse fra en </a:t>
            </a:r>
            <a:r>
              <a:rPr lang="da-DK" sz="1400" dirty="0" smtClean="0">
                <a:solidFill>
                  <a:srgbClr val="FF0000"/>
                </a:solidFill>
              </a:rPr>
              <a:t>pegning på</a:t>
            </a:r>
            <a:r>
              <a:rPr lang="da-DK" sz="1400" dirty="0" smtClean="0"/>
              <a:t>/</a:t>
            </a:r>
            <a:r>
              <a:rPr lang="da-DK" sz="1400" dirty="0" smtClean="0">
                <a:solidFill>
                  <a:srgbClr val="FF0000"/>
                </a:solidFill>
              </a:rPr>
              <a:t>reference til</a:t>
            </a:r>
            <a:r>
              <a:rPr lang="da-DK" sz="1400" dirty="0" smtClean="0"/>
              <a:t> en </a:t>
            </a:r>
            <a:r>
              <a:rPr lang="da-DK" sz="1400" dirty="0" smtClean="0">
                <a:solidFill>
                  <a:srgbClr val="FF0000"/>
                </a:solidFill>
              </a:rPr>
              <a:t>genstand</a:t>
            </a:r>
            <a:r>
              <a:rPr lang="da-DK" sz="1400" dirty="0" smtClean="0"/>
              <a:t> via et </a:t>
            </a:r>
            <a:r>
              <a:rPr lang="da-DK" sz="1400" dirty="0" smtClean="0">
                <a:solidFill>
                  <a:srgbClr val="FF0000"/>
                </a:solidFill>
              </a:rPr>
              <a:t>begreb</a:t>
            </a:r>
            <a:r>
              <a:rPr lang="da-DK" sz="1400" dirty="0" smtClean="0"/>
              <a:t> – en givethedsmåde, et prædikat</a:t>
            </a:r>
            <a:r>
              <a:rPr lang="da-DK" sz="1400" dirty="0" smtClean="0">
                <a:solidFill>
                  <a:srgbClr val="FF0000"/>
                </a:solidFill>
              </a:rPr>
              <a:t> </a:t>
            </a:r>
            <a:r>
              <a:rPr lang="da-DK" sz="1400" dirty="0" smtClean="0"/>
              <a:t>– til en </a:t>
            </a:r>
            <a:r>
              <a:rPr lang="da-DK" sz="1400" dirty="0" smtClean="0">
                <a:solidFill>
                  <a:srgbClr val="FF0000"/>
                </a:solidFill>
              </a:rPr>
              <a:t>sandhedsværdi</a:t>
            </a:r>
            <a:r>
              <a:rPr lang="da-DK" sz="1400" dirty="0" smtClean="0"/>
              <a:t>, {S,F} . (Den eneste direction of fit er altså word-to-world).</a:t>
            </a:r>
          </a:p>
          <a:p>
            <a:endParaRPr lang="da-DK" sz="1400" dirty="0" smtClean="0"/>
          </a:p>
          <a:p>
            <a:r>
              <a:rPr lang="da-DK" sz="1400" dirty="0" smtClean="0"/>
              <a:t>Alle andre såkaldte illokutioner er i virkeligheden </a:t>
            </a:r>
            <a:r>
              <a:rPr lang="da-DK" sz="1400" dirty="0" smtClean="0">
                <a:solidFill>
                  <a:srgbClr val="FF0000"/>
                </a:solidFill>
              </a:rPr>
              <a:t>perlokutioner</a:t>
            </a:r>
            <a:r>
              <a:rPr lang="da-DK" sz="1400" dirty="0" smtClean="0"/>
              <a:t> (som så evt. vil kunne være ekspliciteret </a:t>
            </a:r>
            <a:r>
              <a:rPr lang="da-DK" sz="1400" dirty="0" smtClean="0">
                <a:solidFill>
                  <a:srgbClr val="FF0000"/>
                </a:solidFill>
              </a:rPr>
              <a:t>metaassertivt</a:t>
            </a:r>
            <a:r>
              <a:rPr lang="da-DK" sz="1400" dirty="0" smtClean="0"/>
              <a:t>, bl.a. via såkaldte performative verber). </a:t>
            </a:r>
          </a:p>
          <a:p>
            <a:endParaRPr lang="da-DK" sz="1400" dirty="0" smtClean="0"/>
          </a:p>
          <a:p>
            <a:r>
              <a:rPr lang="da-DK" sz="1400" dirty="0" smtClean="0"/>
              <a:t>Assertivet er en </a:t>
            </a:r>
            <a:r>
              <a:rPr lang="da-DK" sz="1400" b="1" dirty="0" smtClean="0"/>
              <a:t>abstrakt</a:t>
            </a:r>
            <a:r>
              <a:rPr lang="da-DK" sz="1400" dirty="0" smtClean="0"/>
              <a:t> kategori, som altid vil foreligge </a:t>
            </a:r>
            <a:r>
              <a:rPr lang="da-DK" sz="1400" b="1" dirty="0" smtClean="0"/>
              <a:t>konkret</a:t>
            </a:r>
            <a:r>
              <a:rPr lang="da-DK" sz="1400" dirty="0" smtClean="0"/>
              <a:t> enten som et </a:t>
            </a:r>
            <a:r>
              <a:rPr lang="da-DK" sz="1400" dirty="0" smtClean="0">
                <a:solidFill>
                  <a:srgbClr val="FF0000"/>
                </a:solidFill>
              </a:rPr>
              <a:t>normativ</a:t>
            </a:r>
            <a:r>
              <a:rPr lang="da-DK" sz="1400" dirty="0" smtClean="0"/>
              <a:t> – der vil være indfaldsporten til sprogdannelse: de sproglige </a:t>
            </a:r>
            <a:r>
              <a:rPr lang="da-DK" sz="1400" dirty="0" smtClean="0">
                <a:solidFill>
                  <a:srgbClr val="FF0000"/>
                </a:solidFill>
              </a:rPr>
              <a:t>indføringssituationer</a:t>
            </a:r>
            <a:r>
              <a:rPr lang="da-DK" sz="1400" dirty="0" smtClean="0"/>
              <a:t> – eller som et </a:t>
            </a:r>
            <a:r>
              <a:rPr lang="da-DK" sz="1400" dirty="0" smtClean="0">
                <a:solidFill>
                  <a:srgbClr val="FF0000"/>
                </a:solidFill>
              </a:rPr>
              <a:t>konstativ </a:t>
            </a:r>
            <a:r>
              <a:rPr lang="da-DK" sz="1400" dirty="0" smtClean="0"/>
              <a:t>– hvor der gøres brug af et allerede normeret sprogligt udtryk: de sproglige </a:t>
            </a:r>
            <a:r>
              <a:rPr lang="da-DK" sz="1400" dirty="0" smtClean="0">
                <a:solidFill>
                  <a:srgbClr val="FF0000"/>
                </a:solidFill>
              </a:rPr>
              <a:t>brugssituationer</a:t>
            </a:r>
            <a:r>
              <a:rPr lang="da-DK" sz="1400" dirty="0" smtClean="0"/>
              <a:t>.</a:t>
            </a:r>
            <a:endParaRPr lang="da-DK" sz="1400" dirty="0"/>
          </a:p>
        </p:txBody>
      </p:sp>
      <p:sp>
        <p:nvSpPr>
          <p:cNvPr id="39" name="Pladsholder til diasnummer 38"/>
          <p:cNvSpPr>
            <a:spLocks noGrp="1"/>
          </p:cNvSpPr>
          <p:nvPr>
            <p:ph type="sldNum" sz="quarter" idx="12"/>
          </p:nvPr>
        </p:nvSpPr>
        <p:spPr/>
        <p:txBody>
          <a:bodyPr/>
          <a:lstStyle/>
          <a:p>
            <a:fld id="{49044633-1530-4862-A186-3DD71332BD5E}" type="slidenum">
              <a:rPr lang="da-DK" smtClean="0"/>
              <a:pPr/>
              <a:t>6</a:t>
            </a:fld>
            <a:endParaRPr lang="da-DK"/>
          </a:p>
        </p:txBody>
      </p:sp>
      <p:sp>
        <p:nvSpPr>
          <p:cNvPr id="40" name="Tekstboks 39"/>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41" name="Tekstboks 40"/>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sp>
        <p:nvSpPr>
          <p:cNvPr id="42" name="Tekstboks 41"/>
          <p:cNvSpPr txBox="1"/>
          <p:nvPr/>
        </p:nvSpPr>
        <p:spPr>
          <a:xfrm>
            <a:off x="251520" y="2924944"/>
            <a:ext cx="5583452" cy="307777"/>
          </a:xfrm>
          <a:prstGeom prst="rect">
            <a:avLst/>
          </a:prstGeom>
          <a:noFill/>
        </p:spPr>
        <p:txBody>
          <a:bodyPr wrap="none" rtlCol="0">
            <a:spAutoFit/>
          </a:bodyPr>
          <a:lstStyle/>
          <a:p>
            <a:r>
              <a:rPr lang="da-DK" sz="1400" dirty="0" smtClean="0"/>
              <a:t>Talehandlingsklasserne danner en </a:t>
            </a:r>
            <a:r>
              <a:rPr lang="da-DK" sz="1400" b="1" dirty="0" smtClean="0">
                <a:solidFill>
                  <a:srgbClr val="FF0000"/>
                </a:solidFill>
              </a:rPr>
              <a:t>konstruktiv orden </a:t>
            </a:r>
            <a:r>
              <a:rPr lang="da-DK" sz="1400" dirty="0" smtClean="0"/>
              <a:t>(Widell 2001, 2010):</a:t>
            </a:r>
            <a:endParaRPr lang="da-DK" sz="1400" dirty="0"/>
          </a:p>
        </p:txBody>
      </p:sp>
      <p:sp>
        <p:nvSpPr>
          <p:cNvPr id="45" name="Tekstboks 44"/>
          <p:cNvSpPr txBox="1"/>
          <p:nvPr/>
        </p:nvSpPr>
        <p:spPr>
          <a:xfrm>
            <a:off x="2339752" y="4581128"/>
            <a:ext cx="844527" cy="307777"/>
          </a:xfrm>
          <a:prstGeom prst="rect">
            <a:avLst/>
          </a:prstGeom>
          <a:noFill/>
        </p:spPr>
        <p:txBody>
          <a:bodyPr wrap="none" rtlCol="0">
            <a:spAutoFit/>
          </a:bodyPr>
          <a:lstStyle/>
          <a:p>
            <a:r>
              <a:rPr lang="da-DK" sz="1400" dirty="0" smtClean="0">
                <a:solidFill>
                  <a:srgbClr val="FF0000"/>
                </a:solidFill>
              </a:rPr>
              <a:t>indføring</a:t>
            </a:r>
            <a:endParaRPr lang="da-DK" sz="1400" dirty="0">
              <a:solidFill>
                <a:srgbClr val="FF0000"/>
              </a:solidFill>
            </a:endParaRPr>
          </a:p>
        </p:txBody>
      </p:sp>
      <p:sp>
        <p:nvSpPr>
          <p:cNvPr id="46" name="Tekstboks 45"/>
          <p:cNvSpPr txBox="1"/>
          <p:nvPr/>
        </p:nvSpPr>
        <p:spPr>
          <a:xfrm>
            <a:off x="5004048" y="4581128"/>
            <a:ext cx="521297" cy="307777"/>
          </a:xfrm>
          <a:prstGeom prst="rect">
            <a:avLst/>
          </a:prstGeom>
          <a:noFill/>
        </p:spPr>
        <p:txBody>
          <a:bodyPr wrap="none" rtlCol="0">
            <a:spAutoFit/>
          </a:bodyPr>
          <a:lstStyle/>
          <a:p>
            <a:r>
              <a:rPr lang="da-DK" sz="1400" dirty="0" smtClean="0">
                <a:solidFill>
                  <a:srgbClr val="FF0000"/>
                </a:solidFill>
              </a:rPr>
              <a:t>brug</a:t>
            </a:r>
            <a:endParaRPr lang="da-DK" sz="14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514517" cy="369332"/>
          </a:xfrm>
          <a:prstGeom prst="rect">
            <a:avLst/>
          </a:prstGeom>
          <a:noFill/>
        </p:spPr>
        <p:txBody>
          <a:bodyPr wrap="none" rtlCol="0">
            <a:spAutoFit/>
          </a:bodyPr>
          <a:lstStyle/>
          <a:p>
            <a:r>
              <a:rPr lang="da-DK" dirty="0" smtClean="0"/>
              <a:t>(</a:t>
            </a:r>
            <a:r>
              <a:rPr lang="da-DK" dirty="0" smtClean="0">
                <a:solidFill>
                  <a:schemeClr val="accent1">
                    <a:lumMod val="75000"/>
                  </a:schemeClr>
                </a:solidFill>
              </a:rPr>
              <a:t>assertiver</a:t>
            </a:r>
            <a:r>
              <a:rPr lang="da-DK" dirty="0" smtClean="0"/>
              <a:t>)</a:t>
            </a:r>
            <a:r>
              <a:rPr lang="da-DK" baseline="-25000" dirty="0" smtClean="0"/>
              <a:t>{S,F}</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chemeClr val="accent1">
                    <a:lumMod val="75000"/>
                  </a:schemeClr>
                </a:solidFill>
              </a:rPr>
              <a:t>direktiver</a:t>
            </a:r>
            <a:endParaRPr lang="da-DK" dirty="0">
              <a:solidFill>
                <a:schemeClr val="accent1">
                  <a:lumMod val="75000"/>
                </a:schemeClr>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99792" y="4077072"/>
            <a:ext cx="936104"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4136004" cy="307777"/>
          </a:xfrm>
          <a:prstGeom prst="rect">
            <a:avLst/>
          </a:prstGeom>
          <a:noFill/>
        </p:spPr>
        <p:txBody>
          <a:bodyPr wrap="none" rtlCol="0">
            <a:spAutoFit/>
          </a:bodyPr>
          <a:lstStyle/>
          <a:p>
            <a:r>
              <a:rPr lang="da-DK" sz="1400" dirty="0" smtClean="0"/>
              <a:t>Klassisk talehandlingsteori (Austin, Searle, Habermas):</a:t>
            </a:r>
            <a:endParaRPr lang="da-DK" sz="1400" dirty="0"/>
          </a:p>
        </p:txBody>
      </p:sp>
      <p:sp>
        <p:nvSpPr>
          <p:cNvPr id="35" name="Tekstboks 34"/>
          <p:cNvSpPr txBox="1"/>
          <p:nvPr/>
        </p:nvSpPr>
        <p:spPr>
          <a:xfrm>
            <a:off x="1331640" y="1268760"/>
            <a:ext cx="2313582" cy="307777"/>
          </a:xfrm>
          <a:prstGeom prst="rect">
            <a:avLst/>
          </a:prstGeom>
          <a:noFill/>
        </p:spPr>
        <p:txBody>
          <a:bodyPr wrap="none" rtlCol="0">
            <a:spAutoFit/>
          </a:bodyPr>
          <a:lstStyle/>
          <a:p>
            <a:r>
              <a:rPr lang="da-DK" sz="1400" dirty="0" smtClean="0"/>
              <a:t>Fire (fem) disjunktive klasser:</a:t>
            </a:r>
            <a:endParaRPr lang="da-DK" sz="1400" dirty="0"/>
          </a:p>
        </p:txBody>
      </p:sp>
      <p:sp>
        <p:nvSpPr>
          <p:cNvPr id="31" name="Rektangel 30"/>
          <p:cNvSpPr/>
          <p:nvPr/>
        </p:nvSpPr>
        <p:spPr>
          <a:xfrm>
            <a:off x="323528" y="116632"/>
            <a:ext cx="8280920" cy="273630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p:nvSpPr>
        <p:spPr>
          <a:xfrm>
            <a:off x="467544" y="260648"/>
            <a:ext cx="8064896" cy="2462213"/>
          </a:xfrm>
          <a:prstGeom prst="rect">
            <a:avLst/>
          </a:prstGeom>
          <a:noFill/>
        </p:spPr>
        <p:txBody>
          <a:bodyPr wrap="square" rtlCol="0">
            <a:spAutoFit/>
          </a:bodyPr>
          <a:lstStyle/>
          <a:p>
            <a:r>
              <a:rPr lang="da-DK" sz="1400" dirty="0" smtClean="0"/>
              <a:t>Hovedpointen her er: Der findes kun én talehandling af illokutionær type,  nemlig </a:t>
            </a:r>
            <a:r>
              <a:rPr lang="da-DK" sz="1400" dirty="0" smtClean="0">
                <a:solidFill>
                  <a:srgbClr val="FF0000"/>
                </a:solidFill>
              </a:rPr>
              <a:t>assertivet</a:t>
            </a:r>
            <a:r>
              <a:rPr lang="da-DK" sz="1400" dirty="0" smtClean="0"/>
              <a:t>, som er en kombination af en hævdehandling – en </a:t>
            </a:r>
            <a:r>
              <a:rPr lang="da-DK" sz="1400" dirty="0" smtClean="0">
                <a:solidFill>
                  <a:srgbClr val="FF0000"/>
                </a:solidFill>
              </a:rPr>
              <a:t>assertering</a:t>
            </a:r>
            <a:r>
              <a:rPr lang="da-DK" sz="1400" dirty="0" smtClean="0"/>
              <a:t> – og en eksplicit tanke – en </a:t>
            </a:r>
            <a:r>
              <a:rPr lang="da-DK" sz="1400" dirty="0" smtClean="0">
                <a:solidFill>
                  <a:srgbClr val="FF0000"/>
                </a:solidFill>
              </a:rPr>
              <a:t>proposition</a:t>
            </a:r>
            <a:r>
              <a:rPr lang="da-DK" sz="1400" dirty="0" smtClean="0"/>
              <a:t> – som altid består i at være en bevægelse fra en </a:t>
            </a:r>
            <a:r>
              <a:rPr lang="da-DK" sz="1400" dirty="0" smtClean="0">
                <a:solidFill>
                  <a:srgbClr val="FF0000"/>
                </a:solidFill>
              </a:rPr>
              <a:t>pegning på</a:t>
            </a:r>
            <a:r>
              <a:rPr lang="da-DK" sz="1400" dirty="0" smtClean="0"/>
              <a:t>/</a:t>
            </a:r>
            <a:r>
              <a:rPr lang="da-DK" sz="1400" dirty="0" smtClean="0">
                <a:solidFill>
                  <a:srgbClr val="FF0000"/>
                </a:solidFill>
              </a:rPr>
              <a:t>reference til</a:t>
            </a:r>
            <a:r>
              <a:rPr lang="da-DK" sz="1400" dirty="0" smtClean="0"/>
              <a:t> en </a:t>
            </a:r>
            <a:r>
              <a:rPr lang="da-DK" sz="1400" dirty="0" smtClean="0">
                <a:solidFill>
                  <a:srgbClr val="FF0000"/>
                </a:solidFill>
              </a:rPr>
              <a:t>genstand</a:t>
            </a:r>
            <a:r>
              <a:rPr lang="da-DK" sz="1400" dirty="0" smtClean="0"/>
              <a:t> via et </a:t>
            </a:r>
            <a:r>
              <a:rPr lang="da-DK" sz="1400" dirty="0" smtClean="0">
                <a:solidFill>
                  <a:srgbClr val="FF0000"/>
                </a:solidFill>
              </a:rPr>
              <a:t>begreb</a:t>
            </a:r>
            <a:r>
              <a:rPr lang="da-DK" sz="1400" dirty="0" smtClean="0"/>
              <a:t> – en givethedsmåde, et prædikat</a:t>
            </a:r>
            <a:r>
              <a:rPr lang="da-DK" sz="1400" dirty="0" smtClean="0">
                <a:solidFill>
                  <a:srgbClr val="FF0000"/>
                </a:solidFill>
              </a:rPr>
              <a:t> </a:t>
            </a:r>
            <a:r>
              <a:rPr lang="da-DK" sz="1400" dirty="0" smtClean="0"/>
              <a:t>– til en </a:t>
            </a:r>
            <a:r>
              <a:rPr lang="da-DK" sz="1400" dirty="0" smtClean="0">
                <a:solidFill>
                  <a:srgbClr val="FF0000"/>
                </a:solidFill>
              </a:rPr>
              <a:t>sandhedsværdi</a:t>
            </a:r>
            <a:r>
              <a:rPr lang="da-DK" sz="1400" dirty="0" smtClean="0"/>
              <a:t>, {S,F} . (Den eneste direction of fit er altså word-to-world).</a:t>
            </a:r>
          </a:p>
          <a:p>
            <a:endParaRPr lang="da-DK" sz="1400" dirty="0" smtClean="0"/>
          </a:p>
          <a:p>
            <a:r>
              <a:rPr lang="da-DK" sz="1400" dirty="0" smtClean="0"/>
              <a:t>Alle andre såkaldte illokutioner er i virkeligheden </a:t>
            </a:r>
            <a:r>
              <a:rPr lang="da-DK" sz="1400" dirty="0" smtClean="0">
                <a:solidFill>
                  <a:srgbClr val="FF0000"/>
                </a:solidFill>
              </a:rPr>
              <a:t>perlokutioner</a:t>
            </a:r>
            <a:r>
              <a:rPr lang="da-DK" sz="1400" dirty="0" smtClean="0"/>
              <a:t> (som så evt. vil kunne være ekspliciteret </a:t>
            </a:r>
            <a:r>
              <a:rPr lang="da-DK" sz="1400" dirty="0" smtClean="0">
                <a:solidFill>
                  <a:srgbClr val="FF0000"/>
                </a:solidFill>
              </a:rPr>
              <a:t>metaassertivt</a:t>
            </a:r>
            <a:r>
              <a:rPr lang="da-DK" sz="1400" dirty="0" smtClean="0"/>
              <a:t>, bl.a. via såkaldte performative verber). </a:t>
            </a:r>
          </a:p>
          <a:p>
            <a:endParaRPr lang="da-DK" sz="1400" dirty="0" smtClean="0"/>
          </a:p>
          <a:p>
            <a:r>
              <a:rPr lang="da-DK" sz="1400" dirty="0" smtClean="0"/>
              <a:t>Assertivet er en </a:t>
            </a:r>
            <a:r>
              <a:rPr lang="da-DK" sz="1400" b="1" dirty="0" smtClean="0"/>
              <a:t>abstrakt</a:t>
            </a:r>
            <a:r>
              <a:rPr lang="da-DK" sz="1400" dirty="0" smtClean="0"/>
              <a:t> kategori, som altid vil foreligge </a:t>
            </a:r>
            <a:r>
              <a:rPr lang="da-DK" sz="1400" b="1" dirty="0" smtClean="0"/>
              <a:t>konkret</a:t>
            </a:r>
            <a:r>
              <a:rPr lang="da-DK" sz="1400" dirty="0" smtClean="0"/>
              <a:t> enten som et </a:t>
            </a:r>
            <a:r>
              <a:rPr lang="da-DK" sz="1400" dirty="0" smtClean="0">
                <a:solidFill>
                  <a:srgbClr val="FF0000"/>
                </a:solidFill>
              </a:rPr>
              <a:t>normativ</a:t>
            </a:r>
            <a:r>
              <a:rPr lang="da-DK" sz="1400" dirty="0" smtClean="0"/>
              <a:t> – der vil være indfaldsporten til sprogdannelse: de sproglige </a:t>
            </a:r>
            <a:r>
              <a:rPr lang="da-DK" sz="1400" dirty="0" smtClean="0">
                <a:solidFill>
                  <a:srgbClr val="FF0000"/>
                </a:solidFill>
              </a:rPr>
              <a:t>indføringssituationer</a:t>
            </a:r>
            <a:r>
              <a:rPr lang="da-DK" sz="1400" dirty="0" smtClean="0"/>
              <a:t> – eller som et </a:t>
            </a:r>
            <a:r>
              <a:rPr lang="da-DK" sz="1400" dirty="0" smtClean="0">
                <a:solidFill>
                  <a:srgbClr val="FF0000"/>
                </a:solidFill>
              </a:rPr>
              <a:t>konstativ </a:t>
            </a:r>
            <a:r>
              <a:rPr lang="da-DK" sz="1400" dirty="0" smtClean="0"/>
              <a:t>– hvor der gøres brug af et allerede normeret sprogligt udtryk: de sproglige </a:t>
            </a:r>
            <a:r>
              <a:rPr lang="da-DK" sz="1400" dirty="0" smtClean="0">
                <a:solidFill>
                  <a:srgbClr val="FF0000"/>
                </a:solidFill>
              </a:rPr>
              <a:t>brugssituationer</a:t>
            </a:r>
            <a:r>
              <a:rPr lang="da-DK" sz="1400" dirty="0" smtClean="0"/>
              <a:t>.</a:t>
            </a:r>
            <a:endParaRPr lang="da-DK" sz="1400" dirty="0"/>
          </a:p>
        </p:txBody>
      </p:sp>
      <p:sp>
        <p:nvSpPr>
          <p:cNvPr id="39" name="Pladsholder til diasnummer 38"/>
          <p:cNvSpPr>
            <a:spLocks noGrp="1"/>
          </p:cNvSpPr>
          <p:nvPr>
            <p:ph type="sldNum" sz="quarter" idx="12"/>
          </p:nvPr>
        </p:nvSpPr>
        <p:spPr/>
        <p:txBody>
          <a:bodyPr/>
          <a:lstStyle/>
          <a:p>
            <a:fld id="{49044633-1530-4862-A186-3DD71332BD5E}" type="slidenum">
              <a:rPr lang="da-DK" smtClean="0"/>
              <a:pPr/>
              <a:t>7</a:t>
            </a:fld>
            <a:endParaRPr lang="da-DK"/>
          </a:p>
        </p:txBody>
      </p:sp>
      <p:sp>
        <p:nvSpPr>
          <p:cNvPr id="40" name="Tekstboks 39"/>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41" name="Tekstboks 40"/>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sp>
        <p:nvSpPr>
          <p:cNvPr id="42" name="Rektangel 41"/>
          <p:cNvSpPr/>
          <p:nvPr/>
        </p:nvSpPr>
        <p:spPr>
          <a:xfrm>
            <a:off x="467544" y="692696"/>
            <a:ext cx="7776864" cy="18719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boks 42"/>
          <p:cNvSpPr txBox="1"/>
          <p:nvPr/>
        </p:nvSpPr>
        <p:spPr>
          <a:xfrm>
            <a:off x="683568" y="764704"/>
            <a:ext cx="7416824" cy="1569660"/>
          </a:xfrm>
          <a:prstGeom prst="rect">
            <a:avLst/>
          </a:prstGeom>
          <a:noFill/>
        </p:spPr>
        <p:txBody>
          <a:bodyPr wrap="square" rtlCol="0">
            <a:spAutoFit/>
          </a:bodyPr>
          <a:lstStyle/>
          <a:p>
            <a:r>
              <a:rPr lang="da-DK" dirty="0" smtClean="0"/>
              <a:t>Illustrerende eksempel:</a:t>
            </a:r>
          </a:p>
          <a:p>
            <a:endParaRPr lang="da-DK" sz="800" dirty="0" smtClean="0"/>
          </a:p>
          <a:p>
            <a:r>
              <a:rPr lang="da-DK" sz="1400" dirty="0" smtClean="0"/>
              <a:t>Siger jeg ”Der er øller i køleskabet.”, udfører jeg en </a:t>
            </a:r>
            <a:r>
              <a:rPr lang="da-DK" sz="1400" dirty="0" smtClean="0">
                <a:solidFill>
                  <a:srgbClr val="FF0000"/>
                </a:solidFill>
              </a:rPr>
              <a:t>assertiv</a:t>
            </a:r>
            <a:r>
              <a:rPr lang="da-DK" sz="1400" dirty="0" smtClean="0"/>
              <a:t> illokution, hvorigennem jeg formidler en tanke eller </a:t>
            </a:r>
            <a:r>
              <a:rPr lang="da-DK" sz="1400" dirty="0" smtClean="0">
                <a:solidFill>
                  <a:srgbClr val="FF0000"/>
                </a:solidFill>
              </a:rPr>
              <a:t>proposition</a:t>
            </a:r>
            <a:r>
              <a:rPr lang="da-DK" sz="1400" dirty="0" smtClean="0"/>
              <a:t>, der – hvis det er tilfældet – tildeler propositionen </a:t>
            </a:r>
            <a:r>
              <a:rPr lang="da-DK" sz="1400" dirty="0" smtClean="0">
                <a:solidFill>
                  <a:srgbClr val="FF0000"/>
                </a:solidFill>
              </a:rPr>
              <a:t>sandhedsværdien</a:t>
            </a:r>
            <a:r>
              <a:rPr lang="da-DK" sz="1400" dirty="0" smtClean="0"/>
              <a:t> sand.  Assertivet bruger jeg så – alt efter den instrumentelle kontekst – som enten et </a:t>
            </a:r>
            <a:r>
              <a:rPr lang="da-DK" sz="1400" dirty="0" smtClean="0">
                <a:solidFill>
                  <a:srgbClr val="FF0000"/>
                </a:solidFill>
              </a:rPr>
              <a:t>informativ</a:t>
            </a:r>
            <a:r>
              <a:rPr lang="da-DK" sz="1400" dirty="0" smtClean="0"/>
              <a:t>, et </a:t>
            </a:r>
            <a:r>
              <a:rPr lang="da-DK" sz="1400" dirty="0" smtClean="0">
                <a:solidFill>
                  <a:srgbClr val="FF0000"/>
                </a:solidFill>
              </a:rPr>
              <a:t>direktiv</a:t>
            </a:r>
            <a:r>
              <a:rPr lang="da-DK" sz="1400" dirty="0" smtClean="0"/>
              <a:t> eller et </a:t>
            </a:r>
            <a:r>
              <a:rPr lang="da-DK" sz="1400" dirty="0" smtClean="0">
                <a:solidFill>
                  <a:srgbClr val="FF0000"/>
                </a:solidFill>
              </a:rPr>
              <a:t>kommissiv</a:t>
            </a:r>
            <a:r>
              <a:rPr lang="da-DK" sz="1400" dirty="0" smtClean="0"/>
              <a:t>.  Det kan eventuelt tydeliggøres gennem et </a:t>
            </a:r>
            <a:r>
              <a:rPr lang="da-DK" sz="1400" dirty="0" smtClean="0">
                <a:solidFill>
                  <a:srgbClr val="FF0000"/>
                </a:solidFill>
              </a:rPr>
              <a:t>metaassertiv</a:t>
            </a:r>
            <a:r>
              <a:rPr lang="da-DK" sz="1400" dirty="0" smtClean="0"/>
              <a:t>: ”Det, jeg siger, skal forstås som et løfte.” </a:t>
            </a:r>
            <a:endParaRPr lang="da-DK" dirty="0"/>
          </a:p>
        </p:txBody>
      </p:sp>
      <p:sp>
        <p:nvSpPr>
          <p:cNvPr id="44" name="Tekstboks 43"/>
          <p:cNvSpPr txBox="1"/>
          <p:nvPr/>
        </p:nvSpPr>
        <p:spPr>
          <a:xfrm>
            <a:off x="251520" y="2924944"/>
            <a:ext cx="5583452" cy="307777"/>
          </a:xfrm>
          <a:prstGeom prst="rect">
            <a:avLst/>
          </a:prstGeom>
          <a:noFill/>
        </p:spPr>
        <p:txBody>
          <a:bodyPr wrap="none" rtlCol="0">
            <a:spAutoFit/>
          </a:bodyPr>
          <a:lstStyle/>
          <a:p>
            <a:r>
              <a:rPr lang="da-DK" sz="1400" dirty="0" smtClean="0"/>
              <a:t>Talehandlingsklasserne danner en </a:t>
            </a:r>
            <a:r>
              <a:rPr lang="da-DK" sz="1400" b="1" dirty="0" smtClean="0">
                <a:solidFill>
                  <a:srgbClr val="FF0000"/>
                </a:solidFill>
              </a:rPr>
              <a:t>konstruktiv orden </a:t>
            </a:r>
            <a:r>
              <a:rPr lang="da-DK" sz="1400" dirty="0" smtClean="0"/>
              <a:t>(Widell 2001, 2010):</a:t>
            </a:r>
            <a:endParaRPr lang="da-DK"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rgbClr val="4A7EBB"/>
                </a:solidFill>
              </a:rPr>
              <a:t>direktiver</a:t>
            </a:r>
            <a:endParaRPr lang="da-DK" dirty="0">
              <a:solidFill>
                <a:srgbClr val="4A7EBB"/>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36" name="Tekstboks 35"/>
          <p:cNvSpPr txBox="1"/>
          <p:nvPr/>
        </p:nvSpPr>
        <p:spPr>
          <a:xfrm>
            <a:off x="251520" y="2924944"/>
            <a:ext cx="5508496" cy="307777"/>
          </a:xfrm>
          <a:prstGeom prst="rect">
            <a:avLst/>
          </a:prstGeom>
          <a:noFill/>
        </p:spPr>
        <p:txBody>
          <a:bodyPr wrap="none" rtlCol="0">
            <a:spAutoFit/>
          </a:bodyPr>
          <a:lstStyle/>
          <a:p>
            <a:r>
              <a:rPr lang="da-DK" sz="1400" dirty="0" smtClean="0"/>
              <a:t>Talehandlingsklasserne danner </a:t>
            </a:r>
            <a:r>
              <a:rPr lang="da-DK" sz="1400" b="1" dirty="0" smtClean="0">
                <a:solidFill>
                  <a:srgbClr val="FF0000"/>
                </a:solidFill>
              </a:rPr>
              <a:t>en konstruktiv orden </a:t>
            </a:r>
            <a:r>
              <a:rPr lang="da-DK" sz="1400" dirty="0" smtClean="0"/>
              <a:t>(Widell 2001, 2010):</a:t>
            </a:r>
            <a:endParaRPr lang="da-DK" sz="1400" dirty="0"/>
          </a:p>
        </p:txBody>
      </p:sp>
      <p:sp>
        <p:nvSpPr>
          <p:cNvPr id="34" name="Rektangel 33"/>
          <p:cNvSpPr/>
          <p:nvPr/>
        </p:nvSpPr>
        <p:spPr>
          <a:xfrm>
            <a:off x="6156176" y="4653136"/>
            <a:ext cx="2376264" cy="792088"/>
          </a:xfrm>
          <a:prstGeom prst="rect">
            <a:avLst/>
          </a:prstGeom>
          <a:solidFill>
            <a:schemeClr val="accent3">
              <a:lumMod val="20000"/>
              <a:lumOff val="80000"/>
            </a:schemeClr>
          </a:solidFill>
          <a:ln w="38100">
            <a:solidFill>
              <a:srgbClr val="FF0000">
                <a:alpha val="4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Tekstboks 36"/>
          <p:cNvSpPr txBox="1"/>
          <p:nvPr/>
        </p:nvSpPr>
        <p:spPr>
          <a:xfrm>
            <a:off x="6300192" y="4725144"/>
            <a:ext cx="2292359" cy="646331"/>
          </a:xfrm>
          <a:prstGeom prst="rect">
            <a:avLst/>
          </a:prstGeom>
          <a:noFill/>
        </p:spPr>
        <p:txBody>
          <a:bodyPr wrap="none" rtlCol="0">
            <a:spAutoFit/>
          </a:bodyPr>
          <a:lstStyle/>
          <a:p>
            <a:r>
              <a:rPr lang="da-DK" dirty="0" smtClean="0"/>
              <a:t>Hvor skal ekspressivet </a:t>
            </a:r>
          </a:p>
          <a:p>
            <a:r>
              <a:rPr lang="da-DK" dirty="0"/>
              <a:t>p</a:t>
            </a:r>
            <a:r>
              <a:rPr lang="da-DK" dirty="0" smtClean="0"/>
              <a:t>laceres?</a:t>
            </a:r>
            <a:endParaRPr lang="da-DK" dirty="0"/>
          </a:p>
        </p:txBody>
      </p:sp>
      <p:sp>
        <p:nvSpPr>
          <p:cNvPr id="38" name="Ellipse 37"/>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Pladsholder til diasnummer 40"/>
          <p:cNvSpPr>
            <a:spLocks noGrp="1"/>
          </p:cNvSpPr>
          <p:nvPr>
            <p:ph type="sldNum" sz="quarter" idx="12"/>
          </p:nvPr>
        </p:nvSpPr>
        <p:spPr/>
        <p:txBody>
          <a:bodyPr/>
          <a:lstStyle/>
          <a:p>
            <a:fld id="{49044633-1530-4862-A186-3DD71332BD5E}" type="slidenum">
              <a:rPr lang="da-DK" smtClean="0"/>
              <a:pPr/>
              <a:t>8</a:t>
            </a:fld>
            <a:endParaRPr lang="da-DK"/>
          </a:p>
        </p:txBody>
      </p:sp>
      <p:sp>
        <p:nvSpPr>
          <p:cNvPr id="43" name="Tekstboks 42"/>
          <p:cNvSpPr txBox="1"/>
          <p:nvPr/>
        </p:nvSpPr>
        <p:spPr>
          <a:xfrm>
            <a:off x="3131840" y="3717032"/>
            <a:ext cx="1286891" cy="369332"/>
          </a:xfrm>
          <a:prstGeom prst="rect">
            <a:avLst/>
          </a:prstGeom>
          <a:noFill/>
        </p:spPr>
        <p:txBody>
          <a:bodyPr wrap="none" rtlCol="0">
            <a:spAutoFit/>
          </a:bodyPr>
          <a:lstStyle/>
          <a:p>
            <a:r>
              <a:rPr lang="da-DK" dirty="0" smtClean="0"/>
              <a:t>(</a:t>
            </a:r>
            <a:r>
              <a:rPr lang="da-DK" dirty="0" smtClean="0">
                <a:solidFill>
                  <a:srgbClr val="4A7EBB"/>
                </a:solidFill>
              </a:rPr>
              <a:t>assertiver</a:t>
            </a:r>
            <a:r>
              <a:rPr lang="da-DK" dirty="0" smtClean="0"/>
              <a:t>)</a:t>
            </a:r>
            <a:endParaRPr lang="da-DK" dirty="0"/>
          </a:p>
        </p:txBody>
      </p:sp>
      <p:cxnSp>
        <p:nvCxnSpPr>
          <p:cNvPr id="44" name="Lige forbindelse 43"/>
          <p:cNvCxnSpPr/>
          <p:nvPr/>
        </p:nvCxnSpPr>
        <p:spPr>
          <a:xfrm>
            <a:off x="3889099" y="4086364"/>
            <a:ext cx="754909" cy="27874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kstboks 44"/>
          <p:cNvSpPr txBox="1"/>
          <p:nvPr/>
        </p:nvSpPr>
        <p:spPr>
          <a:xfrm>
            <a:off x="1619672" y="5661248"/>
            <a:ext cx="1185837" cy="307777"/>
          </a:xfrm>
          <a:prstGeom prst="rect">
            <a:avLst/>
          </a:prstGeom>
          <a:noFill/>
        </p:spPr>
        <p:txBody>
          <a:bodyPr wrap="none" rtlCol="0">
            <a:spAutoFit/>
          </a:bodyPr>
          <a:lstStyle/>
          <a:p>
            <a:r>
              <a:rPr lang="da-DK" sz="1400" dirty="0" smtClean="0"/>
              <a:t>perlokutioner</a:t>
            </a:r>
            <a:endParaRPr lang="da-DK" sz="1400" dirty="0"/>
          </a:p>
        </p:txBody>
      </p:sp>
      <p:sp>
        <p:nvSpPr>
          <p:cNvPr id="46" name="Tekstboks 45"/>
          <p:cNvSpPr txBox="1"/>
          <p:nvPr/>
        </p:nvSpPr>
        <p:spPr>
          <a:xfrm>
            <a:off x="1835696" y="3501008"/>
            <a:ext cx="1025537" cy="307777"/>
          </a:xfrm>
          <a:prstGeom prst="rect">
            <a:avLst/>
          </a:prstGeom>
          <a:noFill/>
        </p:spPr>
        <p:txBody>
          <a:bodyPr wrap="none" rtlCol="0">
            <a:spAutoFit/>
          </a:bodyPr>
          <a:lstStyle/>
          <a:p>
            <a:r>
              <a:rPr lang="da-DK" sz="1400" dirty="0" smtClean="0"/>
              <a:t>Illokutioner</a:t>
            </a:r>
            <a:endParaRPr lang="da-DK" sz="1400" dirty="0"/>
          </a:p>
        </p:txBody>
      </p:sp>
      <p:sp>
        <p:nvSpPr>
          <p:cNvPr id="35" name="Ellipse 34"/>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ox(in)">
                                      <p:cBhvr>
                                        <p:cTn id="10" dur="2000"/>
                                        <p:tgtEl>
                                          <p:spTgt spid="2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ox(in)">
                                      <p:cBhvr>
                                        <p:cTn id="13" dur="2000"/>
                                        <p:tgtEl>
                                          <p:spTgt spid="3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box(in)">
                                      <p:cBhvr>
                                        <p:cTn id="16" dur="2000"/>
                                        <p:tgtEl>
                                          <p:spTgt spid="34"/>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ox(in)">
                                      <p:cBhvr>
                                        <p:cTn id="19"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p:bldP spid="34" grpId="0" animBg="1"/>
      <p:bldP spid="37" grpId="0"/>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ktangel 38"/>
          <p:cNvSpPr/>
          <p:nvPr/>
        </p:nvSpPr>
        <p:spPr>
          <a:xfrm>
            <a:off x="6156176" y="4653136"/>
            <a:ext cx="2376264" cy="792088"/>
          </a:xfrm>
          <a:prstGeom prst="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Tekstboks 39"/>
          <p:cNvSpPr txBox="1"/>
          <p:nvPr/>
        </p:nvSpPr>
        <p:spPr>
          <a:xfrm>
            <a:off x="6300192" y="4725144"/>
            <a:ext cx="2292359" cy="646331"/>
          </a:xfrm>
          <a:prstGeom prst="rect">
            <a:avLst/>
          </a:prstGeom>
          <a:noFill/>
        </p:spPr>
        <p:txBody>
          <a:bodyPr wrap="none" rtlCol="0">
            <a:spAutoFit/>
          </a:bodyPr>
          <a:lstStyle/>
          <a:p>
            <a:r>
              <a:rPr lang="da-DK" dirty="0" smtClean="0"/>
              <a:t>Hvor skal ekspressivet </a:t>
            </a:r>
          </a:p>
          <a:p>
            <a:r>
              <a:rPr lang="da-DK" dirty="0"/>
              <a:t>p</a:t>
            </a:r>
            <a:r>
              <a:rPr lang="da-DK" dirty="0" smtClean="0"/>
              <a:t>laceres?</a:t>
            </a:r>
            <a:endParaRPr lang="da-DK" dirty="0"/>
          </a:p>
        </p:txBody>
      </p:sp>
      <p:sp>
        <p:nvSpPr>
          <p:cNvPr id="38" name="Tekstboks 37"/>
          <p:cNvSpPr txBox="1"/>
          <p:nvPr/>
        </p:nvSpPr>
        <p:spPr>
          <a:xfrm>
            <a:off x="251520" y="2924944"/>
            <a:ext cx="5508496" cy="307777"/>
          </a:xfrm>
          <a:prstGeom prst="rect">
            <a:avLst/>
          </a:prstGeom>
          <a:noFill/>
        </p:spPr>
        <p:txBody>
          <a:bodyPr wrap="none" rtlCol="0">
            <a:spAutoFit/>
          </a:bodyPr>
          <a:lstStyle/>
          <a:p>
            <a:r>
              <a:rPr lang="da-DK" sz="1400" dirty="0" smtClean="0"/>
              <a:t>Talehandlingsklasserne danner en konstruktiv orden (Widell 2001, 2010):</a:t>
            </a:r>
            <a:endParaRPr lang="da-DK" sz="1400" dirty="0"/>
          </a:p>
        </p:txBody>
      </p:sp>
      <p:sp>
        <p:nvSpPr>
          <p:cNvPr id="4" name="Tekstboks 3"/>
          <p:cNvSpPr txBox="1"/>
          <p:nvPr/>
        </p:nvSpPr>
        <p:spPr>
          <a:xfrm>
            <a:off x="1331640" y="1772816"/>
            <a:ext cx="1097736" cy="369332"/>
          </a:xfrm>
          <a:prstGeom prst="rect">
            <a:avLst/>
          </a:prstGeom>
          <a:noFill/>
        </p:spPr>
        <p:txBody>
          <a:bodyPr wrap="none" rtlCol="0">
            <a:spAutoFit/>
          </a:bodyPr>
          <a:lstStyle/>
          <a:p>
            <a:r>
              <a:rPr lang="da-DK" dirty="0" smtClean="0"/>
              <a:t>assertiver</a:t>
            </a:r>
            <a:endParaRPr lang="da-DK" dirty="0"/>
          </a:p>
        </p:txBody>
      </p:sp>
      <p:sp>
        <p:nvSpPr>
          <p:cNvPr id="5" name="Tekstboks 4"/>
          <p:cNvSpPr txBox="1"/>
          <p:nvPr/>
        </p:nvSpPr>
        <p:spPr>
          <a:xfrm>
            <a:off x="2915816" y="1772816"/>
            <a:ext cx="1082348" cy="369332"/>
          </a:xfrm>
          <a:prstGeom prst="rect">
            <a:avLst/>
          </a:prstGeom>
          <a:noFill/>
        </p:spPr>
        <p:txBody>
          <a:bodyPr wrap="none" rtlCol="0">
            <a:spAutoFit/>
          </a:bodyPr>
          <a:lstStyle/>
          <a:p>
            <a:r>
              <a:rPr lang="da-DK" dirty="0" smtClean="0"/>
              <a:t>direktiver</a:t>
            </a:r>
            <a:endParaRPr lang="da-DK" dirty="0"/>
          </a:p>
        </p:txBody>
      </p:sp>
      <p:sp>
        <p:nvSpPr>
          <p:cNvPr id="6" name="Tekstboks 5"/>
          <p:cNvSpPr txBox="1"/>
          <p:nvPr/>
        </p:nvSpPr>
        <p:spPr>
          <a:xfrm>
            <a:off x="6444208" y="1772816"/>
            <a:ext cx="1336263" cy="369332"/>
          </a:xfrm>
          <a:prstGeom prst="rect">
            <a:avLst/>
          </a:prstGeom>
          <a:noFill/>
        </p:spPr>
        <p:txBody>
          <a:bodyPr wrap="none" rtlCol="0">
            <a:spAutoFit/>
          </a:bodyPr>
          <a:lstStyle/>
          <a:p>
            <a:r>
              <a:rPr lang="da-DK" dirty="0" smtClean="0"/>
              <a:t>ekspressiver</a:t>
            </a:r>
            <a:endParaRPr lang="da-DK" dirty="0"/>
          </a:p>
        </p:txBody>
      </p:sp>
      <p:sp>
        <p:nvSpPr>
          <p:cNvPr id="7" name="Tekstboks 6"/>
          <p:cNvSpPr txBox="1"/>
          <p:nvPr/>
        </p:nvSpPr>
        <p:spPr>
          <a:xfrm>
            <a:off x="4644008" y="1772816"/>
            <a:ext cx="1354473" cy="369332"/>
          </a:xfrm>
          <a:prstGeom prst="rect">
            <a:avLst/>
          </a:prstGeom>
          <a:noFill/>
        </p:spPr>
        <p:txBody>
          <a:bodyPr wrap="none" rtlCol="0">
            <a:spAutoFit/>
          </a:bodyPr>
          <a:lstStyle/>
          <a:p>
            <a:r>
              <a:rPr lang="da-DK" dirty="0" smtClean="0"/>
              <a:t>kommissiver</a:t>
            </a:r>
            <a:endParaRPr lang="da-DK" dirty="0"/>
          </a:p>
        </p:txBody>
      </p:sp>
      <p:sp>
        <p:nvSpPr>
          <p:cNvPr id="8" name="Tekstboks 7"/>
          <p:cNvSpPr txBox="1"/>
          <p:nvPr/>
        </p:nvSpPr>
        <p:spPr>
          <a:xfrm>
            <a:off x="3131840" y="3717032"/>
            <a:ext cx="1238801" cy="369332"/>
          </a:xfrm>
          <a:prstGeom prst="rect">
            <a:avLst/>
          </a:prstGeom>
          <a:noFill/>
        </p:spPr>
        <p:txBody>
          <a:bodyPr wrap="none" rtlCol="0">
            <a:spAutoFit/>
          </a:bodyPr>
          <a:lstStyle/>
          <a:p>
            <a:r>
              <a:rPr lang="da-DK" dirty="0" smtClean="0"/>
              <a:t>(assertiver)</a:t>
            </a:r>
            <a:endParaRPr lang="da-DK" dirty="0"/>
          </a:p>
        </p:txBody>
      </p:sp>
      <p:sp>
        <p:nvSpPr>
          <p:cNvPr id="9" name="Tekstboks 8"/>
          <p:cNvSpPr txBox="1"/>
          <p:nvPr/>
        </p:nvSpPr>
        <p:spPr>
          <a:xfrm>
            <a:off x="1907704" y="4365104"/>
            <a:ext cx="1228670" cy="369332"/>
          </a:xfrm>
          <a:prstGeom prst="rect">
            <a:avLst/>
          </a:prstGeom>
          <a:noFill/>
        </p:spPr>
        <p:txBody>
          <a:bodyPr wrap="none" rtlCol="0">
            <a:spAutoFit/>
          </a:bodyPr>
          <a:lstStyle/>
          <a:p>
            <a:r>
              <a:rPr lang="da-DK" dirty="0" smtClean="0"/>
              <a:t>normativer</a:t>
            </a:r>
            <a:endParaRPr lang="da-DK" dirty="0"/>
          </a:p>
        </p:txBody>
      </p:sp>
      <p:sp>
        <p:nvSpPr>
          <p:cNvPr id="10" name="Tekstboks 9"/>
          <p:cNvSpPr txBox="1"/>
          <p:nvPr/>
        </p:nvSpPr>
        <p:spPr>
          <a:xfrm>
            <a:off x="4211960" y="4365104"/>
            <a:ext cx="1221938" cy="369332"/>
          </a:xfrm>
          <a:prstGeom prst="rect">
            <a:avLst/>
          </a:prstGeom>
          <a:noFill/>
        </p:spPr>
        <p:txBody>
          <a:bodyPr wrap="none" rtlCol="0">
            <a:spAutoFit/>
          </a:bodyPr>
          <a:lstStyle/>
          <a:p>
            <a:r>
              <a:rPr lang="da-DK" dirty="0" smtClean="0"/>
              <a:t>konstativer</a:t>
            </a:r>
            <a:endParaRPr lang="da-DK" dirty="0"/>
          </a:p>
        </p:txBody>
      </p:sp>
      <p:sp>
        <p:nvSpPr>
          <p:cNvPr id="12" name="Tekstboks 11"/>
          <p:cNvSpPr txBox="1"/>
          <p:nvPr/>
        </p:nvSpPr>
        <p:spPr>
          <a:xfrm>
            <a:off x="2555776" y="5373216"/>
            <a:ext cx="1345881" cy="369332"/>
          </a:xfrm>
          <a:prstGeom prst="rect">
            <a:avLst/>
          </a:prstGeom>
          <a:noFill/>
        </p:spPr>
        <p:txBody>
          <a:bodyPr wrap="none" rtlCol="0">
            <a:spAutoFit/>
          </a:bodyPr>
          <a:lstStyle/>
          <a:p>
            <a:r>
              <a:rPr lang="da-DK" dirty="0" smtClean="0"/>
              <a:t>informativer</a:t>
            </a:r>
            <a:endParaRPr lang="da-DK" dirty="0"/>
          </a:p>
        </p:txBody>
      </p:sp>
      <p:sp>
        <p:nvSpPr>
          <p:cNvPr id="13" name="Tekstboks 12"/>
          <p:cNvSpPr txBox="1"/>
          <p:nvPr/>
        </p:nvSpPr>
        <p:spPr>
          <a:xfrm>
            <a:off x="4283968" y="5373216"/>
            <a:ext cx="1082348" cy="369332"/>
          </a:xfrm>
          <a:prstGeom prst="rect">
            <a:avLst/>
          </a:prstGeom>
          <a:noFill/>
        </p:spPr>
        <p:txBody>
          <a:bodyPr wrap="none" rtlCol="0">
            <a:spAutoFit/>
          </a:bodyPr>
          <a:lstStyle/>
          <a:p>
            <a:r>
              <a:rPr lang="da-DK" dirty="0" smtClean="0">
                <a:solidFill>
                  <a:srgbClr val="4A7EBB"/>
                </a:solidFill>
              </a:rPr>
              <a:t>direktiver</a:t>
            </a:r>
            <a:endParaRPr lang="da-DK" dirty="0">
              <a:solidFill>
                <a:srgbClr val="4A7EBB"/>
              </a:solidFill>
            </a:endParaRPr>
          </a:p>
        </p:txBody>
      </p:sp>
      <p:sp>
        <p:nvSpPr>
          <p:cNvPr id="14" name="Tekstboks 13"/>
          <p:cNvSpPr txBox="1"/>
          <p:nvPr/>
        </p:nvSpPr>
        <p:spPr>
          <a:xfrm>
            <a:off x="5796136" y="5373216"/>
            <a:ext cx="1354473" cy="369332"/>
          </a:xfrm>
          <a:prstGeom prst="rect">
            <a:avLst/>
          </a:prstGeom>
          <a:noFill/>
        </p:spPr>
        <p:txBody>
          <a:bodyPr wrap="none" rtlCol="0">
            <a:spAutoFit/>
          </a:bodyPr>
          <a:lstStyle/>
          <a:p>
            <a:r>
              <a:rPr lang="da-DK" dirty="0" smtClean="0">
                <a:solidFill>
                  <a:srgbClr val="4A7EBB"/>
                </a:solidFill>
              </a:rPr>
              <a:t>kommissiver</a:t>
            </a:r>
            <a:endParaRPr lang="da-DK" dirty="0">
              <a:solidFill>
                <a:srgbClr val="4A7EBB"/>
              </a:solidFill>
            </a:endParaRPr>
          </a:p>
        </p:txBody>
      </p:sp>
      <p:cxnSp>
        <p:nvCxnSpPr>
          <p:cNvPr id="16" name="Lige forbindelse 15"/>
          <p:cNvCxnSpPr/>
          <p:nvPr/>
        </p:nvCxnSpPr>
        <p:spPr>
          <a:xfrm flipH="1">
            <a:off x="2627784" y="4077072"/>
            <a:ext cx="100811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Lige forbindelse 17"/>
          <p:cNvCxnSpPr>
            <a:stCxn id="8" idx="2"/>
          </p:cNvCxnSpPr>
          <p:nvPr/>
        </p:nvCxnSpPr>
        <p:spPr>
          <a:xfrm>
            <a:off x="3751241" y="4086364"/>
            <a:ext cx="892767" cy="278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a:off x="3203848" y="458112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1763688" y="3429000"/>
            <a:ext cx="4032448" cy="15121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3" name="Lige pilforbindelse 22"/>
          <p:cNvCxnSpPr>
            <a:stCxn id="10" idx="2"/>
          </p:cNvCxnSpPr>
          <p:nvPr/>
        </p:nvCxnSpPr>
        <p:spPr>
          <a:xfrm flipH="1">
            <a:off x="3419872" y="4734436"/>
            <a:ext cx="1403057"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stCxn id="10" idx="2"/>
            <a:endCxn id="13" idx="0"/>
          </p:cNvCxnSpPr>
          <p:nvPr/>
        </p:nvCxnSpPr>
        <p:spPr>
          <a:xfrm>
            <a:off x="4822929" y="4734436"/>
            <a:ext cx="2213" cy="638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a:stCxn id="10" idx="2"/>
          </p:cNvCxnSpPr>
          <p:nvPr/>
        </p:nvCxnSpPr>
        <p:spPr>
          <a:xfrm>
            <a:off x="4822929" y="4734436"/>
            <a:ext cx="1477263" cy="710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kstboks 27"/>
          <p:cNvSpPr txBox="1"/>
          <p:nvPr/>
        </p:nvSpPr>
        <p:spPr>
          <a:xfrm>
            <a:off x="6804248" y="3429000"/>
            <a:ext cx="1185837" cy="307777"/>
          </a:xfrm>
          <a:prstGeom prst="rect">
            <a:avLst/>
          </a:prstGeom>
          <a:noFill/>
        </p:spPr>
        <p:txBody>
          <a:bodyPr wrap="none" rtlCol="0">
            <a:spAutoFit/>
          </a:bodyPr>
          <a:lstStyle/>
          <a:p>
            <a:r>
              <a:rPr lang="da-DK" sz="1400" dirty="0" smtClean="0"/>
              <a:t>perlokutioner</a:t>
            </a:r>
            <a:endParaRPr lang="da-DK" sz="1400" dirty="0"/>
          </a:p>
        </p:txBody>
      </p:sp>
      <p:sp>
        <p:nvSpPr>
          <p:cNvPr id="29" name="Rektangel 28"/>
          <p:cNvSpPr/>
          <p:nvPr/>
        </p:nvSpPr>
        <p:spPr>
          <a:xfrm>
            <a:off x="1547664" y="3284984"/>
            <a:ext cx="6480720" cy="27363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boks 29"/>
          <p:cNvSpPr txBox="1"/>
          <p:nvPr/>
        </p:nvSpPr>
        <p:spPr>
          <a:xfrm>
            <a:off x="4716016" y="3501008"/>
            <a:ext cx="1025537" cy="307777"/>
          </a:xfrm>
          <a:prstGeom prst="rect">
            <a:avLst/>
          </a:prstGeom>
          <a:noFill/>
        </p:spPr>
        <p:txBody>
          <a:bodyPr wrap="none" rtlCol="0">
            <a:spAutoFit/>
          </a:bodyPr>
          <a:lstStyle/>
          <a:p>
            <a:r>
              <a:rPr lang="da-DK" sz="1400" dirty="0" smtClean="0"/>
              <a:t>Illokutioner</a:t>
            </a:r>
            <a:endParaRPr lang="da-DK" sz="1400" dirty="0"/>
          </a:p>
        </p:txBody>
      </p:sp>
      <p:cxnSp>
        <p:nvCxnSpPr>
          <p:cNvPr id="32" name="Lige forbindelse 31"/>
          <p:cNvCxnSpPr/>
          <p:nvPr/>
        </p:nvCxnSpPr>
        <p:spPr>
          <a:xfrm>
            <a:off x="323528" y="2564904"/>
            <a:ext cx="81369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a:off x="251520" y="548680"/>
            <a:ext cx="5352684" cy="307777"/>
          </a:xfrm>
          <a:prstGeom prst="rect">
            <a:avLst/>
          </a:prstGeom>
          <a:noFill/>
        </p:spPr>
        <p:txBody>
          <a:bodyPr wrap="none" rtlCol="0">
            <a:spAutoFit/>
          </a:bodyPr>
          <a:lstStyle/>
          <a:p>
            <a:r>
              <a:rPr lang="da-DK" sz="1400" dirty="0" smtClean="0"/>
              <a:t>Klassisk talehandlingsteori (Austin 1962, Searle 1965, Habermas 1971):</a:t>
            </a:r>
            <a:endParaRPr lang="da-DK" sz="1400" dirty="0"/>
          </a:p>
        </p:txBody>
      </p:sp>
      <p:sp>
        <p:nvSpPr>
          <p:cNvPr id="26" name="Kombinationstegning 25"/>
          <p:cNvSpPr/>
          <p:nvPr/>
        </p:nvSpPr>
        <p:spPr>
          <a:xfrm>
            <a:off x="7092280" y="2132857"/>
            <a:ext cx="1638968" cy="2304256"/>
          </a:xfrm>
          <a:custGeom>
            <a:avLst/>
            <a:gdLst>
              <a:gd name="connsiteX0" fmla="*/ 0 w 1638968"/>
              <a:gd name="connsiteY0" fmla="*/ 0 h 2967789"/>
              <a:gd name="connsiteX1" fmla="*/ 1604210 w 1638968"/>
              <a:gd name="connsiteY1" fmla="*/ 2486526 h 2967789"/>
              <a:gd name="connsiteX2" fmla="*/ 208547 w 1638968"/>
              <a:gd name="connsiteY2" fmla="*/ 2887579 h 2967789"/>
              <a:gd name="connsiteX3" fmla="*/ 208547 w 1638968"/>
              <a:gd name="connsiteY3" fmla="*/ 2887579 h 2967789"/>
            </a:gdLst>
            <a:ahLst/>
            <a:cxnLst>
              <a:cxn ang="0">
                <a:pos x="connsiteX0" y="connsiteY0"/>
              </a:cxn>
              <a:cxn ang="0">
                <a:pos x="connsiteX1" y="connsiteY1"/>
              </a:cxn>
              <a:cxn ang="0">
                <a:pos x="connsiteX2" y="connsiteY2"/>
              </a:cxn>
              <a:cxn ang="0">
                <a:pos x="connsiteX3" y="connsiteY3"/>
              </a:cxn>
            </a:cxnLst>
            <a:rect l="l" t="t" r="r" b="b"/>
            <a:pathLst>
              <a:path w="1638968" h="2967789">
                <a:moveTo>
                  <a:pt x="0" y="0"/>
                </a:moveTo>
                <a:cubicBezTo>
                  <a:pt x="784726" y="1002631"/>
                  <a:pt x="1569452" y="2005263"/>
                  <a:pt x="1604210" y="2486526"/>
                </a:cubicBezTo>
                <a:cubicBezTo>
                  <a:pt x="1638968" y="2967789"/>
                  <a:pt x="208547" y="2887579"/>
                  <a:pt x="208547" y="2887579"/>
                </a:cubicBezTo>
                <a:lnTo>
                  <a:pt x="208547" y="2887579"/>
                </a:lnTo>
              </a:path>
            </a:pathLst>
          </a:custGeom>
          <a:ln w="28575">
            <a:solidFill>
              <a:srgbClr val="FF0000"/>
            </a:solidFill>
            <a:headEnd type="none" w="sm" len="sm"/>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31" name="Tekstboks 30"/>
          <p:cNvSpPr txBox="1"/>
          <p:nvPr/>
        </p:nvSpPr>
        <p:spPr>
          <a:xfrm>
            <a:off x="6732240" y="4005064"/>
            <a:ext cx="421910" cy="707886"/>
          </a:xfrm>
          <a:prstGeom prst="rect">
            <a:avLst/>
          </a:prstGeom>
          <a:noFill/>
        </p:spPr>
        <p:txBody>
          <a:bodyPr wrap="square" rtlCol="0">
            <a:spAutoFit/>
          </a:bodyPr>
          <a:lstStyle/>
          <a:p>
            <a:r>
              <a:rPr lang="da-DK" sz="4000" dirty="0" smtClean="0">
                <a:solidFill>
                  <a:srgbClr val="FF0000"/>
                </a:solidFill>
              </a:rPr>
              <a:t>?</a:t>
            </a:r>
            <a:endParaRPr lang="da-DK" sz="4000" dirty="0">
              <a:solidFill>
                <a:srgbClr val="FF0000"/>
              </a:solidFill>
            </a:endParaRPr>
          </a:p>
        </p:txBody>
      </p:sp>
      <p:sp>
        <p:nvSpPr>
          <p:cNvPr id="36" name="Rektangel 35"/>
          <p:cNvSpPr/>
          <p:nvPr/>
        </p:nvSpPr>
        <p:spPr>
          <a:xfrm>
            <a:off x="1763688" y="2708920"/>
            <a:ext cx="4680520" cy="2232248"/>
          </a:xfrm>
          <a:prstGeom prst="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7" name="Tekstboks 36"/>
          <p:cNvSpPr txBox="1"/>
          <p:nvPr/>
        </p:nvSpPr>
        <p:spPr>
          <a:xfrm>
            <a:off x="1979712" y="2780928"/>
            <a:ext cx="4320480" cy="2062103"/>
          </a:xfrm>
          <a:prstGeom prst="rect">
            <a:avLst/>
          </a:prstGeom>
          <a:noFill/>
        </p:spPr>
        <p:txBody>
          <a:bodyPr wrap="square" rtlCol="0">
            <a:spAutoFit/>
          </a:bodyPr>
          <a:lstStyle/>
          <a:p>
            <a:r>
              <a:rPr lang="en-US" sz="1600" dirty="0" smtClean="0"/>
              <a:t>Searle (1979 (1975):164): </a:t>
            </a:r>
          </a:p>
          <a:p>
            <a:r>
              <a:rPr lang="en-US" sz="1600" dirty="0" smtClean="0"/>
              <a:t>“</a:t>
            </a:r>
            <a:r>
              <a:rPr lang="en-US" sz="1600" i="1" dirty="0" smtClean="0"/>
              <a:t>Expressives</a:t>
            </a:r>
            <a:r>
              <a:rPr lang="en-US" sz="1600" i="1" dirty="0"/>
              <a:t>.</a:t>
            </a:r>
            <a:r>
              <a:rPr lang="en-US" sz="1600" dirty="0"/>
              <a:t> </a:t>
            </a:r>
            <a:r>
              <a:rPr lang="en-US" sz="1600" dirty="0" smtClean="0"/>
              <a:t>The </a:t>
            </a:r>
            <a:r>
              <a:rPr lang="en-US" sz="1600" dirty="0"/>
              <a:t>illocutionary </a:t>
            </a:r>
            <a:r>
              <a:rPr lang="en-US" sz="1600" dirty="0" smtClean="0"/>
              <a:t>point </a:t>
            </a:r>
            <a:r>
              <a:rPr lang="en-US" sz="1600" dirty="0"/>
              <a:t>of this class is to express the psychological state specified in the sincerity condition about a state of affairs specified in the </a:t>
            </a:r>
            <a:r>
              <a:rPr lang="en-US" sz="1600" dirty="0" smtClean="0"/>
              <a:t>propositional </a:t>
            </a:r>
            <a:r>
              <a:rPr lang="en-US" sz="1600" dirty="0"/>
              <a:t>content. </a:t>
            </a:r>
            <a:r>
              <a:rPr lang="en-US" sz="1600" dirty="0" smtClean="0"/>
              <a:t>The para-digms </a:t>
            </a:r>
            <a:r>
              <a:rPr lang="en-US" sz="1600" dirty="0"/>
              <a:t>of expressive verbs are "thank," "</a:t>
            </a:r>
            <a:r>
              <a:rPr lang="en-US" sz="1600" dirty="0" smtClean="0"/>
              <a:t>congratu-late</a:t>
            </a:r>
            <a:r>
              <a:rPr lang="en-US" sz="1600" dirty="0"/>
              <a:t>," "apologize," "condole," "</a:t>
            </a:r>
            <a:r>
              <a:rPr lang="en-US" sz="1600" dirty="0" smtClean="0"/>
              <a:t>deplore</a:t>
            </a:r>
            <a:r>
              <a:rPr lang="en-US" sz="1600" dirty="0"/>
              <a:t>," and "welcome</a:t>
            </a:r>
            <a:r>
              <a:rPr lang="en-US" sz="1600" dirty="0" smtClean="0"/>
              <a:t>.“” </a:t>
            </a:r>
            <a:endParaRPr lang="da-DK" sz="1600" dirty="0"/>
          </a:p>
        </p:txBody>
      </p:sp>
      <p:sp>
        <p:nvSpPr>
          <p:cNvPr id="34" name="Ellipse 33"/>
          <p:cNvSpPr/>
          <p:nvPr/>
        </p:nvSpPr>
        <p:spPr>
          <a:xfrm>
            <a:off x="6372200" y="1772816"/>
            <a:ext cx="151216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Pladsholder til diasnummer 40"/>
          <p:cNvSpPr>
            <a:spLocks noGrp="1"/>
          </p:cNvSpPr>
          <p:nvPr>
            <p:ph type="sldNum" sz="quarter" idx="12"/>
          </p:nvPr>
        </p:nvSpPr>
        <p:spPr/>
        <p:txBody>
          <a:bodyPr/>
          <a:lstStyle/>
          <a:p>
            <a:fld id="{49044633-1530-4862-A186-3DD71332BD5E}" type="slidenum">
              <a:rPr lang="da-DK" smtClean="0"/>
              <a:pPr/>
              <a:t>9</a:t>
            </a:fld>
            <a:endParaRPr lang="da-DK"/>
          </a:p>
        </p:txBody>
      </p:sp>
      <p:sp>
        <p:nvSpPr>
          <p:cNvPr id="35" name="Ellipse 34"/>
          <p:cNvSpPr/>
          <p:nvPr/>
        </p:nvSpPr>
        <p:spPr>
          <a:xfrm>
            <a:off x="7812360" y="404664"/>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17705</TotalTime>
  <Words>5244</Words>
  <Application>Microsoft Office PowerPoint</Application>
  <PresentationFormat>Skærmshow (4:3)</PresentationFormat>
  <Paragraphs>977</Paragraphs>
  <Slides>37</Slides>
  <Notes>22</Notes>
  <HiddenSlides>0</HiddenSlides>
  <MMClips>0</MMClips>
  <ScaleCrop>false</ScaleCrop>
  <HeadingPairs>
    <vt:vector size="4" baseType="variant">
      <vt:variant>
        <vt:lpstr>Tema</vt:lpstr>
      </vt:variant>
      <vt:variant>
        <vt:i4>1</vt:i4>
      </vt:variant>
      <vt:variant>
        <vt:lpstr>Diastitler</vt:lpstr>
      </vt:variant>
      <vt:variant>
        <vt:i4>37</vt:i4>
      </vt:variant>
    </vt:vector>
  </HeadingPairs>
  <TitlesOfParts>
    <vt:vector size="38" baseType="lpstr">
      <vt:lpstr>Kontortema</vt:lpstr>
      <vt:lpstr>Dias nummer 1</vt:lpstr>
      <vt:lpstr>Dias nummer 2</vt:lpstr>
      <vt:lpstr>Dias nummer 3</vt:lpstr>
      <vt:lpstr>Dias nummer 4</vt:lpstr>
      <vt:lpstr>Dias nummer 5</vt:lpstr>
      <vt:lpstr>Dias nummer 6</vt:lpstr>
      <vt:lpstr>Dias nummer 7</vt:lpstr>
      <vt:lpstr>Dias nummer 8</vt:lpstr>
      <vt:lpstr>Dias nummer 9</vt:lpstr>
      <vt:lpstr>Dias nummer 10</vt:lpstr>
      <vt:lpstr>Dias nummer 11</vt:lpstr>
      <vt:lpstr>Dias nummer 12</vt:lpstr>
      <vt:lpstr>Dias nummer 13</vt:lpstr>
      <vt:lpstr>Dias nummer 14</vt:lpstr>
      <vt:lpstr>Dias nummer 15</vt:lpstr>
      <vt:lpstr>Dias nummer 16</vt:lpstr>
      <vt:lpstr>Dias nummer 17</vt:lpstr>
      <vt:lpstr>Dias nummer 18</vt:lpstr>
      <vt:lpstr>Dias nummer 19</vt:lpstr>
      <vt:lpstr>Dias nummer 20</vt:lpstr>
      <vt:lpstr>Dias nummer 21</vt:lpstr>
      <vt:lpstr>Dias nummer 22</vt:lpstr>
      <vt:lpstr>Dias nummer 23</vt:lpstr>
      <vt:lpstr>Dias nummer 24</vt:lpstr>
      <vt:lpstr>Dias nummer 25</vt:lpstr>
      <vt:lpstr>Dias nummer 26</vt:lpstr>
      <vt:lpstr>Dias nummer 27</vt:lpstr>
      <vt:lpstr>Dias nummer 28</vt:lpstr>
      <vt:lpstr>Dias nummer 29</vt:lpstr>
      <vt:lpstr>Dias nummer 30</vt:lpstr>
      <vt:lpstr>Dias nummer 31</vt:lpstr>
      <vt:lpstr>Dias nummer 32</vt:lpstr>
      <vt:lpstr>Dias nummer 33</vt:lpstr>
      <vt:lpstr>Dias nummer 34</vt:lpstr>
      <vt:lpstr>Dias nummer 35</vt:lpstr>
      <vt:lpstr>Dias nummer 36</vt:lpstr>
      <vt:lpstr>Dias nummer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Peter W</dc:creator>
  <cp:lastModifiedBy>Peter W</cp:lastModifiedBy>
  <cp:revision>1632</cp:revision>
  <dcterms:created xsi:type="dcterms:W3CDTF">2016-09-27T10:34:11Z</dcterms:created>
  <dcterms:modified xsi:type="dcterms:W3CDTF">2016-10-12T08:57:25Z</dcterms:modified>
</cp:coreProperties>
</file>