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98" r:id="rId2"/>
    <p:sldId id="311" r:id="rId3"/>
    <p:sldId id="301" r:id="rId4"/>
    <p:sldId id="302" r:id="rId5"/>
    <p:sldId id="257" r:id="rId6"/>
    <p:sldId id="304" r:id="rId7"/>
    <p:sldId id="305" r:id="rId8"/>
    <p:sldId id="306" r:id="rId9"/>
    <p:sldId id="267" r:id="rId10"/>
    <p:sldId id="278" r:id="rId11"/>
    <p:sldId id="315" r:id="rId12"/>
    <p:sldId id="308" r:id="rId13"/>
    <p:sldId id="312" r:id="rId14"/>
    <p:sldId id="283" r:id="rId15"/>
    <p:sldId id="284" r:id="rId16"/>
    <p:sldId id="285" r:id="rId17"/>
    <p:sldId id="286" r:id="rId18"/>
    <p:sldId id="288" r:id="rId19"/>
    <p:sldId id="289" r:id="rId20"/>
    <p:sldId id="300" r:id="rId21"/>
    <p:sldId id="309" r:id="rId22"/>
    <p:sldId id="326" r:id="rId23"/>
    <p:sldId id="322" r:id="rId24"/>
    <p:sldId id="328" r:id="rId25"/>
    <p:sldId id="314" r:id="rId26"/>
    <p:sldId id="313" r:id="rId27"/>
    <p:sldId id="294" r:id="rId28"/>
    <p:sldId id="295" r:id="rId29"/>
    <p:sldId id="297" r:id="rId30"/>
    <p:sldId id="281" r:id="rId31"/>
    <p:sldId id="319" r:id="rId32"/>
    <p:sldId id="320" r:id="rId33"/>
  </p:sldIdLst>
  <p:sldSz cx="9144000" cy="6858000" type="screen4x3"/>
  <p:notesSz cx="6662738"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F3F9"/>
    <a:srgbClr val="F0F5FA"/>
    <a:srgbClr val="E0E9F4"/>
    <a:srgbClr val="FFFF99"/>
    <a:srgbClr val="FFFFFF"/>
    <a:srgbClr val="F6F8FC"/>
    <a:srgbClr val="ECF1F8"/>
    <a:srgbClr val="E8F0F8"/>
    <a:srgbClr val="F3F7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3" autoAdjust="0"/>
    <p:restoredTop sz="88671" autoAdjust="0"/>
  </p:normalViewPr>
  <p:slideViewPr>
    <p:cSldViewPr>
      <p:cViewPr varScale="1">
        <p:scale>
          <a:sx n="103" d="100"/>
          <a:sy n="103" d="100"/>
        </p:scale>
        <p:origin x="114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887186"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774010" y="0"/>
            <a:ext cx="2887186" cy="496332"/>
          </a:xfrm>
          <a:prstGeom prst="rect">
            <a:avLst/>
          </a:prstGeom>
        </p:spPr>
        <p:txBody>
          <a:bodyPr vert="horz" lIns="91440" tIns="45720" rIns="91440" bIns="45720" rtlCol="0"/>
          <a:lstStyle>
            <a:lvl1pPr algn="r">
              <a:defRPr sz="1200"/>
            </a:lvl1pPr>
          </a:lstStyle>
          <a:p>
            <a:fld id="{715D7A02-3D4E-4394-B0DC-1AEA2478A04A}" type="datetimeFigureOut">
              <a:rPr lang="da-DK" smtClean="0"/>
              <a:pPr/>
              <a:t>04-07-2018</a:t>
            </a:fld>
            <a:endParaRPr lang="da-DK"/>
          </a:p>
        </p:txBody>
      </p:sp>
      <p:sp>
        <p:nvSpPr>
          <p:cNvPr id="4" name="Pladsholder til diasbillede 3"/>
          <p:cNvSpPr>
            <a:spLocks noGrp="1" noRot="1" noChangeAspect="1"/>
          </p:cNvSpPr>
          <p:nvPr>
            <p:ph type="sldImg" idx="2"/>
          </p:nvPr>
        </p:nvSpPr>
        <p:spPr>
          <a:xfrm>
            <a:off x="850900" y="744538"/>
            <a:ext cx="4962525"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66274" y="4715153"/>
            <a:ext cx="5330190" cy="4466987"/>
          </a:xfrm>
          <a:prstGeom prst="rect">
            <a:avLst/>
          </a:prstGeom>
        </p:spPr>
        <p:txBody>
          <a:bodyPr vert="horz" lIns="91440" tIns="45720" rIns="91440" bIns="45720"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3"/>
            <a:ext cx="2887186" cy="496332"/>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774010" y="9428583"/>
            <a:ext cx="2887186" cy="496332"/>
          </a:xfrm>
          <a:prstGeom prst="rect">
            <a:avLst/>
          </a:prstGeom>
        </p:spPr>
        <p:txBody>
          <a:bodyPr vert="horz" lIns="91440" tIns="45720" rIns="91440" bIns="45720" rtlCol="0" anchor="b"/>
          <a:lstStyle>
            <a:lvl1pPr algn="r">
              <a:defRPr sz="1200"/>
            </a:lvl1pPr>
          </a:lstStyle>
          <a:p>
            <a:fld id="{E8D3B6E7-1C03-4DDC-BEE2-FBE1CF6C6BD1}" type="slidenum">
              <a:rPr lang="da-DK" smtClean="0"/>
              <a:pPr/>
              <a:t>‹nr.›</a:t>
            </a:fld>
            <a:endParaRPr lang="da-DK"/>
          </a:p>
        </p:txBody>
      </p:sp>
    </p:spTree>
    <p:extLst>
      <p:ext uri="{BB962C8B-B14F-4D97-AF65-F5344CB8AC3E}">
        <p14:creationId xmlns:p14="http://schemas.microsoft.com/office/powerpoint/2010/main" val="307067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da.wikipedia.org/wiki/Polemik" TargetMode="External"/><Relationship Id="rId3" Type="http://schemas.openxmlformats.org/officeDocument/2006/relationships/hyperlink" Target="http://da.wikipedia.org/wiki/Hans_Lassen_Martensen" TargetMode="External"/><Relationship Id="rId7" Type="http://schemas.openxmlformats.org/officeDocument/2006/relationships/hyperlink" Target="http://da.wikipedia.org/wiki/1855"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da.wikipedia.org/wiki/18._december" TargetMode="External"/><Relationship Id="rId5" Type="http://schemas.openxmlformats.org/officeDocument/2006/relationships/hyperlink" Target="http://da.wikipedia.org/wiki/Jacob_Peter_Mynster" TargetMode="External"/><Relationship Id="rId10" Type="http://schemas.openxmlformats.org/officeDocument/2006/relationships/hyperlink" Target="http://da.wikipedia.org/w/index.php?title=Redelighed&amp;action=edit&amp;redlink=1" TargetMode="External"/><Relationship Id="rId4" Type="http://schemas.openxmlformats.org/officeDocument/2006/relationships/hyperlink" Target="http://da.wikipedia.org/wiki/1854" TargetMode="External"/><Relationship Id="rId9" Type="http://schemas.openxmlformats.org/officeDocument/2006/relationships/hyperlink" Target="http://da.wikipedia.org/w/index.php?title=Pr%C3%A6steskab&amp;action=edit&amp;redlink=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da.wikipedia.org/wiki/Gud" TargetMode="External"/><Relationship Id="rId3" Type="http://schemas.openxmlformats.org/officeDocument/2006/relationships/hyperlink" Target="http://da.wikipedia.org/wiki/Eksistensfilosofi" TargetMode="External"/><Relationship Id="rId7" Type="http://schemas.openxmlformats.org/officeDocument/2006/relationships/hyperlink" Target="http://da.wikipedia.org/w/index.php?title=Det_kristne_gudsbegreb&amp;action=edit&amp;redlink=1"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da.wikipedia.org/wiki/Bevidsthed" TargetMode="External"/><Relationship Id="rId5" Type="http://schemas.openxmlformats.org/officeDocument/2006/relationships/hyperlink" Target="http://da.wikipedia.org/wiki/Planteriget" TargetMode="External"/><Relationship Id="rId4" Type="http://schemas.openxmlformats.org/officeDocument/2006/relationships/hyperlink" Target="http://da.wikipedia.org/wiki/Dyreriget" TargetMode="External"/><Relationship Id="rId9" Type="http://schemas.openxmlformats.org/officeDocument/2006/relationships/hyperlink" Target="http://da.wikipedia.org/wiki/Jesu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1</a:t>
            </a:fld>
            <a:endParaRPr lang="da-D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10</a:t>
            </a:fld>
            <a:endParaRPr lang="da-D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11</a:t>
            </a:fld>
            <a:endParaRPr lang="da-DK"/>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fontScale="92500" lnSpcReduction="20000"/>
          </a:bodyPr>
          <a:lstStyle/>
          <a:p>
            <a:r>
              <a:rPr lang="da-DK" b="1" dirty="0"/>
              <a:t>Kirkestormen (1855)</a:t>
            </a:r>
          </a:p>
          <a:p>
            <a:r>
              <a:rPr lang="da-DK" dirty="0"/>
              <a:t>Kierkegaard brød sin tavshed efter næsten fire år, da professor </a:t>
            </a:r>
            <a:r>
              <a:rPr lang="da-DK" dirty="0">
                <a:hlinkClick r:id="rId3" action="ppaction://hlinkfile" tooltip="Hans Lassen Martensen"/>
              </a:rPr>
              <a:t>H.L. Martensen</a:t>
            </a:r>
            <a:r>
              <a:rPr lang="da-DK" dirty="0"/>
              <a:t> i </a:t>
            </a:r>
            <a:r>
              <a:rPr lang="da-DK" dirty="0">
                <a:hlinkClick r:id="rId4" action="ppaction://hlinkfile" tooltip="1854"/>
              </a:rPr>
              <a:t>1854</a:t>
            </a:r>
            <a:r>
              <a:rPr lang="da-DK" dirty="0"/>
              <a:t> under bisættelsen af biskop </a:t>
            </a:r>
            <a:r>
              <a:rPr lang="da-DK" dirty="0">
                <a:hlinkClick r:id="rId5" action="ppaction://hlinkfile" tooltip="Jacob Peter Mynster"/>
              </a:rPr>
              <a:t>J.P. Mynster</a:t>
            </a:r>
            <a:r>
              <a:rPr lang="da-DK" dirty="0"/>
              <a:t> kaldte den døde et "sandhedsvidne". Den </a:t>
            </a:r>
            <a:r>
              <a:rPr lang="da-DK" dirty="0">
                <a:hlinkClick r:id="rId6" action="ppaction://hlinkfile" tooltip="18. december"/>
              </a:rPr>
              <a:t>18. december</a:t>
            </a:r>
            <a:r>
              <a:rPr lang="da-DK" dirty="0"/>
              <a:t> </a:t>
            </a:r>
            <a:r>
              <a:rPr lang="da-DK" dirty="0">
                <a:hlinkClick r:id="rId4" action="ppaction://hlinkfile" tooltip="1854"/>
              </a:rPr>
              <a:t>1854</a:t>
            </a:r>
            <a:r>
              <a:rPr lang="da-DK" dirty="0"/>
              <a:t> indeholdt </a:t>
            </a:r>
            <a:r>
              <a:rPr lang="da-DK" i="1" dirty="0"/>
              <a:t>Fædrelandet</a:t>
            </a:r>
            <a:r>
              <a:rPr lang="da-DK" dirty="0"/>
              <a:t> en artikel af Kierkegaard: "Var Biskop Mynster et Sandhedsvidne, et af de rette Sandhedsvidner – er dette Sandhed?" Det blev indledningen til kirkekampen eller kirkestormen i </a:t>
            </a:r>
            <a:r>
              <a:rPr lang="da-DK" dirty="0">
                <a:hlinkClick r:id="rId7" action="ppaction://hlinkfile" tooltip="1855"/>
              </a:rPr>
              <a:t>1855</a:t>
            </a:r>
            <a:r>
              <a:rPr lang="da-DK" dirty="0"/>
              <a:t>, hvor Kierkegaard </a:t>
            </a:r>
            <a:r>
              <a:rPr lang="da-DK" dirty="0">
                <a:hlinkClick r:id="rId8" action="ppaction://hlinkfile" tooltip="Polemik"/>
              </a:rPr>
              <a:t>polemiserede</a:t>
            </a:r>
            <a:r>
              <a:rPr lang="da-DK" dirty="0"/>
              <a:t> voldsomt og injurierende imod kirken og dens </a:t>
            </a:r>
            <a:r>
              <a:rPr lang="da-DK" sz="1200" kern="1200" dirty="0">
                <a:solidFill>
                  <a:schemeClr val="tx1"/>
                </a:solidFill>
                <a:effectLst/>
                <a:latin typeface="+mn-lt"/>
                <a:ea typeface="+mn-ea"/>
                <a:cs typeface="+mn-cs"/>
                <a:hlinkClick r:id="rId9" action="ppaction://hlinkfile" tooltip="Præsteskab (ikke skrevet endnu)"/>
              </a:rPr>
              <a:t>præsteskab</a:t>
            </a:r>
            <a:r>
              <a:rPr lang="da-DK" dirty="0"/>
              <a:t>, først i avisartikler og derefter i sit eget flyveblad </a:t>
            </a:r>
            <a:r>
              <a:rPr lang="da-DK" i="1" dirty="0" err="1"/>
              <a:t>Øieblikket</a:t>
            </a:r>
            <a:r>
              <a:rPr lang="da-DK" dirty="0"/>
              <a:t>. I den første artikel forklarer han at han hidtil ikke har kunnet tale om disse ting, på grund af faderens venskab med Biskop Mynster. I begyndelsen af kampagnen bruger Kierkegaard almindelige akademiske udtryksmidler: Mynster var ikke et sandhedsvidne, men "svag og nydelsessyg". Senere skriver han, at "der skal gøres en ende på den usandhed... at det er Christendom, man forkynder" (i folkekirken). Fra april fokuserer artiklerne på "den kongelige bestalling" der er latterlig i forbindelse med troen. Omtrent samtidig bliver målet for angrebene de "1000 Præster med Familie". I maj 1855 starter Øjeblikket og i et af de første numre foreslås det, at de 1000 præsters opgave i virkeligheden er at forhindre og umuliggøre kristendommen. I nr. 2 forstærkes denne anklage idet de "1000 embedsmænd med </a:t>
            </a:r>
            <a:r>
              <a:rPr lang="da-DK" dirty="0" err="1"/>
              <a:t>Selvopholdelsen</a:t>
            </a:r>
            <a:r>
              <a:rPr lang="da-DK" dirty="0"/>
              <a:t> Drift er interesserede i, at Menneskene ikke får at vide, hvad Christendom er..." I det samme nummer indføres det synspunkt at præsterne "leger Christendom". I juni anvendes udtryk som "Falskneri og Plattenslageri". I august bliver "</a:t>
            </a:r>
            <a:r>
              <a:rPr lang="da-DK" dirty="0" err="1"/>
              <a:t>Confirmation</a:t>
            </a:r>
            <a:r>
              <a:rPr lang="da-DK" dirty="0"/>
              <a:t> og Vielse" kaldt ""</a:t>
            </a:r>
            <a:r>
              <a:rPr lang="da-DK" dirty="0" err="1"/>
              <a:t>Comediespil</a:t>
            </a:r>
            <a:r>
              <a:rPr lang="da-DK" dirty="0"/>
              <a:t> eller det som værre er" og ordet "Løgn" bliver brugt med </a:t>
            </a:r>
            <a:r>
              <a:rPr lang="da-DK" dirty="0" err="1"/>
              <a:t>repetetiv</a:t>
            </a:r>
            <a:r>
              <a:rPr lang="da-DK" dirty="0"/>
              <a:t> aggressivitet. Samtidig bliver præsterne til "de 1000 </a:t>
            </a:r>
            <a:r>
              <a:rPr lang="da-DK" dirty="0" err="1"/>
              <a:t>Meenedere</a:t>
            </a:r>
            <a:r>
              <a:rPr lang="da-DK" dirty="0"/>
              <a:t>" hvilket i september forstærkes til "Menneskeædere, og på den afskyeligste måde." Under denne kampagne hævdede Kierkegaard ved adskillige lejligheder, at denne kamp var hans virkelige værk og at alle hans tidligere skrifter var at betragte som forberedende manøvrer indtil to betingelser var opfyldt, nemlig at både hans fader og Biskop Mynster var døde, samt at han selv var anerkendt som en intelligent teolog, man var nødt til at lytte til. Dette udtryktes tydeligst i “Hvad Christus dømmer om officiel Christendom“ fra 1855. Midt under denne kamp, mens nr. 10 af Øjeblikket var under forberedelse, faldt Kierkegaard bevidstløs om på gaden, og efter nogle ugers sygeleje døde han efter at have udtalt, at han blot havde krævet </a:t>
            </a:r>
            <a:r>
              <a:rPr lang="da-DK" sz="1200" kern="1200" dirty="0">
                <a:solidFill>
                  <a:schemeClr val="tx1"/>
                </a:solidFill>
                <a:effectLst/>
                <a:latin typeface="+mn-lt"/>
                <a:ea typeface="+mn-ea"/>
                <a:cs typeface="+mn-cs"/>
                <a:hlinkClick r:id="rId10" action="ppaction://hlinkfile" tooltip="Redelighed (ikke skrevet endnu)"/>
              </a:rPr>
              <a:t>redelighed</a:t>
            </a:r>
            <a:r>
              <a:rPr lang="da-DK" dirty="0"/>
              <a:t>.</a:t>
            </a:r>
          </a:p>
          <a:p>
            <a:endParaRPr lang="da-DK" dirty="0"/>
          </a:p>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12</a:t>
            </a:fld>
            <a:endParaRPr lang="da-DK"/>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13</a:t>
            </a:fld>
            <a:endParaRPr lang="da-DK"/>
          </a:p>
        </p:txBody>
      </p:sp>
    </p:spTree>
    <p:extLst>
      <p:ext uri="{BB962C8B-B14F-4D97-AF65-F5344CB8AC3E}">
        <p14:creationId xmlns:p14="http://schemas.microsoft.com/office/powerpoint/2010/main" val="1321177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fontScale="25000" lnSpcReduction="20000"/>
          </a:bodyPr>
          <a:lstStyle/>
          <a:p>
            <a:r>
              <a:rPr lang="da-DK" sz="1200" b="0" i="0" u="none" strike="noStrike" baseline="0" dirty="0"/>
              <a:t>Kort oversigt over visse af Kierkegaards hovedværker:</a:t>
            </a:r>
          </a:p>
          <a:p>
            <a:endParaRPr lang="da-DK" sz="1200" b="0" i="0" u="none" strike="noStrike" baseline="0" dirty="0"/>
          </a:p>
          <a:p>
            <a:r>
              <a:rPr lang="da-DK" sz="1200" b="0" i="1" u="none" strike="noStrike" baseline="0" dirty="0"/>
              <a:t>Frygt og Bæven</a:t>
            </a:r>
            <a:r>
              <a:rPr lang="da-DK" sz="1200" b="0" i="0" u="none" strike="noStrike" baseline="0" dirty="0"/>
              <a:t>:</a:t>
            </a:r>
          </a:p>
          <a:p>
            <a:pPr lvl="1"/>
            <a:r>
              <a:rPr lang="da-DK" sz="1200" b="0" i="0" u="none" strike="noStrike" baseline="0" dirty="0"/>
              <a:t>Gentagelsen allerede her: Troens ridder, der først resignerer (Silencio), men derefter griber det tabte og får alt igen i kraft af det paradokse. Det er netop sådan gentagelsen skal forstås.</a:t>
            </a:r>
          </a:p>
          <a:p>
            <a:endParaRPr lang="da-DK" sz="1200" b="0" i="0" u="none" strike="noStrike" baseline="0" dirty="0"/>
          </a:p>
          <a:p>
            <a:r>
              <a:rPr lang="da-DK" sz="1200" b="0" i="1" u="none" strike="noStrike" baseline="0" dirty="0"/>
              <a:t>Gjentagelsen</a:t>
            </a:r>
            <a:r>
              <a:rPr lang="da-DK" sz="1200" b="0" i="0" u="none" strike="noStrike" baseline="0" dirty="0"/>
              <a:t>:</a:t>
            </a:r>
          </a:p>
          <a:p>
            <a:pPr lvl="1"/>
            <a:r>
              <a:rPr lang="da-DK" sz="1200" b="0" i="0" u="none" strike="noStrike" baseline="0" dirty="0"/>
              <a:t>Pigen og digtereksistensen lader sig ikke forene. Derfor får det unge menneske følgende råd af Constantius:</a:t>
            </a:r>
          </a:p>
          <a:p>
            <a:endParaRPr lang="da-DK" sz="1200" b="0" i="0" u="none" strike="noStrike" baseline="0" dirty="0"/>
          </a:p>
          <a:p>
            <a:pPr lvl="2"/>
            <a:r>
              <a:rPr lang="da-DK" sz="1200" b="0" i="0" u="none" strike="noStrike" kern="1200" baseline="0" dirty="0">
                <a:solidFill>
                  <a:schemeClr val="tx1"/>
                </a:solidFill>
                <a:latin typeface="+mn-lt"/>
                <a:ea typeface="+mn-ea"/>
                <a:cs typeface="+mn-cs"/>
              </a:rPr>
              <a:t>'Tilintetgør alt, forvandl Dem selv til et foragteligt Menneske, der kun har sin Glæde af at gække og bedrage ... Dril hende ikke, det hidser. Nej! vær ustadig, vrøvlevorn, gør én Dag eet, en anden dag et andet, dog uden lidenskab, i en fuldkommen Slendrian ... De lader det Rygte udsprede, at De har en ny Kærlighedshistorie, en eller anden af en temmelig upoetisk Art, thi ellers vil De blot ægge hende.'</a:t>
            </a:r>
          </a:p>
          <a:p>
            <a:endParaRPr lang="da-DK" sz="1200" b="0" i="0" u="none" strike="noStrike" baseline="0" dirty="0"/>
          </a:p>
          <a:p>
            <a:pPr lvl="1"/>
            <a:r>
              <a:rPr lang="da-DK" sz="1200" b="0" i="0" u="none" strike="noStrike" baseline="0" dirty="0"/>
              <a:t>Det unge menneske vil ikke følge Constantius kyniske råd. Til sidst sidder det unge menneske forladt og venter ‛paa et Tordenvejr - og paa Gjentagelsen': Han vil transcendere sit etiske engagement og fremvise det religiøse. – (tematikken fra Jobs bog anspilles)</a:t>
            </a:r>
          </a:p>
          <a:p>
            <a:endParaRPr lang="da-DK" sz="1200" b="0" i="0" u="none" strike="noStrike" baseline="0" dirty="0"/>
          </a:p>
          <a:p>
            <a:r>
              <a:rPr lang="da-DK" sz="1200" b="0" i="1" u="none" strike="noStrike" baseline="0" dirty="0"/>
              <a:t>Philosophiske Smuler</a:t>
            </a:r>
            <a:r>
              <a:rPr lang="da-DK" sz="1200" b="0" i="0" u="none" strike="noStrike" baseline="0" dirty="0"/>
              <a:t>:</a:t>
            </a:r>
          </a:p>
          <a:p>
            <a:pPr lvl="1"/>
            <a:r>
              <a:rPr lang="da-DK" sz="1200" b="0" i="0" u="none" strike="noStrike" baseline="0" dirty="0"/>
              <a:t>		Gives der et historisk udgangspunkt for en evig bevidsthed?</a:t>
            </a:r>
          </a:p>
          <a:p>
            <a:endParaRPr lang="da-DK" sz="1200" b="0" i="0" u="none" strike="noStrike" baseline="0" dirty="0"/>
          </a:p>
          <a:p>
            <a:r>
              <a:rPr lang="da-DK" sz="1200" b="0" i="1" u="none" strike="noStrike" baseline="0" dirty="0"/>
              <a:t>Afsluttende uvidenskabeligt Efterskrift</a:t>
            </a:r>
            <a:r>
              <a:rPr lang="da-DK" sz="1200" b="0" i="0" u="none" strike="noStrike" baseline="0" dirty="0"/>
              <a:t>:</a:t>
            </a:r>
          </a:p>
          <a:p>
            <a:r>
              <a:rPr lang="da-DK" sz="1200" b="0" i="0" u="none" strike="noStrike" baseline="0" dirty="0"/>
              <a:t>		Opgør med Hegel. Filosofien er ikke vejen, men troen: ‘Subjektiviteten er sandheden'</a:t>
            </a:r>
          </a:p>
          <a:p>
            <a:endParaRPr lang="da-DK" sz="1200" b="0" i="0" u="none" strike="noStrike" baseline="0" dirty="0"/>
          </a:p>
          <a:p>
            <a:r>
              <a:rPr lang="da-DK" sz="1200" b="0" i="1" u="none" strike="noStrike" baseline="0" dirty="0"/>
              <a:t>Stadier paa Livets Vei</a:t>
            </a:r>
            <a:r>
              <a:rPr lang="da-DK" sz="1200" b="0" i="0" u="none" strike="noStrike" baseline="0" dirty="0"/>
              <a:t>:</a:t>
            </a:r>
          </a:p>
          <a:p>
            <a:pPr lvl="1"/>
            <a:r>
              <a:rPr lang="da-DK" sz="1200" b="0" i="0" u="none" strike="noStrike" baseline="0" dirty="0"/>
              <a:t>Stadieteorien fra Enten-Eller igen, men nu modificeret gennem optikken fra de øvrige pseudonyme værker</a:t>
            </a:r>
          </a:p>
          <a:p>
            <a:endParaRPr lang="da-DK" sz="1200" b="0" i="0" u="none" strike="noStrike" baseline="0" dirty="0"/>
          </a:p>
          <a:p>
            <a:endParaRPr lang="da-DK" sz="1200" b="0" i="0" u="none" strike="noStrike" baseline="0" dirty="0"/>
          </a:p>
          <a:p>
            <a:r>
              <a:rPr lang="da-DK" sz="1200" b="0" i="0" u="none" strike="noStrike" baseline="0" dirty="0"/>
              <a:t>Fra det almene til det individuelle </a:t>
            </a:r>
          </a:p>
          <a:p>
            <a:r>
              <a:rPr lang="da-DK" sz="1200" b="0" i="0" u="none" strike="noStrike" baseline="0" dirty="0"/>
              <a:t>fra fornuft til lidenskab</a:t>
            </a:r>
          </a:p>
          <a:p>
            <a:r>
              <a:rPr lang="da-DK" sz="1200" b="0" i="0" u="none" strike="noStrike" baseline="0" dirty="0"/>
              <a:t>fra viden til tro</a:t>
            </a:r>
          </a:p>
          <a:p>
            <a:r>
              <a:rPr lang="da-DK" sz="1200" b="0" i="0" u="none" strike="noStrike" baseline="0" dirty="0"/>
              <a:t>fra klarhed til paradoks</a:t>
            </a:r>
          </a:p>
          <a:p>
            <a:r>
              <a:rPr lang="da-DK" sz="1200" b="0" i="0" u="none" strike="noStrike" baseline="0" dirty="0"/>
              <a:t>fra det Aufhebung til Spring (intensitet = lidenskab)</a:t>
            </a:r>
          </a:p>
          <a:p>
            <a:r>
              <a:rPr lang="da-DK" sz="1200" b="0" i="0" u="none" strike="noStrike" baseline="0" dirty="0"/>
              <a:t>fra system til eksistens </a:t>
            </a:r>
          </a:p>
          <a:p>
            <a:r>
              <a:rPr lang="da-DK" sz="1200" b="0" i="0" u="none" strike="noStrike" baseline="0" dirty="0"/>
              <a:t>omvurdering af ironien (den negerende overskridelse)</a:t>
            </a:r>
          </a:p>
          <a:p>
            <a:endParaRPr lang="da-DK" sz="1200" b="0" i="0" u="none" strike="noStrike" baseline="0" dirty="0"/>
          </a:p>
          <a:p>
            <a:endParaRPr lang="da-DK" sz="1200" b="0" i="0" u="none" strike="noStrike" baseline="0" dirty="0"/>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5. CITATER FRA KIERKEGAARDS VÆRKER:</a:t>
            </a:r>
            <a:endParaRPr lang="da-DK" sz="1050" b="0" i="0" u="none" strike="noStrike" kern="1200" baseline="0" dirty="0">
              <a:solidFill>
                <a:schemeClr val="tx1"/>
              </a:solidFill>
              <a:latin typeface="+mn-lt"/>
              <a:ea typeface="+mn-ea"/>
              <a:cs typeface="+mn-cs"/>
            </a:endParaRP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ENTEN - ELLER (1843)</a:t>
            </a:r>
          </a:p>
          <a:p>
            <a:r>
              <a:rPr lang="da-DK" sz="1200" b="0" i="0" u="none" strike="noStrike" kern="1200" baseline="0" dirty="0">
                <a:solidFill>
                  <a:schemeClr val="tx1"/>
                </a:solidFill>
                <a:latin typeface="+mn-lt"/>
                <a:ea typeface="+mn-ea"/>
                <a:cs typeface="+mn-cs"/>
              </a:rPr>
              <a:t>Jeg gider slet ikke. Jeg gider ikke ride, det er for stærk en Bevægelse; jeg gider ikke </a:t>
            </a:r>
            <a:r>
              <a:rPr lang="da-DK" sz="1200" b="0" i="0" u="none" strike="noStrike" kern="1200" baseline="0" dirty="0" err="1">
                <a:solidFill>
                  <a:schemeClr val="tx1"/>
                </a:solidFill>
                <a:latin typeface="+mn-lt"/>
                <a:ea typeface="+mn-ea"/>
                <a:cs typeface="+mn-cs"/>
              </a:rPr>
              <a:t>gaae</a:t>
            </a:r>
            <a:r>
              <a:rPr lang="da-DK" sz="1200" b="0" i="0" u="none" strike="noStrike" kern="1200" baseline="0" dirty="0">
                <a:solidFill>
                  <a:schemeClr val="tx1"/>
                </a:solidFill>
                <a:latin typeface="+mn-lt"/>
                <a:ea typeface="+mn-ea"/>
                <a:cs typeface="+mn-cs"/>
              </a:rPr>
              <a:t>, det er for anstrængende; jeg gider ikke lægge mig ned, thi enten skulde jeg blive liggende, og det gider jeg ikke, eller jeg skulde </a:t>
            </a:r>
            <a:r>
              <a:rPr lang="da-DK" sz="1200" b="0" i="0" u="none" strike="noStrike" kern="1200" baseline="0" dirty="0" err="1">
                <a:solidFill>
                  <a:schemeClr val="tx1"/>
                </a:solidFill>
                <a:latin typeface="+mn-lt"/>
                <a:ea typeface="+mn-ea"/>
                <a:cs typeface="+mn-cs"/>
              </a:rPr>
              <a:t>reise</a:t>
            </a:r>
            <a:r>
              <a:rPr lang="da-DK" sz="1200" b="0" i="0" u="none" strike="noStrike" kern="1200" baseline="0" dirty="0">
                <a:solidFill>
                  <a:schemeClr val="tx1"/>
                </a:solidFill>
                <a:latin typeface="+mn-lt"/>
                <a:ea typeface="+mn-ea"/>
                <a:cs typeface="+mn-cs"/>
              </a:rPr>
              <a:t> mig op igjen, og det gider jeg heller ikke. Summa Summarum: jeg gider slet ikke.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ENTEN - ELLER, </a:t>
            </a:r>
            <a:r>
              <a:rPr lang="da-DK" sz="1200" b="0" i="0" u="none" strike="noStrike" kern="1200" baseline="0" dirty="0" err="1">
                <a:solidFill>
                  <a:schemeClr val="tx1"/>
                </a:solidFill>
                <a:latin typeface="+mn-lt"/>
                <a:ea typeface="+mn-ea"/>
                <a:cs typeface="+mn-cs"/>
              </a:rPr>
              <a:t>Vexeldriften</a:t>
            </a:r>
            <a:r>
              <a:rPr lang="da-DK" sz="1200" b="0" i="0" u="none" strike="noStrike" kern="1200" baseline="0" dirty="0">
                <a:solidFill>
                  <a:schemeClr val="tx1"/>
                </a:solidFill>
                <a:latin typeface="+mn-lt"/>
                <a:ea typeface="+mn-ea"/>
                <a:cs typeface="+mn-cs"/>
              </a:rPr>
              <a:t>:</a:t>
            </a:r>
          </a:p>
          <a:p>
            <a:r>
              <a:rPr lang="da-DK" sz="1200" b="0" i="0" u="none" strike="noStrike" kern="1200" baseline="0" dirty="0">
                <a:solidFill>
                  <a:schemeClr val="tx1"/>
                </a:solidFill>
                <a:latin typeface="+mn-lt"/>
                <a:ea typeface="+mn-ea"/>
                <a:cs typeface="+mn-cs"/>
              </a:rPr>
              <a:t>Adam </a:t>
            </a:r>
            <a:r>
              <a:rPr lang="da-DK" sz="1200" b="0" i="0" u="none" strike="noStrike" kern="1200" baseline="0" dirty="0" err="1">
                <a:solidFill>
                  <a:schemeClr val="tx1"/>
                </a:solidFill>
                <a:latin typeface="+mn-lt"/>
                <a:ea typeface="+mn-ea"/>
                <a:cs typeface="+mn-cs"/>
              </a:rPr>
              <a:t>kjedede</a:t>
            </a:r>
            <a:r>
              <a:rPr lang="da-DK" sz="1200" b="0" i="0" u="none" strike="noStrike" kern="1200" baseline="0" dirty="0">
                <a:solidFill>
                  <a:schemeClr val="tx1"/>
                </a:solidFill>
                <a:latin typeface="+mn-lt"/>
                <a:ea typeface="+mn-ea"/>
                <a:cs typeface="+mn-cs"/>
              </a:rPr>
              <a:t> sig, fordi han var alene, derfor skabtes Eva. Fra det </a:t>
            </a:r>
            <a:r>
              <a:rPr lang="da-DK" sz="1200" b="0" i="0" u="none" strike="noStrike" kern="1200" baseline="0" dirty="0" err="1">
                <a:solidFill>
                  <a:schemeClr val="tx1"/>
                </a:solidFill>
                <a:latin typeface="+mn-lt"/>
                <a:ea typeface="+mn-ea"/>
                <a:cs typeface="+mn-cs"/>
              </a:rPr>
              <a:t>Øieblik</a:t>
            </a:r>
            <a:r>
              <a:rPr lang="da-DK" sz="1200" b="0" i="0" u="none" strike="noStrike" kern="1200" baseline="0" dirty="0">
                <a:solidFill>
                  <a:schemeClr val="tx1"/>
                </a:solidFill>
                <a:latin typeface="+mn-lt"/>
                <a:ea typeface="+mn-ea"/>
                <a:cs typeface="+mn-cs"/>
              </a:rPr>
              <a:t> af kom </a:t>
            </a:r>
            <a:r>
              <a:rPr lang="da-DK" sz="1200" b="0" i="0" u="none" strike="noStrike" kern="1200" baseline="0" dirty="0" err="1">
                <a:solidFill>
                  <a:schemeClr val="tx1"/>
                </a:solidFill>
                <a:latin typeface="+mn-lt"/>
                <a:ea typeface="+mn-ea"/>
                <a:cs typeface="+mn-cs"/>
              </a:rPr>
              <a:t>Kjedsommeligheden</a:t>
            </a:r>
            <a:r>
              <a:rPr lang="da-DK" sz="1200" b="0" i="0" u="none" strike="noStrike" kern="1200" baseline="0" dirty="0">
                <a:solidFill>
                  <a:schemeClr val="tx1"/>
                </a:solidFill>
                <a:latin typeface="+mn-lt"/>
                <a:ea typeface="+mn-ea"/>
                <a:cs typeface="+mn-cs"/>
              </a:rPr>
              <a:t> ind i Verden, og </a:t>
            </a:r>
            <a:r>
              <a:rPr lang="da-DK" sz="1200" b="0" i="0" u="none" strike="noStrike" kern="1200" baseline="0" dirty="0" err="1">
                <a:solidFill>
                  <a:schemeClr val="tx1"/>
                </a:solidFill>
                <a:latin typeface="+mn-lt"/>
                <a:ea typeface="+mn-ea"/>
                <a:cs typeface="+mn-cs"/>
              </a:rPr>
              <a:t>voxede</a:t>
            </a:r>
            <a:r>
              <a:rPr lang="da-DK" sz="1200" b="0" i="0" u="none" strike="noStrike" kern="1200" baseline="0" dirty="0">
                <a:solidFill>
                  <a:schemeClr val="tx1"/>
                </a:solidFill>
                <a:latin typeface="+mn-lt"/>
                <a:ea typeface="+mn-ea"/>
                <a:cs typeface="+mn-cs"/>
              </a:rPr>
              <a:t> i Størrelse paa det </a:t>
            </a:r>
            <a:r>
              <a:rPr lang="da-DK" sz="1200" b="0" i="0" u="none" strike="noStrike" kern="1200" baseline="0" dirty="0" err="1">
                <a:solidFill>
                  <a:schemeClr val="tx1"/>
                </a:solidFill>
                <a:latin typeface="+mn-lt"/>
                <a:ea typeface="+mn-ea"/>
                <a:cs typeface="+mn-cs"/>
              </a:rPr>
              <a:t>Nøiagtigste</a:t>
            </a:r>
            <a:r>
              <a:rPr lang="da-DK" sz="1200" b="0" i="0" u="none" strike="noStrike" kern="1200" baseline="0" dirty="0">
                <a:solidFill>
                  <a:schemeClr val="tx1"/>
                </a:solidFill>
                <a:latin typeface="+mn-lt"/>
                <a:ea typeface="+mn-ea"/>
                <a:cs typeface="+mn-cs"/>
              </a:rPr>
              <a:t> alt eftersom Folkemængden </a:t>
            </a:r>
            <a:r>
              <a:rPr lang="da-DK" sz="1200" b="0" i="0" u="none" strike="noStrike" kern="1200" baseline="0" dirty="0" err="1">
                <a:solidFill>
                  <a:schemeClr val="tx1"/>
                </a:solidFill>
                <a:latin typeface="+mn-lt"/>
                <a:ea typeface="+mn-ea"/>
                <a:cs typeface="+mn-cs"/>
              </a:rPr>
              <a:t>voxede</a:t>
            </a:r>
            <a:r>
              <a:rPr lang="da-DK" sz="1200" b="0" i="0" u="none" strike="noStrike" kern="1200" baseline="0" dirty="0">
                <a:solidFill>
                  <a:schemeClr val="tx1"/>
                </a:solidFill>
                <a:latin typeface="+mn-lt"/>
                <a:ea typeface="+mn-ea"/>
                <a:cs typeface="+mn-cs"/>
              </a:rPr>
              <a:t>. Adam </a:t>
            </a:r>
            <a:r>
              <a:rPr lang="da-DK" sz="1200" b="0" i="0" u="none" strike="noStrike" kern="1200" baseline="0" dirty="0" err="1">
                <a:solidFill>
                  <a:schemeClr val="tx1"/>
                </a:solidFill>
                <a:latin typeface="+mn-lt"/>
                <a:ea typeface="+mn-ea"/>
                <a:cs typeface="+mn-cs"/>
              </a:rPr>
              <a:t>kjedede</a:t>
            </a:r>
            <a:r>
              <a:rPr lang="da-DK" sz="1200" b="0" i="0" u="none" strike="noStrike" kern="1200" baseline="0" dirty="0">
                <a:solidFill>
                  <a:schemeClr val="tx1"/>
                </a:solidFill>
                <a:latin typeface="+mn-lt"/>
                <a:ea typeface="+mn-ea"/>
                <a:cs typeface="+mn-cs"/>
              </a:rPr>
              <a:t> sig alene, derpaa </a:t>
            </a:r>
            <a:r>
              <a:rPr lang="da-DK" sz="1200" b="0" i="0" u="none" strike="noStrike" kern="1200" baseline="0" dirty="0" err="1">
                <a:solidFill>
                  <a:schemeClr val="tx1"/>
                </a:solidFill>
                <a:latin typeface="+mn-lt"/>
                <a:ea typeface="+mn-ea"/>
                <a:cs typeface="+mn-cs"/>
              </a:rPr>
              <a:t>kjedede</a:t>
            </a:r>
            <a:r>
              <a:rPr lang="da-DK" sz="1200" b="0" i="0" u="none" strike="noStrike" kern="1200" baseline="0" dirty="0">
                <a:solidFill>
                  <a:schemeClr val="tx1"/>
                </a:solidFill>
                <a:latin typeface="+mn-lt"/>
                <a:ea typeface="+mn-ea"/>
                <a:cs typeface="+mn-cs"/>
              </a:rPr>
              <a:t> Adam og Eva sig i Forening, derpaa </a:t>
            </a:r>
            <a:r>
              <a:rPr lang="da-DK" sz="1200" b="0" i="0" u="none" strike="noStrike" kern="1200" baseline="0" dirty="0" err="1">
                <a:solidFill>
                  <a:schemeClr val="tx1"/>
                </a:solidFill>
                <a:latin typeface="+mn-lt"/>
                <a:ea typeface="+mn-ea"/>
                <a:cs typeface="+mn-cs"/>
              </a:rPr>
              <a:t>kjedede</a:t>
            </a:r>
            <a:r>
              <a:rPr lang="da-DK" sz="1200" b="0" i="0" u="none" strike="noStrike" kern="1200" baseline="0" dirty="0">
                <a:solidFill>
                  <a:schemeClr val="tx1"/>
                </a:solidFill>
                <a:latin typeface="+mn-lt"/>
                <a:ea typeface="+mn-ea"/>
                <a:cs typeface="+mn-cs"/>
              </a:rPr>
              <a:t> Adam og Eva og Kain og Abel sig en famille, derpaa tiltog Folkemængden i Verden, og Folkene </a:t>
            </a:r>
            <a:r>
              <a:rPr lang="da-DK" sz="1200" b="0" i="0" u="none" strike="noStrike" kern="1200" baseline="0" dirty="0" err="1">
                <a:solidFill>
                  <a:schemeClr val="tx1"/>
                </a:solidFill>
                <a:latin typeface="+mn-lt"/>
                <a:ea typeface="+mn-ea"/>
                <a:cs typeface="+mn-cs"/>
              </a:rPr>
              <a:t>kjedede</a:t>
            </a:r>
            <a:r>
              <a:rPr lang="da-DK" sz="1200" b="0" i="0" u="none" strike="noStrike" kern="1200" baseline="0" dirty="0">
                <a:solidFill>
                  <a:schemeClr val="tx1"/>
                </a:solidFill>
                <a:latin typeface="+mn-lt"/>
                <a:ea typeface="+mn-ea"/>
                <a:cs typeface="+mn-cs"/>
              </a:rPr>
              <a:t> sig en masse. For at adsprede sig fattede de den Tanke at bygge et </a:t>
            </a:r>
            <a:r>
              <a:rPr lang="da-DK" sz="1200" b="0" i="0" u="none" strike="noStrike" kern="1200" baseline="0" dirty="0" err="1">
                <a:solidFill>
                  <a:schemeClr val="tx1"/>
                </a:solidFill>
                <a:latin typeface="+mn-lt"/>
                <a:ea typeface="+mn-ea"/>
                <a:cs typeface="+mn-cs"/>
              </a:rPr>
              <a:t>Taarn</a:t>
            </a:r>
            <a:r>
              <a:rPr lang="da-DK" sz="1200" b="0" i="0" u="none" strike="noStrike" kern="1200" baseline="0" dirty="0">
                <a:solidFill>
                  <a:schemeClr val="tx1"/>
                </a:solidFill>
                <a:latin typeface="+mn-lt"/>
                <a:ea typeface="+mn-ea"/>
                <a:cs typeface="+mn-cs"/>
              </a:rPr>
              <a:t>, der var saa langt, at det ragede op i Skyen. Denne Tanke er </a:t>
            </a:r>
            <a:r>
              <a:rPr lang="da-DK" sz="1200" b="0" i="0" u="none" strike="noStrike" kern="1200" baseline="0" dirty="0" err="1">
                <a:solidFill>
                  <a:schemeClr val="tx1"/>
                </a:solidFill>
                <a:latin typeface="+mn-lt"/>
                <a:ea typeface="+mn-ea"/>
                <a:cs typeface="+mn-cs"/>
              </a:rPr>
              <a:t>ligesaa</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kjedsommelig</a:t>
            </a:r>
            <a:r>
              <a:rPr lang="da-DK" sz="1200" b="0" i="0" u="none" strike="noStrike" kern="1200" baseline="0" dirty="0">
                <a:solidFill>
                  <a:schemeClr val="tx1"/>
                </a:solidFill>
                <a:latin typeface="+mn-lt"/>
                <a:ea typeface="+mn-ea"/>
                <a:cs typeface="+mn-cs"/>
              </a:rPr>
              <a:t> som </a:t>
            </a:r>
            <a:r>
              <a:rPr lang="da-DK" sz="1200" b="0" i="0" u="none" strike="noStrike" kern="1200" baseline="0" dirty="0" err="1">
                <a:solidFill>
                  <a:schemeClr val="tx1"/>
                </a:solidFill>
                <a:latin typeface="+mn-lt"/>
                <a:ea typeface="+mn-ea"/>
                <a:cs typeface="+mn-cs"/>
              </a:rPr>
              <a:t>Taarnet</a:t>
            </a:r>
            <a:r>
              <a:rPr lang="da-DK" sz="1200" b="0" i="0" u="none" strike="noStrike" kern="1200" baseline="0" dirty="0">
                <a:solidFill>
                  <a:schemeClr val="tx1"/>
                </a:solidFill>
                <a:latin typeface="+mn-lt"/>
                <a:ea typeface="+mn-ea"/>
                <a:cs typeface="+mn-cs"/>
              </a:rPr>
              <a:t> var langt, og et forfærdeligt </a:t>
            </a:r>
            <a:r>
              <a:rPr lang="da-DK" sz="1200" b="0" i="0" u="none" strike="noStrike" kern="1200" baseline="0" dirty="0" err="1">
                <a:solidFill>
                  <a:schemeClr val="tx1"/>
                </a:solidFill>
                <a:latin typeface="+mn-lt"/>
                <a:ea typeface="+mn-ea"/>
                <a:cs typeface="+mn-cs"/>
              </a:rPr>
              <a:t>Beviis</a:t>
            </a:r>
            <a:r>
              <a:rPr lang="da-DK" sz="1200" b="0" i="0" u="none" strike="noStrike" kern="1200" baseline="0" dirty="0">
                <a:solidFill>
                  <a:schemeClr val="tx1"/>
                </a:solidFill>
                <a:latin typeface="+mn-lt"/>
                <a:ea typeface="+mn-ea"/>
                <a:cs typeface="+mn-cs"/>
              </a:rPr>
              <a:t> paa, hvorledes </a:t>
            </a:r>
            <a:r>
              <a:rPr lang="da-DK" sz="1200" b="0" i="0" u="none" strike="noStrike" kern="1200" baseline="0" dirty="0" err="1">
                <a:solidFill>
                  <a:schemeClr val="tx1"/>
                </a:solidFill>
                <a:latin typeface="+mn-lt"/>
                <a:ea typeface="+mn-ea"/>
                <a:cs typeface="+mn-cs"/>
              </a:rPr>
              <a:t>Kjedsommeligheden</a:t>
            </a:r>
            <a:r>
              <a:rPr lang="da-DK" sz="1200" b="0" i="0" u="none" strike="noStrike" kern="1200" baseline="0" dirty="0">
                <a:solidFill>
                  <a:schemeClr val="tx1"/>
                </a:solidFill>
                <a:latin typeface="+mn-lt"/>
                <a:ea typeface="+mn-ea"/>
                <a:cs typeface="+mn-cs"/>
              </a:rPr>
              <a:t> havde taget </a:t>
            </a:r>
            <a:r>
              <a:rPr lang="da-DK" sz="1200" b="0" i="0" u="none" strike="noStrike" kern="1200" baseline="0" dirty="0" err="1">
                <a:solidFill>
                  <a:schemeClr val="tx1"/>
                </a:solidFill>
                <a:latin typeface="+mn-lt"/>
                <a:ea typeface="+mn-ea"/>
                <a:cs typeface="+mn-cs"/>
              </a:rPr>
              <a:t>Overhaand</a:t>
            </a:r>
            <a:r>
              <a:rPr lang="da-DK" sz="1200" b="0" i="0" u="none" strike="noStrike" kern="1200" baseline="0" dirty="0">
                <a:solidFill>
                  <a:schemeClr val="tx1"/>
                </a:solidFill>
                <a:latin typeface="+mn-lt"/>
                <a:ea typeface="+mn-ea"/>
                <a:cs typeface="+mn-cs"/>
              </a:rPr>
              <a:t>. Derpaa </a:t>
            </a:r>
            <a:r>
              <a:rPr lang="da-DK" sz="1200" b="0" i="0" u="none" strike="noStrike" kern="1200" baseline="0" dirty="0" err="1">
                <a:solidFill>
                  <a:schemeClr val="tx1"/>
                </a:solidFill>
                <a:latin typeface="+mn-lt"/>
                <a:ea typeface="+mn-ea"/>
                <a:cs typeface="+mn-cs"/>
              </a:rPr>
              <a:t>bleve</a:t>
            </a:r>
            <a:r>
              <a:rPr lang="da-DK" sz="1200" b="0" i="0" u="none" strike="noStrike" kern="1200" baseline="0" dirty="0">
                <a:solidFill>
                  <a:schemeClr val="tx1"/>
                </a:solidFill>
                <a:latin typeface="+mn-lt"/>
                <a:ea typeface="+mn-ea"/>
                <a:cs typeface="+mn-cs"/>
              </a:rPr>
              <a:t> de adspredte over Verden, ligesom man nu </a:t>
            </a:r>
            <a:r>
              <a:rPr lang="da-DK" sz="1200" b="0" i="0" u="none" strike="noStrike" kern="1200" baseline="0" dirty="0" err="1">
                <a:solidFill>
                  <a:schemeClr val="tx1"/>
                </a:solidFill>
                <a:latin typeface="+mn-lt"/>
                <a:ea typeface="+mn-ea"/>
                <a:cs typeface="+mn-cs"/>
              </a:rPr>
              <a:t>reiser</a:t>
            </a:r>
            <a:r>
              <a:rPr lang="da-DK" sz="1200" b="0" i="0" u="none" strike="noStrike" kern="1200" baseline="0" dirty="0">
                <a:solidFill>
                  <a:schemeClr val="tx1"/>
                </a:solidFill>
                <a:latin typeface="+mn-lt"/>
                <a:ea typeface="+mn-ea"/>
                <a:cs typeface="+mn-cs"/>
              </a:rPr>
              <a:t> udenlands, men de </a:t>
            </a:r>
            <a:r>
              <a:rPr lang="da-DK" sz="1200" b="0" i="0" u="none" strike="noStrike" kern="1200" baseline="0" dirty="0" err="1">
                <a:solidFill>
                  <a:schemeClr val="tx1"/>
                </a:solidFill>
                <a:latin typeface="+mn-lt"/>
                <a:ea typeface="+mn-ea"/>
                <a:cs typeface="+mn-cs"/>
              </a:rPr>
              <a:t>vedbleve</a:t>
            </a:r>
            <a:r>
              <a:rPr lang="da-DK" sz="1200" b="0" i="0" u="none" strike="noStrike" kern="1200" baseline="0" dirty="0">
                <a:solidFill>
                  <a:schemeClr val="tx1"/>
                </a:solidFill>
                <a:latin typeface="+mn-lt"/>
                <a:ea typeface="+mn-ea"/>
                <a:cs typeface="+mn-cs"/>
              </a:rPr>
              <a:t> at </a:t>
            </a:r>
            <a:r>
              <a:rPr lang="da-DK" sz="1200" b="0" i="0" u="none" strike="noStrike" kern="1200" baseline="0" dirty="0" err="1">
                <a:solidFill>
                  <a:schemeClr val="tx1"/>
                </a:solidFill>
                <a:latin typeface="+mn-lt"/>
                <a:ea typeface="+mn-ea"/>
                <a:cs typeface="+mn-cs"/>
              </a:rPr>
              <a:t>kjede</a:t>
            </a:r>
            <a:r>
              <a:rPr lang="da-DK" sz="1200" b="0" i="0" u="none" strike="noStrike" kern="1200" baseline="0" dirty="0">
                <a:solidFill>
                  <a:schemeClr val="tx1"/>
                </a:solidFill>
                <a:latin typeface="+mn-lt"/>
                <a:ea typeface="+mn-ea"/>
                <a:cs typeface="+mn-cs"/>
              </a:rPr>
              <a:t> sig. Og hvilke Følger havde ikke denne </a:t>
            </a:r>
            <a:r>
              <a:rPr lang="da-DK" sz="1200" b="0" i="0" u="none" strike="noStrike" kern="1200" baseline="0" dirty="0" err="1">
                <a:solidFill>
                  <a:schemeClr val="tx1"/>
                </a:solidFill>
                <a:latin typeface="+mn-lt"/>
                <a:ea typeface="+mn-ea"/>
                <a:cs typeface="+mn-cs"/>
              </a:rPr>
              <a:t>Kjedsommelighed</a:t>
            </a:r>
            <a:r>
              <a:rPr lang="da-DK" sz="1200" b="0" i="0" u="none" strike="noStrike" kern="1200" baseline="0" dirty="0">
                <a:solidFill>
                  <a:schemeClr val="tx1"/>
                </a:solidFill>
                <a:latin typeface="+mn-lt"/>
                <a:ea typeface="+mn-ea"/>
                <a:cs typeface="+mn-cs"/>
              </a:rPr>
              <a:t>. Mennesket stod </a:t>
            </a:r>
            <a:r>
              <a:rPr lang="da-DK" sz="1200" b="0" i="0" u="none" strike="noStrike" kern="1200" baseline="0" dirty="0" err="1">
                <a:solidFill>
                  <a:schemeClr val="tx1"/>
                </a:solidFill>
                <a:latin typeface="+mn-lt"/>
                <a:ea typeface="+mn-ea"/>
                <a:cs typeface="+mn-cs"/>
              </a:rPr>
              <a:t>høit</a:t>
            </a:r>
            <a:r>
              <a:rPr lang="da-DK" sz="1200" b="0" i="0" u="none" strike="noStrike" kern="1200" baseline="0" dirty="0">
                <a:solidFill>
                  <a:schemeClr val="tx1"/>
                </a:solidFill>
                <a:latin typeface="+mn-lt"/>
                <a:ea typeface="+mn-ea"/>
                <a:cs typeface="+mn-cs"/>
              </a:rPr>
              <a:t> og faldt dybt, først ved Eva, saa fra det babyloniske </a:t>
            </a:r>
            <a:r>
              <a:rPr lang="da-DK" sz="1200" b="0" i="0" u="none" strike="noStrike" kern="1200" baseline="0" dirty="0" err="1">
                <a:solidFill>
                  <a:schemeClr val="tx1"/>
                </a:solidFill>
                <a:latin typeface="+mn-lt"/>
                <a:ea typeface="+mn-ea"/>
                <a:cs typeface="+mn-cs"/>
              </a:rPr>
              <a:t>Taarn</a:t>
            </a:r>
            <a:r>
              <a:rPr lang="da-DK" sz="1200" b="0" i="0" u="none" strike="noStrike" kern="1200" baseline="0" dirty="0">
                <a:solidFill>
                  <a:schemeClr val="tx1"/>
                </a:solidFill>
                <a:latin typeface="+mn-lt"/>
                <a:ea typeface="+mn-ea"/>
                <a:cs typeface="+mn-cs"/>
              </a:rPr>
              <a:t>. Hvad var det paa den anden Side, der opholdt Roms Undergang, det var </a:t>
            </a:r>
            <a:r>
              <a:rPr lang="da-DK" sz="1200" b="0" i="0" u="none" strike="noStrike" kern="1200" baseline="0" dirty="0" err="1">
                <a:solidFill>
                  <a:schemeClr val="tx1"/>
                </a:solidFill>
                <a:latin typeface="+mn-lt"/>
                <a:ea typeface="+mn-ea"/>
                <a:cs typeface="+mn-cs"/>
              </a:rPr>
              <a:t>panis</a:t>
            </a:r>
            <a:r>
              <a:rPr lang="da-DK" sz="1200" b="0" i="0" u="none" strike="noStrike" kern="1200" baseline="0" dirty="0">
                <a:solidFill>
                  <a:schemeClr val="tx1"/>
                </a:solidFill>
                <a:latin typeface="+mn-lt"/>
                <a:ea typeface="+mn-ea"/>
                <a:cs typeface="+mn-cs"/>
              </a:rPr>
              <a:t> og circenses. Hvad </a:t>
            </a:r>
            <a:r>
              <a:rPr lang="da-DK" sz="1200" b="0" i="0" u="none" strike="noStrike" kern="1200" baseline="0" dirty="0" err="1">
                <a:solidFill>
                  <a:schemeClr val="tx1"/>
                </a:solidFill>
                <a:latin typeface="+mn-lt"/>
                <a:ea typeface="+mn-ea"/>
                <a:cs typeface="+mn-cs"/>
              </a:rPr>
              <a:t>gjør</a:t>
            </a:r>
            <a:r>
              <a:rPr lang="da-DK" sz="1200" b="0" i="0" u="none" strike="noStrike" kern="1200" baseline="0" dirty="0">
                <a:solidFill>
                  <a:schemeClr val="tx1"/>
                </a:solidFill>
                <a:latin typeface="+mn-lt"/>
                <a:ea typeface="+mn-ea"/>
                <a:cs typeface="+mn-cs"/>
              </a:rPr>
              <a:t> man i vor Tid? Er man betænkt paa noget Adspredelses-Middel? </a:t>
            </a:r>
            <a:r>
              <a:rPr lang="da-DK" sz="1200" b="0" i="0" u="none" strike="noStrike" kern="1200" baseline="0" dirty="0" err="1">
                <a:solidFill>
                  <a:schemeClr val="tx1"/>
                </a:solidFill>
                <a:latin typeface="+mn-lt"/>
                <a:ea typeface="+mn-ea"/>
                <a:cs typeface="+mn-cs"/>
              </a:rPr>
              <a:t>Tvertimod</a:t>
            </a:r>
            <a:r>
              <a:rPr lang="da-DK" sz="1200" b="0" i="0" u="none" strike="noStrike" kern="1200" baseline="0" dirty="0">
                <a:solidFill>
                  <a:schemeClr val="tx1"/>
                </a:solidFill>
                <a:latin typeface="+mn-lt"/>
                <a:ea typeface="+mn-ea"/>
                <a:cs typeface="+mn-cs"/>
              </a:rPr>
              <a:t>, man fremskynder Undergangen. Man tænker paa at sammenkalde en Stænderforsamling. Kan der tænkes noget </a:t>
            </a:r>
            <a:r>
              <a:rPr lang="da-DK" sz="1200" b="0" i="0" u="none" strike="noStrike" kern="1200" baseline="0" dirty="0" err="1">
                <a:solidFill>
                  <a:schemeClr val="tx1"/>
                </a:solidFill>
                <a:latin typeface="+mn-lt"/>
                <a:ea typeface="+mn-ea"/>
                <a:cs typeface="+mn-cs"/>
              </a:rPr>
              <a:t>Kjedsommeligere</a:t>
            </a:r>
            <a:r>
              <a:rPr lang="da-DK" sz="1200" b="0" i="0" u="none" strike="noStrike" kern="1200" baseline="0" dirty="0">
                <a:solidFill>
                  <a:schemeClr val="tx1"/>
                </a:solidFill>
                <a:latin typeface="+mn-lt"/>
                <a:ea typeface="+mn-ea"/>
                <a:cs typeface="+mn-cs"/>
              </a:rPr>
              <a:t> saa vel for de Herrer </a:t>
            </a:r>
            <a:r>
              <a:rPr lang="da-DK" sz="1200" b="0" i="0" u="none" strike="noStrike" kern="1200" baseline="0" dirty="0" err="1">
                <a:solidFill>
                  <a:schemeClr val="tx1"/>
                </a:solidFill>
                <a:latin typeface="+mn-lt"/>
                <a:ea typeface="+mn-ea"/>
                <a:cs typeface="+mn-cs"/>
              </a:rPr>
              <a:t>Deeltagere</a:t>
            </a:r>
            <a:r>
              <a:rPr lang="da-DK" sz="1200" b="0" i="0" u="none" strike="noStrike" kern="1200" baseline="0" dirty="0">
                <a:solidFill>
                  <a:schemeClr val="tx1"/>
                </a:solidFill>
                <a:latin typeface="+mn-lt"/>
                <a:ea typeface="+mn-ea"/>
                <a:cs typeface="+mn-cs"/>
              </a:rPr>
              <a:t>, som for Den der skal læse og høre om dem? Man vil forbedre Statens </a:t>
            </a:r>
            <a:r>
              <a:rPr lang="da-DK" sz="1200" b="0" i="0" u="none" strike="noStrike" kern="1200" baseline="0" dirty="0" err="1">
                <a:solidFill>
                  <a:schemeClr val="tx1"/>
                </a:solidFill>
                <a:latin typeface="+mn-lt"/>
                <a:ea typeface="+mn-ea"/>
                <a:cs typeface="+mn-cs"/>
              </a:rPr>
              <a:t>Finantser</a:t>
            </a:r>
            <a:r>
              <a:rPr lang="da-DK" sz="1200" b="0" i="0" u="none" strike="noStrike" kern="1200" baseline="0" dirty="0">
                <a:solidFill>
                  <a:schemeClr val="tx1"/>
                </a:solidFill>
                <a:latin typeface="+mn-lt"/>
                <a:ea typeface="+mn-ea"/>
                <a:cs typeface="+mn-cs"/>
              </a:rPr>
              <a:t> ved Besparelser. Kan der tænkes noget </a:t>
            </a:r>
            <a:r>
              <a:rPr lang="da-DK" sz="1200" b="0" i="0" u="none" strike="noStrike" kern="1200" baseline="0" dirty="0" err="1">
                <a:solidFill>
                  <a:schemeClr val="tx1"/>
                </a:solidFill>
                <a:latin typeface="+mn-lt"/>
                <a:ea typeface="+mn-ea"/>
                <a:cs typeface="+mn-cs"/>
              </a:rPr>
              <a:t>Kjedsommeligere</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Istedenfor</a:t>
            </a:r>
            <a:r>
              <a:rPr lang="da-DK" sz="1200" b="0" i="0" u="none" strike="noStrike" kern="1200" baseline="0" dirty="0">
                <a:solidFill>
                  <a:schemeClr val="tx1"/>
                </a:solidFill>
                <a:latin typeface="+mn-lt"/>
                <a:ea typeface="+mn-ea"/>
                <a:cs typeface="+mn-cs"/>
              </a:rPr>
              <a:t> at forøge </a:t>
            </a:r>
            <a:r>
              <a:rPr lang="da-DK" sz="1200" b="0" i="0" u="none" strike="noStrike" kern="1200" baseline="0" dirty="0" err="1">
                <a:solidFill>
                  <a:schemeClr val="tx1"/>
                </a:solidFill>
                <a:latin typeface="+mn-lt"/>
                <a:ea typeface="+mn-ea"/>
                <a:cs typeface="+mn-cs"/>
              </a:rPr>
              <a:t>Gjelden</a:t>
            </a:r>
            <a:r>
              <a:rPr lang="da-DK" sz="1200" b="0" i="0" u="none" strike="noStrike" kern="1200" baseline="0" dirty="0">
                <a:solidFill>
                  <a:schemeClr val="tx1"/>
                </a:solidFill>
                <a:latin typeface="+mn-lt"/>
                <a:ea typeface="+mn-ea"/>
                <a:cs typeface="+mn-cs"/>
              </a:rPr>
              <a:t>, vil man afbetale den. Efter hvad jeg </a:t>
            </a:r>
            <a:r>
              <a:rPr lang="da-DK" sz="1200" b="0" i="0" u="none" strike="noStrike" kern="1200" baseline="0" dirty="0" err="1">
                <a:solidFill>
                  <a:schemeClr val="tx1"/>
                </a:solidFill>
                <a:latin typeface="+mn-lt"/>
                <a:ea typeface="+mn-ea"/>
                <a:cs typeface="+mn-cs"/>
              </a:rPr>
              <a:t>kjender</a:t>
            </a:r>
            <a:r>
              <a:rPr lang="da-DK" sz="1200" b="0" i="0" u="none" strike="noStrike" kern="1200" baseline="0" dirty="0">
                <a:solidFill>
                  <a:schemeClr val="tx1"/>
                </a:solidFill>
                <a:latin typeface="+mn-lt"/>
                <a:ea typeface="+mn-ea"/>
                <a:cs typeface="+mn-cs"/>
              </a:rPr>
              <a:t> til de politiske Forhold, vil det være Danmark let at </a:t>
            </a:r>
            <a:r>
              <a:rPr lang="da-DK" sz="1200" b="0" i="0" u="none" strike="noStrike" kern="1200" baseline="0" dirty="0" err="1">
                <a:solidFill>
                  <a:schemeClr val="tx1"/>
                </a:solidFill>
                <a:latin typeface="+mn-lt"/>
                <a:ea typeface="+mn-ea"/>
                <a:cs typeface="+mn-cs"/>
              </a:rPr>
              <a:t>aabne</a:t>
            </a:r>
            <a:r>
              <a:rPr lang="da-DK" sz="1200" b="0" i="0" u="none" strike="noStrike" kern="1200" baseline="0" dirty="0">
                <a:solidFill>
                  <a:schemeClr val="tx1"/>
                </a:solidFill>
                <a:latin typeface="+mn-lt"/>
                <a:ea typeface="+mn-ea"/>
                <a:cs typeface="+mn-cs"/>
              </a:rPr>
              <a:t> et </a:t>
            </a:r>
            <a:r>
              <a:rPr lang="da-DK" sz="1200" b="0" i="0" u="none" strike="noStrike" kern="1200" baseline="0" dirty="0" err="1">
                <a:solidFill>
                  <a:schemeClr val="tx1"/>
                </a:solidFill>
                <a:latin typeface="+mn-lt"/>
                <a:ea typeface="+mn-ea"/>
                <a:cs typeface="+mn-cs"/>
              </a:rPr>
              <a:t>Laan</a:t>
            </a:r>
            <a:r>
              <a:rPr lang="da-DK" sz="1200" b="0" i="0" u="none" strike="noStrike" kern="1200" baseline="0" dirty="0">
                <a:solidFill>
                  <a:schemeClr val="tx1"/>
                </a:solidFill>
                <a:latin typeface="+mn-lt"/>
                <a:ea typeface="+mn-ea"/>
                <a:cs typeface="+mn-cs"/>
              </a:rPr>
              <a:t> paa 15 Millioner. Hvorfor tænker Ingen derpaa? At et Menneske er Geni og ikke betaler sin </a:t>
            </a:r>
            <a:r>
              <a:rPr lang="da-DK" sz="1200" b="0" i="0" u="none" strike="noStrike" kern="1200" baseline="0" dirty="0" err="1">
                <a:solidFill>
                  <a:schemeClr val="tx1"/>
                </a:solidFill>
                <a:latin typeface="+mn-lt"/>
                <a:ea typeface="+mn-ea"/>
                <a:cs typeface="+mn-cs"/>
              </a:rPr>
              <a:t>Gjeld</a:t>
            </a:r>
            <a:r>
              <a:rPr lang="da-DK" sz="1200" b="0" i="0" u="none" strike="noStrike" kern="1200" baseline="0" dirty="0">
                <a:solidFill>
                  <a:schemeClr val="tx1"/>
                </a:solidFill>
                <a:latin typeface="+mn-lt"/>
                <a:ea typeface="+mn-ea"/>
                <a:cs typeface="+mn-cs"/>
              </a:rPr>
              <a:t>, det hører man dog af og til, hvorfor skulde en Stat ikke kunne </a:t>
            </a:r>
            <a:r>
              <a:rPr lang="da-DK" sz="1200" b="0" i="0" u="none" strike="noStrike" kern="1200" baseline="0" dirty="0" err="1">
                <a:solidFill>
                  <a:schemeClr val="tx1"/>
                </a:solidFill>
                <a:latin typeface="+mn-lt"/>
                <a:ea typeface="+mn-ea"/>
                <a:cs typeface="+mn-cs"/>
              </a:rPr>
              <a:t>gjøre</a:t>
            </a:r>
            <a:r>
              <a:rPr lang="da-DK" sz="1200" b="0" i="0" u="none" strike="noStrike" kern="1200" baseline="0" dirty="0">
                <a:solidFill>
                  <a:schemeClr val="tx1"/>
                </a:solidFill>
                <a:latin typeface="+mn-lt"/>
                <a:ea typeface="+mn-ea"/>
                <a:cs typeface="+mn-cs"/>
              </a:rPr>
              <a:t> det Samme, </a:t>
            </a:r>
            <a:r>
              <a:rPr lang="da-DK" sz="1200" b="0" i="0" u="none" strike="noStrike" kern="1200" baseline="0" dirty="0" err="1">
                <a:solidFill>
                  <a:schemeClr val="tx1"/>
                </a:solidFill>
                <a:latin typeface="+mn-lt"/>
                <a:ea typeface="+mn-ea"/>
                <a:cs typeface="+mn-cs"/>
              </a:rPr>
              <a:t>naar</a:t>
            </a:r>
            <a:r>
              <a:rPr lang="da-DK" sz="1200" b="0" i="0" u="none" strike="noStrike" kern="1200" baseline="0" dirty="0">
                <a:solidFill>
                  <a:schemeClr val="tx1"/>
                </a:solidFill>
                <a:latin typeface="+mn-lt"/>
                <a:ea typeface="+mn-ea"/>
                <a:cs typeface="+mn-cs"/>
              </a:rPr>
              <a:t> det blot er Enighed? Man </a:t>
            </a:r>
            <a:r>
              <a:rPr lang="da-DK" sz="1200" b="0" i="0" u="none" strike="noStrike" kern="1200" baseline="0" dirty="0" err="1">
                <a:solidFill>
                  <a:schemeClr val="tx1"/>
                </a:solidFill>
                <a:latin typeface="+mn-lt"/>
                <a:ea typeface="+mn-ea"/>
                <a:cs typeface="+mn-cs"/>
              </a:rPr>
              <a:t>aabne</a:t>
            </a:r>
            <a:r>
              <a:rPr lang="da-DK" sz="1200" b="0" i="0" u="none" strike="noStrike" kern="1200" baseline="0" dirty="0">
                <a:solidFill>
                  <a:schemeClr val="tx1"/>
                </a:solidFill>
                <a:latin typeface="+mn-lt"/>
                <a:ea typeface="+mn-ea"/>
                <a:cs typeface="+mn-cs"/>
              </a:rPr>
              <a:t> da et </a:t>
            </a:r>
            <a:r>
              <a:rPr lang="da-DK" sz="1200" b="0" i="0" u="none" strike="noStrike" kern="1200" baseline="0" dirty="0" err="1">
                <a:solidFill>
                  <a:schemeClr val="tx1"/>
                </a:solidFill>
                <a:latin typeface="+mn-lt"/>
                <a:ea typeface="+mn-ea"/>
                <a:cs typeface="+mn-cs"/>
              </a:rPr>
              <a:t>Laan</a:t>
            </a:r>
            <a:r>
              <a:rPr lang="da-DK" sz="1200" b="0" i="0" u="none" strike="noStrike" kern="1200" baseline="0" dirty="0">
                <a:solidFill>
                  <a:schemeClr val="tx1"/>
                </a:solidFill>
                <a:latin typeface="+mn-lt"/>
                <a:ea typeface="+mn-ea"/>
                <a:cs typeface="+mn-cs"/>
              </a:rPr>
              <a:t> paa 15 Millioner, man anvende det ikke til Afbetaling, men til offentlig Forlystelse. Lader os </a:t>
            </a:r>
            <a:r>
              <a:rPr lang="da-DK" sz="1200" b="0" i="0" u="none" strike="noStrike" kern="1200" baseline="0" dirty="0" err="1">
                <a:solidFill>
                  <a:schemeClr val="tx1"/>
                </a:solidFill>
                <a:latin typeface="+mn-lt"/>
                <a:ea typeface="+mn-ea"/>
                <a:cs typeface="+mn-cs"/>
              </a:rPr>
              <a:t>feire</a:t>
            </a:r>
            <a:r>
              <a:rPr lang="da-DK" sz="1200" b="0" i="0" u="none" strike="noStrike" kern="1200" baseline="0" dirty="0">
                <a:solidFill>
                  <a:schemeClr val="tx1"/>
                </a:solidFill>
                <a:latin typeface="+mn-lt"/>
                <a:ea typeface="+mn-ea"/>
                <a:cs typeface="+mn-cs"/>
              </a:rPr>
              <a:t> det </a:t>
            </a:r>
            <a:r>
              <a:rPr lang="da-DK" sz="1200" b="0" i="0" u="none" strike="noStrike" kern="1200" baseline="0" dirty="0" err="1">
                <a:solidFill>
                  <a:schemeClr val="tx1"/>
                </a:solidFill>
                <a:latin typeface="+mn-lt"/>
                <a:ea typeface="+mn-ea"/>
                <a:cs typeface="+mn-cs"/>
              </a:rPr>
              <a:t>tusindaarige</a:t>
            </a:r>
            <a:r>
              <a:rPr lang="da-DK" sz="1200" b="0" i="0" u="none" strike="noStrike" kern="1200" baseline="0" dirty="0">
                <a:solidFill>
                  <a:schemeClr val="tx1"/>
                </a:solidFill>
                <a:latin typeface="+mn-lt"/>
                <a:ea typeface="+mn-ea"/>
                <a:cs typeface="+mn-cs"/>
              </a:rPr>
              <a:t> Rige med Fryd og Gammen. Som der nu overalt </a:t>
            </a:r>
            <a:r>
              <a:rPr lang="da-DK" sz="1200" b="0" i="0" u="none" strike="noStrike" kern="1200" baseline="0" dirty="0" err="1">
                <a:solidFill>
                  <a:schemeClr val="tx1"/>
                </a:solidFill>
                <a:latin typeface="+mn-lt"/>
                <a:ea typeface="+mn-ea"/>
                <a:cs typeface="+mn-cs"/>
              </a:rPr>
              <a:t>staaer</a:t>
            </a:r>
            <a:r>
              <a:rPr lang="da-DK" sz="1200" b="0" i="0" u="none" strike="noStrike" kern="1200" baseline="0" dirty="0">
                <a:solidFill>
                  <a:schemeClr val="tx1"/>
                </a:solidFill>
                <a:latin typeface="+mn-lt"/>
                <a:ea typeface="+mn-ea"/>
                <a:cs typeface="+mn-cs"/>
              </a:rPr>
              <a:t> Bøsser, hvori man kan lægge Penge, saa skulde der da overalt </a:t>
            </a:r>
            <a:r>
              <a:rPr lang="da-DK" sz="1200" b="0" i="0" u="none" strike="noStrike" kern="1200" baseline="0" dirty="0" err="1">
                <a:solidFill>
                  <a:schemeClr val="tx1"/>
                </a:solidFill>
                <a:latin typeface="+mn-lt"/>
                <a:ea typeface="+mn-ea"/>
                <a:cs typeface="+mn-cs"/>
              </a:rPr>
              <a:t>staae</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Skaale</a:t>
            </a:r>
            <a:r>
              <a:rPr lang="da-DK" sz="1200" b="0" i="0" u="none" strike="noStrike" kern="1200" baseline="0" dirty="0">
                <a:solidFill>
                  <a:schemeClr val="tx1"/>
                </a:solidFill>
                <a:latin typeface="+mn-lt"/>
                <a:ea typeface="+mn-ea"/>
                <a:cs typeface="+mn-cs"/>
              </a:rPr>
              <a:t>, hvori der </a:t>
            </a:r>
            <a:r>
              <a:rPr lang="da-DK" sz="1200" b="0" i="0" u="none" strike="noStrike" kern="1200" baseline="0" dirty="0" err="1">
                <a:solidFill>
                  <a:schemeClr val="tx1"/>
                </a:solidFill>
                <a:latin typeface="+mn-lt"/>
                <a:ea typeface="+mn-ea"/>
                <a:cs typeface="+mn-cs"/>
              </a:rPr>
              <a:t>laae</a:t>
            </a:r>
            <a:r>
              <a:rPr lang="da-DK" sz="1200" b="0" i="0" u="none" strike="noStrike" kern="1200" baseline="0" dirty="0">
                <a:solidFill>
                  <a:schemeClr val="tx1"/>
                </a:solidFill>
                <a:latin typeface="+mn-lt"/>
                <a:ea typeface="+mn-ea"/>
                <a:cs typeface="+mn-cs"/>
              </a:rPr>
              <a:t> Penge. Alt vilde blive gratis; man gik gratis i </a:t>
            </a:r>
            <a:r>
              <a:rPr lang="da-DK" sz="1200" b="0" i="0" u="none" strike="noStrike" kern="1200" baseline="0" dirty="0" err="1">
                <a:solidFill>
                  <a:schemeClr val="tx1"/>
                </a:solidFill>
                <a:latin typeface="+mn-lt"/>
                <a:ea typeface="+mn-ea"/>
                <a:cs typeface="+mn-cs"/>
              </a:rPr>
              <a:t>Theatret</a:t>
            </a:r>
            <a:r>
              <a:rPr lang="da-DK" sz="1200" b="0" i="0" u="none" strike="noStrike" kern="1200" baseline="0" dirty="0">
                <a:solidFill>
                  <a:schemeClr val="tx1"/>
                </a:solidFill>
                <a:latin typeface="+mn-lt"/>
                <a:ea typeface="+mn-ea"/>
                <a:cs typeface="+mn-cs"/>
              </a:rPr>
              <a:t>, gratis til de offentlige Fruentimmer, man </a:t>
            </a:r>
            <a:r>
              <a:rPr lang="da-DK" sz="1200" b="0" i="0" u="none" strike="noStrike" kern="1200" baseline="0" dirty="0" err="1">
                <a:solidFill>
                  <a:schemeClr val="tx1"/>
                </a:solidFill>
                <a:latin typeface="+mn-lt"/>
                <a:ea typeface="+mn-ea"/>
                <a:cs typeface="+mn-cs"/>
              </a:rPr>
              <a:t>kjørte</a:t>
            </a:r>
            <a:r>
              <a:rPr lang="da-DK" sz="1200" b="0" i="0" u="none" strike="noStrike" kern="1200" baseline="0" dirty="0">
                <a:solidFill>
                  <a:schemeClr val="tx1"/>
                </a:solidFill>
                <a:latin typeface="+mn-lt"/>
                <a:ea typeface="+mn-ea"/>
                <a:cs typeface="+mn-cs"/>
              </a:rPr>
              <a:t> gratis til </a:t>
            </a:r>
            <a:r>
              <a:rPr lang="da-DK" sz="1200" b="0" i="0" u="none" strike="noStrike" kern="1200" baseline="0" dirty="0" err="1">
                <a:solidFill>
                  <a:schemeClr val="tx1"/>
                </a:solidFill>
                <a:latin typeface="+mn-lt"/>
                <a:ea typeface="+mn-ea"/>
                <a:cs typeface="+mn-cs"/>
              </a:rPr>
              <a:t>Dyrehaugen</a:t>
            </a:r>
            <a:r>
              <a:rPr lang="da-DK" sz="1200" b="0" i="0" u="none" strike="noStrike" kern="1200" baseline="0" dirty="0">
                <a:solidFill>
                  <a:schemeClr val="tx1"/>
                </a:solidFill>
                <a:latin typeface="+mn-lt"/>
                <a:ea typeface="+mn-ea"/>
                <a:cs typeface="+mn-cs"/>
              </a:rPr>
              <a:t>, man blev begravet gratis, gratis blev der holdt Tale over En; jeg siger gratis; thi </a:t>
            </a:r>
            <a:r>
              <a:rPr lang="da-DK" sz="1200" b="0" i="0" u="none" strike="noStrike" kern="1200" baseline="0" dirty="0" err="1">
                <a:solidFill>
                  <a:schemeClr val="tx1"/>
                </a:solidFill>
                <a:latin typeface="+mn-lt"/>
                <a:ea typeface="+mn-ea"/>
                <a:cs typeface="+mn-cs"/>
              </a:rPr>
              <a:t>naar</a:t>
            </a:r>
            <a:r>
              <a:rPr lang="da-DK" sz="1200" b="0" i="0" u="none" strike="noStrike" kern="1200" baseline="0" dirty="0">
                <a:solidFill>
                  <a:schemeClr val="tx1"/>
                </a:solidFill>
                <a:latin typeface="+mn-lt"/>
                <a:ea typeface="+mn-ea"/>
                <a:cs typeface="+mn-cs"/>
              </a:rPr>
              <a:t> man altid har Penge ved </a:t>
            </a:r>
            <a:r>
              <a:rPr lang="da-DK" sz="1200" b="0" i="0" u="none" strike="noStrike" kern="1200" baseline="0" dirty="0" err="1">
                <a:solidFill>
                  <a:schemeClr val="tx1"/>
                </a:solidFill>
                <a:latin typeface="+mn-lt"/>
                <a:ea typeface="+mn-ea"/>
                <a:cs typeface="+mn-cs"/>
              </a:rPr>
              <a:t>Haanden</a:t>
            </a:r>
            <a:r>
              <a:rPr lang="da-DK" sz="1200" b="0" i="0" u="none" strike="noStrike" kern="1200" baseline="0" dirty="0">
                <a:solidFill>
                  <a:schemeClr val="tx1"/>
                </a:solidFill>
                <a:latin typeface="+mn-lt"/>
                <a:ea typeface="+mn-ea"/>
                <a:cs typeface="+mn-cs"/>
              </a:rPr>
              <a:t>, saa er paa en </a:t>
            </a:r>
            <a:r>
              <a:rPr lang="da-DK" sz="1200" b="0" i="0" u="none" strike="noStrike" kern="1200" baseline="0" dirty="0" err="1">
                <a:solidFill>
                  <a:schemeClr val="tx1"/>
                </a:solidFill>
                <a:latin typeface="+mn-lt"/>
                <a:ea typeface="+mn-ea"/>
                <a:cs typeface="+mn-cs"/>
              </a:rPr>
              <a:t>Maade</a:t>
            </a:r>
            <a:r>
              <a:rPr lang="da-DK" sz="1200" b="0" i="0" u="none" strike="noStrike" kern="1200" baseline="0" dirty="0">
                <a:solidFill>
                  <a:schemeClr val="tx1"/>
                </a:solidFill>
                <a:latin typeface="+mn-lt"/>
                <a:ea typeface="+mn-ea"/>
                <a:cs typeface="+mn-cs"/>
              </a:rPr>
              <a:t> Alt gratis. Ingen maatte eie fast </a:t>
            </a:r>
            <a:r>
              <a:rPr lang="da-DK" sz="1200" b="0" i="0" u="none" strike="noStrike" kern="1200" baseline="0" dirty="0" err="1">
                <a:solidFill>
                  <a:schemeClr val="tx1"/>
                </a:solidFill>
                <a:latin typeface="+mn-lt"/>
                <a:ea typeface="+mn-ea"/>
                <a:cs typeface="+mn-cs"/>
              </a:rPr>
              <a:t>Eiendom</a:t>
            </a:r>
            <a:r>
              <a:rPr lang="da-DK" sz="1200" b="0" i="0" u="none" strike="noStrike" kern="1200" baseline="0" dirty="0">
                <a:solidFill>
                  <a:schemeClr val="tx1"/>
                </a:solidFill>
                <a:latin typeface="+mn-lt"/>
                <a:ea typeface="+mn-ea"/>
                <a:cs typeface="+mn-cs"/>
              </a:rPr>
              <a:t>. Kun med mig skulde der </a:t>
            </a:r>
            <a:r>
              <a:rPr lang="da-DK" sz="1200" b="0" i="0" u="none" strike="noStrike" kern="1200" baseline="0" dirty="0" err="1">
                <a:solidFill>
                  <a:schemeClr val="tx1"/>
                </a:solidFill>
                <a:latin typeface="+mn-lt"/>
                <a:ea typeface="+mn-ea"/>
                <a:cs typeface="+mn-cs"/>
              </a:rPr>
              <a:t>gjøres</a:t>
            </a:r>
            <a:r>
              <a:rPr lang="da-DK" sz="1200" b="0" i="0" u="none" strike="noStrike" kern="1200" baseline="0" dirty="0">
                <a:solidFill>
                  <a:schemeClr val="tx1"/>
                </a:solidFill>
                <a:latin typeface="+mn-lt"/>
                <a:ea typeface="+mn-ea"/>
                <a:cs typeface="+mn-cs"/>
              </a:rPr>
              <a:t> en Undtagelse. Jeg forbeholder mig 100 </a:t>
            </a:r>
            <a:r>
              <a:rPr lang="da-DK" sz="1200" b="0" i="0" u="none" strike="noStrike" kern="1200" baseline="0" dirty="0" err="1">
                <a:solidFill>
                  <a:schemeClr val="tx1"/>
                </a:solidFill>
                <a:latin typeface="+mn-lt"/>
                <a:ea typeface="+mn-ea"/>
                <a:cs typeface="+mn-cs"/>
              </a:rPr>
              <a:t>Rbdlr</a:t>
            </a:r>
            <a:r>
              <a:rPr lang="da-DK" sz="1200" b="0" i="0" u="none" strike="noStrike" kern="1200" baseline="0" dirty="0">
                <a:solidFill>
                  <a:schemeClr val="tx1"/>
                </a:solidFill>
                <a:latin typeface="+mn-lt"/>
                <a:ea typeface="+mn-ea"/>
                <a:cs typeface="+mn-cs"/>
              </a:rPr>
              <a:t>. om Dagen fast i Londoner Bank, </a:t>
            </a:r>
            <a:r>
              <a:rPr lang="da-DK" sz="1200" b="0" i="0" u="none" strike="noStrike" kern="1200" baseline="0" dirty="0" err="1">
                <a:solidFill>
                  <a:schemeClr val="tx1"/>
                </a:solidFill>
                <a:latin typeface="+mn-lt"/>
                <a:ea typeface="+mn-ea"/>
                <a:cs typeface="+mn-cs"/>
              </a:rPr>
              <a:t>deels</a:t>
            </a:r>
            <a:r>
              <a:rPr lang="da-DK" sz="1200" b="0" i="0" u="none" strike="noStrike" kern="1200" baseline="0" dirty="0">
                <a:solidFill>
                  <a:schemeClr val="tx1"/>
                </a:solidFill>
                <a:latin typeface="+mn-lt"/>
                <a:ea typeface="+mn-ea"/>
                <a:cs typeface="+mn-cs"/>
              </a:rPr>
              <a:t> fordi jeg ikke kan have Mindre, </a:t>
            </a:r>
            <a:r>
              <a:rPr lang="da-DK" sz="1200" b="0" i="0" u="none" strike="noStrike" kern="1200" baseline="0" dirty="0" err="1">
                <a:solidFill>
                  <a:schemeClr val="tx1"/>
                </a:solidFill>
                <a:latin typeface="+mn-lt"/>
                <a:ea typeface="+mn-ea"/>
                <a:cs typeface="+mn-cs"/>
              </a:rPr>
              <a:t>deels</a:t>
            </a:r>
            <a:r>
              <a:rPr lang="da-DK" sz="1200" b="0" i="0" u="none" strike="noStrike" kern="1200" baseline="0" dirty="0">
                <a:solidFill>
                  <a:schemeClr val="tx1"/>
                </a:solidFill>
                <a:latin typeface="+mn-lt"/>
                <a:ea typeface="+mn-ea"/>
                <a:cs typeface="+mn-cs"/>
              </a:rPr>
              <a:t> fordi det er mig, der har givet Ideen, endelig fordi man ikke kan vide, om jeg ikke kunde hitte paa en ny </a:t>
            </a:r>
            <a:r>
              <a:rPr lang="da-DK" sz="1200" b="0" i="0" u="none" strike="noStrike" kern="1200" baseline="0" dirty="0" err="1">
                <a:solidFill>
                  <a:schemeClr val="tx1"/>
                </a:solidFill>
                <a:latin typeface="+mn-lt"/>
                <a:ea typeface="+mn-ea"/>
                <a:cs typeface="+mn-cs"/>
              </a:rPr>
              <a:t>Idee</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naar</a:t>
            </a:r>
            <a:r>
              <a:rPr lang="da-DK" sz="1200" b="0" i="0" u="none" strike="noStrike" kern="1200" baseline="0" dirty="0">
                <a:solidFill>
                  <a:schemeClr val="tx1"/>
                </a:solidFill>
                <a:latin typeface="+mn-lt"/>
                <a:ea typeface="+mn-ea"/>
                <a:cs typeface="+mn-cs"/>
              </a:rPr>
              <a:t> de 15 Millioner vare forbrugte. Hvad vilde Følgen af denne Velstand blive? alt Stort vilde strømme til </a:t>
            </a:r>
            <a:r>
              <a:rPr lang="da-DK" sz="1200" b="0" i="0" u="none" strike="noStrike" kern="1200" baseline="0" dirty="0" err="1">
                <a:solidFill>
                  <a:schemeClr val="tx1"/>
                </a:solidFill>
                <a:latin typeface="+mn-lt"/>
                <a:ea typeface="+mn-ea"/>
                <a:cs typeface="+mn-cs"/>
              </a:rPr>
              <a:t>Kjøbenhavn</a:t>
            </a:r>
            <a:r>
              <a:rPr lang="da-DK" sz="1200" b="0" i="0" u="none" strike="noStrike" kern="1200" baseline="0" dirty="0">
                <a:solidFill>
                  <a:schemeClr val="tx1"/>
                </a:solidFill>
                <a:latin typeface="+mn-lt"/>
                <a:ea typeface="+mn-ea"/>
                <a:cs typeface="+mn-cs"/>
              </a:rPr>
              <a:t>, de største Kunstnere, Skuespillere og </a:t>
            </a:r>
            <a:r>
              <a:rPr lang="da-DK" sz="1200" b="0" i="0" u="none" strike="noStrike" kern="1200" baseline="0" dirty="0" err="1">
                <a:solidFill>
                  <a:schemeClr val="tx1"/>
                </a:solidFill>
                <a:latin typeface="+mn-lt"/>
                <a:ea typeface="+mn-ea"/>
                <a:cs typeface="+mn-cs"/>
              </a:rPr>
              <a:t>Dandserinder</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Kjøbenhavn</a:t>
            </a:r>
            <a:r>
              <a:rPr lang="da-DK" sz="1200" b="0" i="0" u="none" strike="noStrike" kern="1200" baseline="0" dirty="0">
                <a:solidFill>
                  <a:schemeClr val="tx1"/>
                </a:solidFill>
                <a:latin typeface="+mn-lt"/>
                <a:ea typeface="+mn-ea"/>
                <a:cs typeface="+mn-cs"/>
              </a:rPr>
              <a:t> vilde blive et andet Athen. Hvad vilde Følgen blive? Alle Rigmænd vilde nedsætte sig i denne Stad. Blandt Andre vilde vel </a:t>
            </a:r>
            <a:r>
              <a:rPr lang="da-DK" sz="1200" b="0" i="0" u="none" strike="noStrike" kern="1200" baseline="0" dirty="0" err="1">
                <a:solidFill>
                  <a:schemeClr val="tx1"/>
                </a:solidFill>
                <a:latin typeface="+mn-lt"/>
                <a:ea typeface="+mn-ea"/>
                <a:cs typeface="+mn-cs"/>
              </a:rPr>
              <a:t>Keiseren</a:t>
            </a:r>
            <a:r>
              <a:rPr lang="da-DK" sz="1200" b="0" i="0" u="none" strike="noStrike" kern="1200" baseline="0" dirty="0">
                <a:solidFill>
                  <a:schemeClr val="tx1"/>
                </a:solidFill>
                <a:latin typeface="+mn-lt"/>
                <a:ea typeface="+mn-ea"/>
                <a:cs typeface="+mn-cs"/>
              </a:rPr>
              <a:t> af Persien og Kongen af Engelland </a:t>
            </a:r>
            <a:r>
              <a:rPr lang="da-DK" sz="1200" b="0" i="0" u="none" strike="noStrike" kern="1200" baseline="0" dirty="0" err="1">
                <a:solidFill>
                  <a:schemeClr val="tx1"/>
                </a:solidFill>
                <a:latin typeface="+mn-lt"/>
                <a:ea typeface="+mn-ea"/>
                <a:cs typeface="+mn-cs"/>
              </a:rPr>
              <a:t>ogsaa</a:t>
            </a:r>
            <a:r>
              <a:rPr lang="da-DK" sz="1200" b="0" i="0" u="none" strike="noStrike" kern="1200" baseline="0" dirty="0">
                <a:solidFill>
                  <a:schemeClr val="tx1"/>
                </a:solidFill>
                <a:latin typeface="+mn-lt"/>
                <a:ea typeface="+mn-ea"/>
                <a:cs typeface="+mn-cs"/>
              </a:rPr>
              <a:t> komme hertil. See her er min anden </a:t>
            </a:r>
            <a:r>
              <a:rPr lang="da-DK" sz="1200" b="0" i="0" u="none" strike="noStrike" kern="1200" baseline="0" dirty="0" err="1">
                <a:solidFill>
                  <a:schemeClr val="tx1"/>
                </a:solidFill>
                <a:latin typeface="+mn-lt"/>
                <a:ea typeface="+mn-ea"/>
                <a:cs typeface="+mn-cs"/>
              </a:rPr>
              <a:t>Idee</a:t>
            </a:r>
            <a:r>
              <a:rPr lang="da-DK" sz="1200" b="0" i="0" u="none" strike="noStrike" kern="1200" baseline="0" dirty="0">
                <a:solidFill>
                  <a:schemeClr val="tx1"/>
                </a:solidFill>
                <a:latin typeface="+mn-lt"/>
                <a:ea typeface="+mn-ea"/>
                <a:cs typeface="+mn-cs"/>
              </a:rPr>
              <a:t>. Man bemægtiger sig </a:t>
            </a:r>
            <a:r>
              <a:rPr lang="da-DK" sz="1200" b="0" i="0" u="none" strike="noStrike" kern="1200" baseline="0" dirty="0" err="1">
                <a:solidFill>
                  <a:schemeClr val="tx1"/>
                </a:solidFill>
                <a:latin typeface="+mn-lt"/>
                <a:ea typeface="+mn-ea"/>
                <a:cs typeface="+mn-cs"/>
              </a:rPr>
              <a:t>Keiserens</a:t>
            </a:r>
            <a:r>
              <a:rPr lang="da-DK" sz="1200" b="0" i="0" u="none" strike="noStrike" kern="1200" baseline="0" dirty="0">
                <a:solidFill>
                  <a:schemeClr val="tx1"/>
                </a:solidFill>
                <a:latin typeface="+mn-lt"/>
                <a:ea typeface="+mn-ea"/>
                <a:cs typeface="+mn-cs"/>
              </a:rPr>
              <a:t> Person. </a:t>
            </a:r>
            <a:r>
              <a:rPr lang="da-DK" sz="1200" b="0" i="0" u="none" strike="noStrike" kern="1200" baseline="0" dirty="0" err="1">
                <a:solidFill>
                  <a:schemeClr val="tx1"/>
                </a:solidFill>
                <a:latin typeface="+mn-lt"/>
                <a:ea typeface="+mn-ea"/>
                <a:cs typeface="+mn-cs"/>
              </a:rPr>
              <a:t>Maaskee</a:t>
            </a:r>
            <a:r>
              <a:rPr lang="da-DK" sz="1200" b="0" i="0" u="none" strike="noStrike" kern="1200" baseline="0" dirty="0">
                <a:solidFill>
                  <a:schemeClr val="tx1"/>
                </a:solidFill>
                <a:latin typeface="+mn-lt"/>
                <a:ea typeface="+mn-ea"/>
                <a:cs typeface="+mn-cs"/>
              </a:rPr>
              <a:t> vil En sige: der bliver Oprør i Persien, man sætter en ny Keiser paa </a:t>
            </a:r>
            <a:r>
              <a:rPr lang="da-DK" sz="1200" b="0" i="0" u="none" strike="noStrike" kern="1200" baseline="0" dirty="0" err="1">
                <a:solidFill>
                  <a:schemeClr val="tx1"/>
                </a:solidFill>
                <a:latin typeface="+mn-lt"/>
                <a:ea typeface="+mn-ea"/>
                <a:cs typeface="+mn-cs"/>
              </a:rPr>
              <a:t>Thronen</a:t>
            </a:r>
            <a:r>
              <a:rPr lang="da-DK" sz="1200" b="0" i="0" u="none" strike="noStrike" kern="1200" baseline="0" dirty="0">
                <a:solidFill>
                  <a:schemeClr val="tx1"/>
                </a:solidFill>
                <a:latin typeface="+mn-lt"/>
                <a:ea typeface="+mn-ea"/>
                <a:cs typeface="+mn-cs"/>
              </a:rPr>
              <a:t>, det er </a:t>
            </a:r>
            <a:r>
              <a:rPr lang="da-DK" sz="1200" b="0" i="0" u="none" strike="noStrike" kern="1200" baseline="0" dirty="0" err="1">
                <a:solidFill>
                  <a:schemeClr val="tx1"/>
                </a:solidFill>
                <a:latin typeface="+mn-lt"/>
                <a:ea typeface="+mn-ea"/>
                <a:cs typeface="+mn-cs"/>
              </a:rPr>
              <a:t>skeet</a:t>
            </a:r>
            <a:r>
              <a:rPr lang="da-DK" sz="1200" b="0" i="0" u="none" strike="noStrike" kern="1200" baseline="0" dirty="0">
                <a:solidFill>
                  <a:schemeClr val="tx1"/>
                </a:solidFill>
                <a:latin typeface="+mn-lt"/>
                <a:ea typeface="+mn-ea"/>
                <a:cs typeface="+mn-cs"/>
              </a:rPr>
              <a:t> saa ofte før, og den gamle Keiser falder i Prisen. I saa Fald er det min </a:t>
            </a:r>
            <a:r>
              <a:rPr lang="da-DK" sz="1200" b="0" i="0" u="none" strike="noStrike" kern="1200" baseline="0" dirty="0" err="1">
                <a:solidFill>
                  <a:schemeClr val="tx1"/>
                </a:solidFill>
                <a:latin typeface="+mn-lt"/>
                <a:ea typeface="+mn-ea"/>
                <a:cs typeface="+mn-cs"/>
              </a:rPr>
              <a:t>Idee</a:t>
            </a:r>
            <a:r>
              <a:rPr lang="da-DK" sz="1200" b="0" i="0" u="none" strike="noStrike" kern="1200" baseline="0" dirty="0">
                <a:solidFill>
                  <a:schemeClr val="tx1"/>
                </a:solidFill>
                <a:latin typeface="+mn-lt"/>
                <a:ea typeface="+mn-ea"/>
                <a:cs typeface="+mn-cs"/>
              </a:rPr>
              <a:t>, at man sælger ham til Tyrken, han vil nok vide at </a:t>
            </a:r>
            <a:r>
              <a:rPr lang="da-DK" sz="1200" b="0" i="0" u="none" strike="noStrike" kern="1200" baseline="0" dirty="0" err="1">
                <a:solidFill>
                  <a:schemeClr val="tx1"/>
                </a:solidFill>
                <a:latin typeface="+mn-lt"/>
                <a:ea typeface="+mn-ea"/>
                <a:cs typeface="+mn-cs"/>
              </a:rPr>
              <a:t>gjøre</a:t>
            </a:r>
            <a:r>
              <a:rPr lang="da-DK" sz="1200" b="0" i="0" u="none" strike="noStrike" kern="1200" baseline="0" dirty="0">
                <a:solidFill>
                  <a:schemeClr val="tx1"/>
                </a:solidFill>
                <a:latin typeface="+mn-lt"/>
                <a:ea typeface="+mn-ea"/>
                <a:cs typeface="+mn-cs"/>
              </a:rPr>
              <a:t> ham i Penge. Dertil kommer endnu en Omstændighed, som vore Politikere ganske synes at </a:t>
            </a:r>
            <a:r>
              <a:rPr lang="da-DK" sz="1200" b="0" i="0" u="none" strike="noStrike" kern="1200" baseline="0" dirty="0" err="1">
                <a:solidFill>
                  <a:schemeClr val="tx1"/>
                </a:solidFill>
                <a:latin typeface="+mn-lt"/>
                <a:ea typeface="+mn-ea"/>
                <a:cs typeface="+mn-cs"/>
              </a:rPr>
              <a:t>oversee</a:t>
            </a:r>
            <a:r>
              <a:rPr lang="da-DK" sz="1200" b="0" i="0" u="none" strike="noStrike" kern="1200" baseline="0" dirty="0">
                <a:solidFill>
                  <a:schemeClr val="tx1"/>
                </a:solidFill>
                <a:latin typeface="+mn-lt"/>
                <a:ea typeface="+mn-ea"/>
                <a:cs typeface="+mn-cs"/>
              </a:rPr>
              <a:t>. Danmark er Ligevægten i Europa. Der kan ikke tænkes nogen lykkeligere </a:t>
            </a:r>
            <a:r>
              <a:rPr lang="da-DK" sz="1200" b="0" i="0" u="none" strike="noStrike" kern="1200" baseline="0" dirty="0" err="1">
                <a:solidFill>
                  <a:schemeClr val="tx1"/>
                </a:solidFill>
                <a:latin typeface="+mn-lt"/>
                <a:ea typeface="+mn-ea"/>
                <a:cs typeface="+mn-cs"/>
              </a:rPr>
              <a:t>Existents</a:t>
            </a:r>
            <a:r>
              <a:rPr lang="da-DK" sz="1200" b="0" i="0" u="none" strike="noStrike" kern="1200" baseline="0" dirty="0">
                <a:solidFill>
                  <a:schemeClr val="tx1"/>
                </a:solidFill>
                <a:latin typeface="+mn-lt"/>
                <a:ea typeface="+mn-ea"/>
                <a:cs typeface="+mn-cs"/>
              </a:rPr>
              <a:t>.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ENTEN-ELLER, Den Ulykkeligste</a:t>
            </a:r>
          </a:p>
          <a:p>
            <a:r>
              <a:rPr lang="da-DK" sz="1200" b="0" i="0" u="none" strike="noStrike" kern="1200" baseline="0" dirty="0">
                <a:solidFill>
                  <a:schemeClr val="tx1"/>
                </a:solidFill>
                <a:latin typeface="+mn-lt"/>
                <a:ea typeface="+mn-ea"/>
                <a:cs typeface="+mn-cs"/>
              </a:rPr>
              <a:t>Erindringen er fortrinsviis de Ulykkeliges egentlige Element, som naturligt er, fordi den forbigangne Tid har den mærkelige Egenskab, at den er forbi, den tilkommende, at den skal komme, og man kan derfor i en vis Forstand sige, at den tilkommende Tid ligger den nærværende nærmere end den forbigangne gjør det. For at nu den haabende Individualitet skal blive præsentisk i den tilkommende Tid, maa den have Realitet, eller rettere, den maa faae Realitet for ham; for at den erindrende Individualitet skal blive præsentisk i den forbigangne Tid, maa den have havt Realitet for ham. Men naar den haabende Individualitet vil haabe en tilkommende Tid, som dog ingen Realitet kan faae for ham, eller den Erindrende vil erindre en Tid, som ingen Realitet har havt, saa have vi de egentlige ulykkelige Individualiteter.</a:t>
            </a:r>
          </a:p>
          <a:p>
            <a:endParaRPr lang="da-DK" sz="1200" b="0" i="0" u="none" strike="noStrike" kern="1200" baseline="0" dirty="0">
              <a:solidFill>
                <a:schemeClr val="tx1"/>
              </a:solidFill>
              <a:latin typeface="+mn-lt"/>
              <a:ea typeface="+mn-ea"/>
              <a:cs typeface="+mn-cs"/>
            </a:endParaRP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BEGREBET ANGEST (1944)</a:t>
            </a:r>
          </a:p>
          <a:p>
            <a:r>
              <a:rPr lang="da-DK" sz="1200" b="0" i="0" u="none" strike="noStrike" kern="1200" baseline="0" dirty="0">
                <a:solidFill>
                  <a:schemeClr val="tx1"/>
                </a:solidFill>
                <a:latin typeface="+mn-lt"/>
                <a:ea typeface="+mn-ea"/>
                <a:cs typeface="+mn-cs"/>
              </a:rPr>
              <a:t>Uskyldigheden er derfor ikke som det Umiddelbare Noget, der maa ophæves, hvis Bestemmelse er at ophæves. Noget der egentlig ikke er til, men selv, idet det er ophævet, først derved og først da bliver til som det, der var, førend det blev ophævet og nu er ophævet. Umiddelbarheden ophæves ikke ved Middelbarheden, men idet Middelbarheden kommer frem, har den i samme Øieblik hævet Umiddelbarheden. Umiddelbarhedens Ophævelse er derfor en immanent Bevægelse i Umiddelbarheden, eller den er en immanent Bevægelse i Middelbarheden i modsat Retning, ved hvilken denne forudsætter Umiddelbarheden. Uskyldigheden er Noget, der hæves ved en Transcendents, netop fordi Uskyldigheden er </a:t>
            </a:r>
            <a:r>
              <a:rPr lang="da-DK" sz="1200" b="0" i="1" u="none" strike="noStrike" kern="1200" baseline="0" dirty="0">
                <a:solidFill>
                  <a:schemeClr val="tx1"/>
                </a:solidFill>
                <a:latin typeface="+mn-lt"/>
                <a:ea typeface="+mn-ea"/>
                <a:cs typeface="+mn-cs"/>
              </a:rPr>
              <a:t>Noget, </a:t>
            </a:r>
            <a:r>
              <a:rPr lang="da-DK" sz="1200" b="0" i="0" u="none" strike="noStrike" kern="1200" baseline="0" dirty="0">
                <a:solidFill>
                  <a:schemeClr val="tx1"/>
                </a:solidFill>
                <a:latin typeface="+mn-lt"/>
                <a:ea typeface="+mn-ea"/>
                <a:cs typeface="+mn-cs"/>
              </a:rPr>
              <a:t>(hvorimod det rigtigste Udtryk om Umiddelbarheden er det, som Hegel bruger om den rene Væren, er </a:t>
            </a:r>
            <a:r>
              <a:rPr lang="da-DK" sz="1200" b="0" i="1" u="none" strike="noStrike" kern="1200" baseline="0" dirty="0">
                <a:solidFill>
                  <a:schemeClr val="tx1"/>
                </a:solidFill>
                <a:latin typeface="+mn-lt"/>
                <a:ea typeface="+mn-ea"/>
                <a:cs typeface="+mn-cs"/>
              </a:rPr>
              <a:t>Intet</a:t>
            </a:r>
            <a:r>
              <a:rPr lang="da-DK" sz="1200" b="0" i="0" u="none" strike="noStrike" kern="1200" baseline="0" dirty="0">
                <a:solidFill>
                  <a:schemeClr val="tx1"/>
                </a:solidFill>
                <a:latin typeface="+mn-lt"/>
                <a:ea typeface="+mn-ea"/>
                <a:cs typeface="+mn-cs"/>
              </a:rPr>
              <a:t>), hvorfor der da ogsaa, naar Uskyldigheden ved Transcendentsen er hævet, kommer noget ganske Andet ud deraf, medens Middelbarheden netop er Umiddelbarheden. Uskyldigheden er en Qualitet, den er en </a:t>
            </a:r>
            <a:r>
              <a:rPr lang="da-DK" sz="1200" b="0" i="1" u="none" strike="noStrike" kern="1200" baseline="0" dirty="0">
                <a:solidFill>
                  <a:schemeClr val="tx1"/>
                </a:solidFill>
                <a:latin typeface="+mn-lt"/>
                <a:ea typeface="+mn-ea"/>
                <a:cs typeface="+mn-cs"/>
              </a:rPr>
              <a:t>Tilstand, </a:t>
            </a:r>
            <a:r>
              <a:rPr lang="da-DK" sz="1200" b="0" i="0" u="none" strike="noStrike" kern="1200" baseline="0" dirty="0">
                <a:solidFill>
                  <a:schemeClr val="tx1"/>
                </a:solidFill>
                <a:latin typeface="+mn-lt"/>
                <a:ea typeface="+mn-ea"/>
                <a:cs typeface="+mn-cs"/>
              </a:rPr>
              <a:t>der meget godt kan bestaae, og derfor har den logiske Hasten, for at faae den ophævet, intet at betyde, medens den i Logiken skulde see at skynde sig lidt mere; thi den kommer, selv om den er iilsomst, for silde.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DØMMER SELV</a:t>
            </a:r>
          </a:p>
          <a:p>
            <a:r>
              <a:rPr lang="da-DK" sz="1200" b="0" i="0" u="none" strike="noStrike" kern="1200" baseline="0" dirty="0">
                <a:solidFill>
                  <a:schemeClr val="tx1"/>
                </a:solidFill>
                <a:latin typeface="+mn-lt"/>
                <a:ea typeface="+mn-ea"/>
                <a:cs typeface="+mn-cs"/>
              </a:rPr>
              <a:t>Dersom du vilde spørge en Tørvebonde, en Droskekudsk, en Postkarl, en Heste-Udleier: hvortil bruger Kudsken Pidsken? Du skal høre, de vilde alle svare: 'naturligvis for at faae Hesten til at gaae'. Spørg Kongens Kudsk, hvortil bruger Kudsken Pidsken? og Du skal høre, han svarer: ‘</a:t>
            </a:r>
            <a:r>
              <a:rPr lang="da-DK" sz="1200" b="0" i="0" u="none" strike="noStrike" kern="1200" baseline="0" dirty="0" err="1">
                <a:solidFill>
                  <a:schemeClr val="tx1"/>
                </a:solidFill>
                <a:latin typeface="+mn-lt"/>
                <a:ea typeface="+mn-ea"/>
                <a:cs typeface="+mn-cs"/>
              </a:rPr>
              <a:t>hovedsageligen</a:t>
            </a:r>
            <a:r>
              <a:rPr lang="da-DK" sz="1200" b="0" i="0" u="none" strike="noStrike" kern="1200" baseline="0" dirty="0">
                <a:solidFill>
                  <a:schemeClr val="tx1"/>
                </a:solidFill>
                <a:latin typeface="+mn-lt"/>
                <a:ea typeface="+mn-ea"/>
                <a:cs typeface="+mn-cs"/>
              </a:rPr>
              <a:t> bruges den for at faae Hestene til at staae'. Dette er Forskjellen mellem at være simpelt kjørende og godt kjørende. Nu videre. Har Du seet, hvorledes Kongens Kudsk bærer sig ad; eller har du ikke seet det, saa lad mig beskrive Dig det. Han sidder høit paa sin Buk; og just fordi han sidder saaledes høit, har han desto mere Hestene i sin Magt. Imidlertid, ved en saadan Leilighed anseer han ikke dette for nok. Han reiser sig i Sædet; han samler hele sit Legems Magt i sin muskelstærke Arm, som løfter Pidsken - nu falder der et Slag; det var frygteligt. I Almindelighed er eet Slag nok; dog stundom gjør maaskee Hesten et fortvivlet Spring - endnu eet Slag. Det er nok. Han sætter sig ned. Men Hesten? Der gaaer først en Skjælven gjennem hele dens Legeme, det seer virkeligt ud som mægtede denne fyrige, kraftfulde Skabning ikke at staae paa Benene; det er det Første, det er er ikke saa meget Smerten, der ryster den, som det er det, at Kudsken - Sligt formaaer ogsaa kun Kongens Kudsk - har samlet sig heel i at give Slaget Eftertryk, heel er i Slaget, saa Hesten ikke saa meget paa Smerten som paa noget Andet fornemmer, hvo det er der slaaer. Saa tager denne Skjælven af, den er nu kun en sagte Zittren, men det er som hver Muskel, hver en Trævl zittrede. Nu er det overstaaet - nu staaer Hesten stille, ubetinget stille. Hvad var dette? Den fik Indtrykket af det Ubetingede, derfor er den ubetinget stille.</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ØIEBLIKKET (1855)</a:t>
            </a:r>
          </a:p>
          <a:p>
            <a:r>
              <a:rPr lang="da-DK" sz="1200" b="0" i="0" u="none" strike="noStrike" kern="1200" baseline="0" dirty="0">
                <a:solidFill>
                  <a:schemeClr val="tx1"/>
                </a:solidFill>
                <a:latin typeface="+mn-lt"/>
                <a:ea typeface="+mn-ea"/>
                <a:cs typeface="+mn-cs"/>
              </a:rPr>
              <a:t>2. I den pragtfulde Domkirke fremtræder den høivelbaarne høiærværdige Geheime-General-</a:t>
            </a:r>
            <a:r>
              <a:rPr lang="da-DK" sz="1200" b="0" i="0" u="none" strike="noStrike" kern="1200" baseline="0" dirty="0" err="1">
                <a:solidFill>
                  <a:schemeClr val="tx1"/>
                </a:solidFill>
                <a:latin typeface="+mn-lt"/>
                <a:ea typeface="+mn-ea"/>
                <a:cs typeface="+mn-cs"/>
              </a:rPr>
              <a:t>Ober</a:t>
            </a:r>
            <a:r>
              <a:rPr lang="da-DK" sz="1200" b="0" i="0" u="none" strike="noStrike" kern="1200" baseline="0" dirty="0">
                <a:solidFill>
                  <a:schemeClr val="tx1"/>
                </a:solidFill>
                <a:latin typeface="+mn-lt"/>
                <a:ea typeface="+mn-ea"/>
                <a:cs typeface="+mn-cs"/>
              </a:rPr>
              <a:t>-Hof-Prædikant, den fornemme Verdens udvalgte Yndling, han træder frem for en udvalgt Kreds af Udvalgte, og prædiker rørt over den af ham selv udvalgte Text “Gud har udvalgt det i Verden Ringe og Foragtede" - og der er Ingen, som leer.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5. Om en svensk Præst fortælles, at han, rystet ved Synet af den Virkning hans Tale frembragte paa Tilhørerne, som hensvømmede i Taarer, der for tælles at han beroligende sagde: græder ikke Børn, det turde være Løgn Altsammen.</a:t>
            </a:r>
          </a:p>
          <a:p>
            <a:r>
              <a:rPr lang="da-DK" sz="1200" b="0" i="0" u="none" strike="noStrike" kern="1200" baseline="0" dirty="0">
                <a:solidFill>
                  <a:schemeClr val="tx1"/>
                </a:solidFill>
                <a:latin typeface="+mn-lt"/>
                <a:ea typeface="+mn-ea"/>
                <a:cs typeface="+mn-cs"/>
              </a:rPr>
              <a:t>	Hvorfor siger Præsten det nu ikke mere? Behøves ikke, vi veed det, vi ere Alle Præster. </a:t>
            </a:r>
          </a:p>
          <a:p>
            <a:r>
              <a:rPr lang="da-DK" sz="1200" b="0" i="0" u="none" strike="noStrike" kern="1200" baseline="0" dirty="0">
                <a:solidFill>
                  <a:schemeClr val="tx1"/>
                </a:solidFill>
                <a:latin typeface="+mn-lt"/>
                <a:ea typeface="+mn-ea"/>
                <a:cs typeface="+mn-cs"/>
              </a:rPr>
              <a:t>	Men derfor kan vi jo gjerne græde, baade hans og vore Taarer være paa ingen Maade hykkelske, men meente, sande - som i Theatret.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7. Er dette den samme Lære, naar Christus siger til den rige Yngling: sælg Alt, hvad Du haver - og giv Fattige det; og naar Præsten siger: sælg Alt hvad Du haver og - giv mig det?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8. Genier ere som Tordenveir: de gaae mod Vinden, forfærde Menneskene, rense Luften. Det Bestaaende har opfundet adskillige Tordenafledere. </a:t>
            </a:r>
          </a:p>
          <a:p>
            <a:r>
              <a:rPr lang="da-DK" sz="1200" b="0" i="0" u="none" strike="noStrike" kern="1200" baseline="0" dirty="0">
                <a:solidFill>
                  <a:schemeClr val="tx1"/>
                </a:solidFill>
                <a:latin typeface="+mn-lt"/>
                <a:ea typeface="+mn-ea"/>
                <a:cs typeface="+mn-cs"/>
              </a:rPr>
              <a:t>	Og det lykkes. Ja vist lykkes det; det lykkes at gjøre </a:t>
            </a:r>
            <a:r>
              <a:rPr lang="da-DK" sz="1200" b="0" i="1" u="none" strike="noStrike" kern="1200" baseline="0" dirty="0">
                <a:solidFill>
                  <a:schemeClr val="tx1"/>
                </a:solidFill>
                <a:latin typeface="+mn-lt"/>
                <a:ea typeface="+mn-ea"/>
                <a:cs typeface="+mn-cs"/>
              </a:rPr>
              <a:t>det næste </a:t>
            </a:r>
            <a:r>
              <a:rPr lang="da-DK" sz="1200" b="0" i="0" u="none" strike="noStrike" kern="1200" baseline="0" dirty="0">
                <a:solidFill>
                  <a:schemeClr val="tx1"/>
                </a:solidFill>
                <a:latin typeface="+mn-lt"/>
                <a:ea typeface="+mn-ea"/>
                <a:cs typeface="+mn-cs"/>
              </a:rPr>
              <a:t>Torden- veir desto alvorligere.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9. Man kan ikke leve af Ingenting. Det hører man saa ofte, især af Præster. Og just Præsterne gjøre dette Konststykkke: Christendommen er slet ikke til - dog leve de deraf. </a:t>
            </a:r>
          </a:p>
          <a:p>
            <a:endParaRPr lang="da-DK" sz="1200" b="0" i="0" u="none" strike="noStrike" kern="1200" baseline="0" dirty="0">
              <a:solidFill>
                <a:schemeClr val="tx1"/>
              </a:solidFill>
              <a:latin typeface="+mn-lt"/>
              <a:ea typeface="+mn-ea"/>
              <a:cs typeface="+mn-cs"/>
            </a:endParaRPr>
          </a:p>
          <a:p>
            <a:endParaRPr lang="da-DK" sz="1100" b="0" i="0" u="none" strike="noStrike" baseline="0" dirty="0"/>
          </a:p>
          <a:p>
            <a:r>
              <a:rPr lang="da-DK" sz="1100" b="0" i="0" u="none" strike="noStrike" baseline="0" dirty="0"/>
              <a:t>6. </a:t>
            </a:r>
            <a:r>
              <a:rPr lang="da-DK" sz="1200" b="0" i="0" u="none" strike="noStrike" baseline="0" dirty="0"/>
              <a:t>Frygt og Bæven (1843)</a:t>
            </a:r>
            <a:endParaRPr lang="da-DK" sz="1100" b="0" i="0" u="none" strike="noStrike" baseline="0" dirty="0"/>
          </a:p>
          <a:p>
            <a:r>
              <a:rPr lang="da-DK" sz="1200" b="0" i="0" u="none" strike="noStrike" baseline="0" dirty="0"/>
              <a:t>    centrale citatsteder</a:t>
            </a:r>
          </a:p>
          <a:p>
            <a:endParaRPr lang="da-DK" sz="1200" b="0" i="0" u="none" strike="noStrike" baseline="0" dirty="0"/>
          </a:p>
          <a:p>
            <a:r>
              <a:rPr lang="da-DK" sz="1200" b="0" i="0" u="none" strike="noStrike" baseline="0" dirty="0"/>
              <a:t>Uforståelighed:</a:t>
            </a:r>
          </a:p>
          <a:p>
            <a:pPr lvl="1"/>
            <a:r>
              <a:rPr lang="da-DK" sz="1200" b="0" i="0" u="none" strike="noStrike" baseline="0" dirty="0"/>
              <a:t>48: 	“Jo ældre han blev, desto oftere vendte hans Tanke sig til hiin Fortælling, hans Begejstring blev stærkere og stærkere, og dog kunne han mindre og mindre forstaa Fortællingen.”</a:t>
            </a:r>
          </a:p>
          <a:p>
            <a:endParaRPr lang="da-DK" sz="1200" b="0" i="0" u="none" strike="noStrike" baseline="0" dirty="0"/>
          </a:p>
          <a:p>
            <a:pPr lvl="1"/>
            <a:r>
              <a:rPr lang="da-DK" sz="1200" b="0" i="0" u="none" strike="noStrike" baseline="0" dirty="0"/>
              <a:t>“Hiin Mand var ikke Tænker, han følte ingen Trang til at komme ud over Troen”</a:t>
            </a:r>
          </a:p>
          <a:p>
            <a:endParaRPr lang="da-DK" sz="1200" b="0" i="0" u="none" strike="noStrike" baseline="0" dirty="0"/>
          </a:p>
          <a:p>
            <a:pPr lvl="1"/>
            <a:r>
              <a:rPr lang="da-DK" sz="1200" b="0" i="0" u="none" strike="noStrike" baseline="0" dirty="0"/>
              <a:t>49-51	Abraham: Hellere umenneske mod Isak, end få Isak til at tabe troen.</a:t>
            </a:r>
          </a:p>
          <a:p>
            <a:endParaRPr lang="da-DK" sz="1200" b="0" i="0" u="none" strike="noStrike" baseline="0" dirty="0"/>
          </a:p>
          <a:p>
            <a:r>
              <a:rPr lang="da-DK" sz="1200" b="0" i="0" u="none" strike="noStrike" baseline="0" dirty="0"/>
              <a:t>	Abrahams øjne blev siden fordunklede ...</a:t>
            </a:r>
          </a:p>
          <a:p>
            <a:endParaRPr lang="da-DK" sz="1200" b="0" i="0" u="none" strike="noStrike" baseline="0" dirty="0"/>
          </a:p>
          <a:p>
            <a:r>
              <a:rPr lang="da-DK" sz="1200" b="0" i="0" u="none" strike="noStrike" baseline="0" dirty="0"/>
              <a:t>	Abraham tilbyder Gud Isak som offer ... </a:t>
            </a:r>
          </a:p>
          <a:p>
            <a:endParaRPr lang="da-DK" sz="1200" b="0" i="0" u="none" strike="noStrike" baseline="0" dirty="0"/>
          </a:p>
          <a:p>
            <a:r>
              <a:rPr lang="da-DK" sz="1200" b="0" i="0" u="none" strike="noStrike" baseline="0" dirty="0"/>
              <a:t>	Abrahams venstre knytter sig i fortvivlelse; Isak mister troen ...</a:t>
            </a:r>
          </a:p>
          <a:p>
            <a:endParaRPr lang="da-DK" sz="1200" b="0" i="0" u="none" strike="noStrike" baseline="0" dirty="0"/>
          </a:p>
          <a:p>
            <a:pPr lvl="1"/>
            <a:r>
              <a:rPr lang="da-DK" sz="1200" b="0" i="0" u="none" strike="noStrike" baseline="0" dirty="0"/>
              <a:t>53: 	“... men Abraham var større end Alle, stor ved den Kraft hvis Styrke er Afmagt, stor ved den Viisdom, hvis Hemmelighed er Daarskab, stor ved det Haab, hvis Form er Vanvid, stor ved den Kjærlighed, der er Had til sig selv.”</a:t>
            </a:r>
          </a:p>
          <a:p>
            <a:endParaRPr lang="da-DK" sz="1200" b="0" i="0" u="none" strike="noStrike" baseline="0" dirty="0"/>
          </a:p>
          <a:p>
            <a:pPr lvl="1"/>
            <a:r>
              <a:rPr lang="da-DK" sz="1200" b="0" i="0" u="none" strike="noStrike" baseline="0" dirty="0"/>
              <a:t>56:	“Og han stod der, den gamle Mand med sit eneste Haab! Men han tvivlede ikke, han skuede ikke ængstelig til Høire eller Venstre, han udfordrede ikke Himlen ved sine Bønner. Han vidste, det var Gud den Almægtige, der prøvede ham, han vidste, det var det tungeste Offer	, der kunne fordres af ham; men han vidste også, at intet Offer var for tungt, naar Gud fordrede det - og han drog Kniven.”</a:t>
            </a:r>
          </a:p>
          <a:p>
            <a:endParaRPr lang="da-DK" sz="1200" b="0" i="0" u="none" strike="noStrike" baseline="0" dirty="0"/>
          </a:p>
          <a:p>
            <a:endParaRPr lang="da-DK" sz="1200" dirty="0"/>
          </a:p>
          <a:p>
            <a:pPr lvl="1"/>
            <a:r>
              <a:rPr lang="da-DK" dirty="0"/>
              <a:t>:</a:t>
            </a:r>
            <a:r>
              <a:rPr lang="da-DK" sz="1200" b="0" i="0" u="none" strike="noStrike" baseline="0" dirty="0"/>
              <a:t>Hvis Abraham, da han stod på Morija Bjerget, havde tvivlet, hvis han raadvild havde skuet omkring sig, hvis han, inden han drog Kniven, ved et Tilfælde havde opdaget Væderen, hvis Gud havde tilladt ham at offre den istedenfor Isak - da var han dragen hjem, Alt var det Samme, han havde beholdt Isaak, og dog hvor forandret! Thi hans Tilbagetog var en Flugt, hans Frelse et Tilfælde, hans Løn Beskæmmelse, hans Fremtid maaske Fortabelse. Da havde han hverken vidnet om sin Tro eller om Guds Naade, men vidnet om, hvor forfærdeligt det er, at drage op til Morija Bjerget.”</a:t>
            </a:r>
          </a:p>
          <a:p>
            <a:endParaRPr lang="da-DK" sz="1200" b="0" i="0" u="none" strike="noStrike" baseline="0" dirty="0"/>
          </a:p>
          <a:p>
            <a:pPr lvl="1"/>
            <a:r>
              <a:rPr lang="da-DK" dirty="0"/>
              <a:t>:</a:t>
            </a:r>
            <a:r>
              <a:rPr lang="da-DK" sz="1200" b="0" i="0" u="none" strike="noStrike" baseline="0" dirty="0"/>
              <a:t>“Det ethiske er som saadant detAlmene, og som det Almene Det, der er gjeldende for Enhver, hvilket fra anden Side lader sig udtrykke saaledes, at det er gjeldende i ethvert Øieblik. Det hviler immanent i sig selv, har Intet uden for sig, der er dets telos, men er selv telos for Alt.” </a:t>
            </a:r>
          </a:p>
          <a:p>
            <a:endParaRPr lang="da-DK" sz="1200" b="0" i="0" u="none" strike="noStrike" baseline="0" dirty="0"/>
          </a:p>
          <a:p>
            <a:pPr lvl="1"/>
            <a:r>
              <a:rPr lang="da-DK" sz="1200" b="0" i="0" u="none" strike="noStrike" baseline="0" dirty="0"/>
              <a:t>Det sædeliges teleologi ... “Hvad Hegel derimod ikke har Ret i, er at tale om Troen.”</a:t>
            </a:r>
          </a:p>
          <a:p>
            <a:endParaRPr lang="da-DK" sz="1200" b="0" i="0" u="none" strike="noStrike" baseline="0" dirty="0"/>
          </a:p>
          <a:p>
            <a:pPr lvl="1"/>
            <a:r>
              <a:rPr lang="da-DK" dirty="0"/>
              <a:t>:</a:t>
            </a:r>
            <a:r>
              <a:rPr lang="da-DK" sz="1200" b="0" i="0" u="none" strike="noStrike" baseline="0" dirty="0"/>
              <a:t>“Troen er netop dette paradox, at den Enkelte som den Enkelte er høiere end det Almene, er berettiget ligeoverfor dette, ikke subordineret, men overordnet, dog vel at mærke saaledes, at det er den Enkelte, der efter at have været som den Enkelte det Almene underordnet, nu gjennem det Almene bliver den Enkelte, der som den Enkelte er det overordnet; at den Enkelte som den Enkelte staar i et absolut forhold til det Absolutte.”</a:t>
            </a:r>
          </a:p>
          <a:p>
            <a:endParaRPr lang="da-DK" sz="1200" b="0" i="0" u="none" strike="noStrike" baseline="0" dirty="0"/>
          </a:p>
          <a:p>
            <a:pPr lvl="1"/>
            <a:r>
              <a:rPr lang="da-DK" dirty="0"/>
              <a:t>:</a:t>
            </a:r>
            <a:r>
              <a:rPr lang="da-DK" sz="1200" b="0" i="0" u="none" strike="noStrike" baseline="0" dirty="0"/>
              <a:t>“Abraham er ... i intet Øieblik en tragisk Helt, men noget ganske Andet, enten en Morder eller en Troende. “</a:t>
            </a:r>
          </a:p>
          <a:p>
            <a:endParaRPr lang="da-DK" sz="1200" b="0" i="0" u="none" strike="noStrike" baseline="0" dirty="0"/>
          </a:p>
          <a:p>
            <a:r>
              <a:rPr lang="da-DK" sz="1200" b="0" i="0" u="none" strike="noStrike" baseline="0" dirty="0"/>
              <a:t>	Den tragiske helt - troens ridder.</a:t>
            </a:r>
          </a:p>
          <a:p>
            <a:endParaRPr lang="da-DK" sz="1200" dirty="0"/>
          </a:p>
          <a:p>
            <a:pPr lvl="1"/>
            <a:r>
              <a:rPr lang="da-DK" dirty="0"/>
              <a:t>:</a:t>
            </a:r>
            <a:r>
              <a:rPr lang="da-DK" sz="1200" b="0" i="0" u="none" strike="noStrike" baseline="0" dirty="0"/>
              <a:t>“Abraham kan ikke medieres, hvilket ogsaa kan udtrykkes saaledes: han kan ikke tale. Saasnart jeg Taler, udtrykker jeg det Almene, og naar jeg ikke gjør det, saa kan Ingen forstaa mig. Saasnart da Abraham vil udtrykke sig i det Almene, saa maa han sige, at hans Situation er en Anfægtelse, thi han har intet høiere Udtryk af det Almene, der staaer over det Almene, han overtræder.”</a:t>
            </a:r>
          </a:p>
          <a:p>
            <a:endParaRPr lang="da-DK" sz="1200" b="0" i="0" u="none" strike="noStrike" baseline="0" dirty="0"/>
          </a:p>
          <a:p>
            <a:pPr lvl="1"/>
            <a:r>
              <a:rPr lang="da-DK" dirty="0"/>
              <a:t>:</a:t>
            </a:r>
            <a:r>
              <a:rPr lang="da-DK" sz="1200" b="0" i="0" u="none" strike="noStrike" baseline="0" dirty="0"/>
              <a:t>“Abraham kan man ikke græde over. Man nærmer sig ham med en horror religiosus, som Isreal nærmede sig Sinai-Bjerget.”</a:t>
            </a:r>
          </a:p>
          <a:p>
            <a:endParaRPr lang="da-DK" sz="1200" b="0" i="0" u="none" strike="noStrike" baseline="0" dirty="0"/>
          </a:p>
          <a:p>
            <a:pPr lvl="1"/>
            <a:r>
              <a:rPr lang="da-DK" dirty="0"/>
              <a:t>:</a:t>
            </a:r>
            <a:r>
              <a:rPr lang="da-DK" sz="1200" b="0" i="0" u="none" strike="noStrike" baseline="0" dirty="0"/>
              <a:t>“Men når du det Ethiske saaledes teleologisk er suspenderet, hvorledes existerer da den Enkelte, i hvem det er suspenderet? Han eksisterer som den Enkelte i Modsætning til det Almene. Synder han da? Thi dette er Syndens Form, seet i Ideen, saaledes, at om Barnet ned ikke synder, fordi det ikke er sig sin Eksistens bevidst som saadan,saa er dets Existens dog seet i Ideen Synd, og det Ethiske kræver sig selv af det i ethvert Øieblik. Vil man negte, at denne Form lader sig gjentage saaledes, at den ikke er Synd, saa er Dommen fældet over Abraham. Hvorledes existerer da Abraham? Han troede. Dette er det Paradox, ved hvilket han bliver paa Spidsen, hvilket han ikke kan gjøre tydeligt for nogen Anden, thi Paradokset er, at han som den Enkelte sætter sig i et absolut Forhold til det Absolutte. Er han berettiget? Hans Berettigelse er igjen det Paradoxe; thi dersom han er det, er han det ikke i Kraft af at være noget Almeent; men i kraft af at være den Enkelte.”  </a:t>
            </a:r>
          </a:p>
          <a:p>
            <a:endParaRPr lang="da-DK" sz="1200" b="0" i="0" u="none" strike="noStrike" baseline="0" dirty="0"/>
          </a:p>
          <a:p>
            <a:pPr lvl="1"/>
            <a:r>
              <a:rPr lang="da-DK" sz="1200" b="0" i="0" u="none" strike="noStrike" baseline="0" dirty="0"/>
              <a:t>67:	“Abrahams Historie indeholder da en teleologisk Suspension af det Ethiske. Han er som den Enkelte blivet høiere end det Almene. Dettte er Paradokset, som ikke lader sig mediere. ... En tragisk Helt kan et Menneske blive ved egne Kræfter, men Troens Ridder ikke. Naar et Menneske tiltræder den tragiske Helsts i en vis Forstand tunge Vei, da skal Mange kunne raade ham; den, der gaaer Troens lange Vei, ham kan Ingen raade, Ingen forstaae. Troen er et Vidunder, og dog er intet Menneske udelukket derfra; thi det, hvori alt Menneskelig enes, er i Lidenskab, og Troen er en Lidenskab.”</a:t>
            </a:r>
          </a:p>
          <a:p>
            <a:r>
              <a:rPr lang="da-DK" sz="1200" b="0" i="0" u="none" strike="noStrike" baseline="0" dirty="0"/>
              <a:t> </a:t>
            </a:r>
          </a:p>
          <a:p>
            <a:pPr lvl="1"/>
            <a:r>
              <a:rPr lang="da-DK" dirty="0"/>
              <a:t>:</a:t>
            </a:r>
            <a:r>
              <a:rPr lang="da-DK" sz="1200" b="0" i="0" u="none" strike="noStrike" baseline="0" dirty="0"/>
              <a:t>“Hvad end den ene Slægt lærer af den anden, det egentlige Humane lærer ingen Slægt af en foregaaende. I henseende til dette begynder enhver Slægt primitivt ... Dette egentlig Humane er Lidenskaben ... Men den høieste Lidenskab i et Menneske er Troen ...“</a:t>
            </a:r>
          </a:p>
          <a:p>
            <a:endParaRPr lang="da-DK" sz="1200" b="0" i="0" u="none" strike="noStrike" baseline="0" dirty="0"/>
          </a:p>
          <a:p>
            <a:endParaRPr lang="da-DK" sz="1200" b="0" i="0" u="none" strike="noStrike" baseline="0" dirty="0"/>
          </a:p>
          <a:p>
            <a:endParaRPr lang="da-DK" sz="1200" b="0" i="0" u="none" strike="noStrike" baseline="0" dirty="0"/>
          </a:p>
          <a:p>
            <a:endParaRPr lang="da-DK" sz="1200" b="0" i="0" u="none" strike="noStrike" baseline="0" dirty="0"/>
          </a:p>
          <a:p>
            <a:r>
              <a:rPr lang="da-DK" sz="1200" b="0" i="0" u="none" strike="noStrike" baseline="0" dirty="0"/>
              <a:t>7. Det etiske og det religiøse</a:t>
            </a:r>
          </a:p>
          <a:p>
            <a:endParaRPr lang="da-DK" sz="1200" b="0" i="0" u="none" strike="noStrike" baseline="0" dirty="0"/>
          </a:p>
          <a:p>
            <a:r>
              <a:rPr lang="da-DK" sz="1200" b="0" i="0" u="none" strike="noStrike" baseline="0" dirty="0"/>
              <a:t>Hvad er Etik?</a:t>
            </a:r>
          </a:p>
          <a:p>
            <a:endParaRPr lang="da-DK" sz="1200" b="0" i="0" u="none" strike="noStrike" baseline="0" dirty="0"/>
          </a:p>
          <a:p>
            <a:r>
              <a:rPr lang="da-DK" sz="1200" b="0" i="0" u="none" strike="noStrike" baseline="0" dirty="0"/>
              <a:t>	Findes en alment forpligtende etik?</a:t>
            </a:r>
          </a:p>
          <a:p>
            <a:r>
              <a:rPr lang="da-DK" sz="1200" b="0" i="0" u="none" strike="noStrike" baseline="0" dirty="0"/>
              <a:t>		Kun i det lys får Kierkegaards argument mening</a:t>
            </a:r>
          </a:p>
          <a:p>
            <a:endParaRPr lang="da-DK" sz="1200" b="0" i="0" u="none" strike="noStrike" baseline="0" dirty="0"/>
          </a:p>
          <a:p>
            <a:r>
              <a:rPr lang="da-DK" sz="1200" b="0" i="0" u="none" strike="noStrike" baseline="0" dirty="0"/>
              <a:t>	To bud: </a:t>
            </a:r>
          </a:p>
          <a:p>
            <a:endParaRPr lang="da-DK" sz="1200" b="0" i="0" u="none" strike="noStrike" baseline="0" dirty="0"/>
          </a:p>
          <a:p>
            <a:r>
              <a:rPr lang="da-DK" sz="1200" b="0" i="0" u="none" strike="noStrike" baseline="0" dirty="0"/>
              <a:t>		Situation - Handling - Konsekvens</a:t>
            </a:r>
          </a:p>
          <a:p>
            <a:endParaRPr lang="da-DK" sz="1200" b="0" i="0" u="none" strike="noStrike" baseline="0" dirty="0"/>
          </a:p>
          <a:p>
            <a:r>
              <a:rPr lang="da-DK" sz="1200" b="0" i="0" u="none" strike="noStrike" baseline="0" dirty="0"/>
              <a:t>		Pligtetik</a:t>
            </a:r>
          </a:p>
          <a:p>
            <a:r>
              <a:rPr lang="da-DK" sz="1200" b="0" i="0" u="none" strike="noStrike" baseline="0" dirty="0"/>
              <a:t>		Konsekvensetik</a:t>
            </a:r>
          </a:p>
          <a:p>
            <a:endParaRPr lang="da-DK" sz="1200" b="0" i="0" u="none" strike="noStrike" baseline="0" dirty="0"/>
          </a:p>
          <a:p>
            <a:r>
              <a:rPr lang="da-DK" sz="1200" b="0" i="0" u="none" strike="noStrike" baseline="0" dirty="0"/>
              <a:t>		Det kategoriske imperativ (Kant)</a:t>
            </a:r>
          </a:p>
          <a:p>
            <a:endParaRPr lang="da-DK" sz="1200" b="0" i="0" u="none" strike="noStrike" baseline="0" dirty="0"/>
          </a:p>
          <a:p>
            <a:r>
              <a:rPr lang="da-DK" sz="1200" b="0" i="0" u="none" strike="noStrike" baseline="0" dirty="0"/>
              <a:t>			Du skal kunne gøre dit maksime til en almen lov</a:t>
            </a:r>
          </a:p>
          <a:p>
            <a:pPr lvl="2"/>
            <a:r>
              <a:rPr lang="da-DK" sz="1200" b="0" i="0" u="none" strike="noStrike" baseline="0" dirty="0"/>
              <a:t>			Du skal behandle andre ikke blot som middel, men også som mål	</a:t>
            </a:r>
          </a:p>
          <a:p>
            <a:r>
              <a:rPr lang="da-DK" sz="1200" b="0" i="0" u="none" strike="noStrike" baseline="0" dirty="0"/>
              <a:t>			Du skal fremme endemålets rige</a:t>
            </a:r>
          </a:p>
          <a:p>
            <a:endParaRPr lang="da-DK" sz="1200" b="0" i="0" u="none" strike="noStrike" baseline="0" dirty="0"/>
          </a:p>
          <a:p>
            <a:r>
              <a:rPr lang="da-DK" sz="1200" b="0" i="0" u="none" strike="noStrike" baseline="0" dirty="0"/>
              <a:t>			Reciprocitet (Kohlberg)</a:t>
            </a:r>
          </a:p>
          <a:p>
            <a:endParaRPr lang="da-DK" sz="1200" b="0" i="0" u="none" strike="noStrike" baseline="0" dirty="0"/>
          </a:p>
          <a:p>
            <a:r>
              <a:rPr lang="da-DK" sz="1200" b="0" i="0" u="none" strike="noStrike" baseline="0" dirty="0"/>
              <a:t>		Lykkemaksimering (Bentham, Mill)</a:t>
            </a:r>
          </a:p>
          <a:p>
            <a:endParaRPr lang="da-DK" sz="1200" b="0" i="0" u="none" strike="noStrike" baseline="0" dirty="0"/>
          </a:p>
          <a:p>
            <a:r>
              <a:rPr lang="da-DK" sz="1200" b="0" i="0" u="none" strike="noStrike" baseline="0" dirty="0"/>
              <a:t>			Du skal maksimere lykken i verden</a:t>
            </a:r>
          </a:p>
          <a:p>
            <a:endParaRPr lang="da-DK" sz="1200" b="0" i="0" u="none" strike="noStrike" baseline="0" dirty="0"/>
          </a:p>
          <a:p>
            <a:r>
              <a:rPr lang="da-DK" sz="1200" b="0" i="0" u="none" strike="noStrike" baseline="0" dirty="0"/>
              <a:t>			Frihed - lighed</a:t>
            </a:r>
          </a:p>
          <a:p>
            <a:r>
              <a:rPr lang="da-DK" sz="1200" b="0" i="0" u="none" strike="noStrike" baseline="0" dirty="0"/>
              <a:t>			Demokrati</a:t>
            </a:r>
          </a:p>
          <a:p>
            <a:r>
              <a:rPr lang="da-DK" sz="1200" b="0" i="0" u="none" strike="noStrike" baseline="0" dirty="0"/>
              <a:t>			Samtaleetik (Habermas)</a:t>
            </a:r>
          </a:p>
          <a:p>
            <a:r>
              <a:rPr lang="da-DK" sz="1200" b="0" i="0" u="none" strike="noStrike" baseline="0" dirty="0"/>
              <a:t>			Menneskerettigheder</a:t>
            </a:r>
          </a:p>
          <a:p>
            <a:endParaRPr lang="da-DK" sz="1200" b="0" i="0" u="none" strike="noStrike" baseline="0" dirty="0"/>
          </a:p>
          <a:p>
            <a:endParaRPr lang="da-DK" sz="1200" b="0" i="0" u="none" strike="noStrike" baseline="0" dirty="0"/>
          </a:p>
          <a:p>
            <a:r>
              <a:rPr lang="da-DK" sz="1200" b="0" i="0" u="none" strike="noStrike" baseline="0" dirty="0"/>
              <a:t>Kan etikken suspenderes?			</a:t>
            </a:r>
          </a:p>
          <a:p>
            <a:endParaRPr lang="da-DK" sz="1200" b="0" i="0" u="none" strike="noStrike" baseline="0" dirty="0"/>
          </a:p>
          <a:p>
            <a:r>
              <a:rPr lang="da-DK" sz="1200" b="0" i="0" u="none" strike="noStrike" baseline="0" dirty="0"/>
              <a:t>			Religiøsitet A (lovreligion)</a:t>
            </a:r>
          </a:p>
          <a:p>
            <a:r>
              <a:rPr lang="da-DK" sz="1200" b="0" i="0" u="none" strike="noStrike" baseline="0" dirty="0"/>
              <a:t>			Religiøsitet B (den paradokse religiøsitet)</a:t>
            </a:r>
          </a:p>
          <a:p>
            <a:endParaRPr lang="da-DK" sz="1200" b="0" i="0" u="none" strike="noStrike" baseline="0" dirty="0"/>
          </a:p>
          <a:p>
            <a:r>
              <a:rPr lang="da-DK" sz="1200" b="0" i="0" u="none" strike="noStrike" baseline="0" dirty="0"/>
              <a:t>Kan vi formidle mellem religioner?</a:t>
            </a:r>
          </a:p>
          <a:p>
            <a:endParaRPr lang="da-DK" sz="1200" b="0" i="0" u="none" strike="noStrike" baseline="0" dirty="0"/>
          </a:p>
          <a:p>
            <a:pPr lvl="1"/>
            <a:r>
              <a:rPr lang="da-DK" sz="1200" b="0" i="0" u="none" strike="noStrike" baseline="0" dirty="0"/>
              <a:t>		Hvis folk er tilstrækkeligt oplyste, indser de etikkens almenforpligtende fornuftighed (selv Gud må acceptere dette princip - ja, selv fanden (hvis han vil være fornuftig))</a:t>
            </a:r>
          </a:p>
          <a:p>
            <a:endParaRPr lang="da-DK" sz="1200" b="0" i="0" u="none" strike="noStrike" baseline="0" dirty="0"/>
          </a:p>
          <a:p>
            <a:r>
              <a:rPr lang="da-DK" sz="1200" b="0" i="0" u="none" strike="noStrike" baseline="0" dirty="0"/>
              <a:t>		Guds veje er uransalige </a:t>
            </a:r>
          </a:p>
          <a:p>
            <a:r>
              <a:rPr lang="da-DK" sz="1200" b="0" i="0" u="none" strike="noStrike" baseline="0" dirty="0"/>
              <a:t>				(a) selvom etikken er almen begrundbar</a:t>
            </a:r>
          </a:p>
          <a:p>
            <a:r>
              <a:rPr lang="da-DK" sz="1200" b="0" i="0" u="none" strike="noStrike" baseline="0" dirty="0"/>
              <a:t>				(b) og etikken er ikke almen begrundbar</a:t>
            </a:r>
          </a:p>
          <a:p>
            <a:endParaRPr lang="da-DK" sz="1200" b="0" i="0" u="none" strike="noStrike" baseline="0" dirty="0"/>
          </a:p>
          <a:p>
            <a:endParaRPr lang="da-DK" sz="1200" b="0" i="0" u="none" strike="noStrike" baseline="0" dirty="0"/>
          </a:p>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14</a:t>
            </a:fld>
            <a:endParaRPr lang="da-DK"/>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15</a:t>
            </a:fld>
            <a:endParaRPr lang="da-DK"/>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16</a:t>
            </a:fld>
            <a:endParaRPr lang="da-DK"/>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17</a:t>
            </a:fld>
            <a:endParaRPr lang="da-DK"/>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18</a:t>
            </a:fld>
            <a:endParaRPr lang="da-DK"/>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19</a:t>
            </a:fld>
            <a:endParaRPr lang="da-D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2</a:t>
            </a:fld>
            <a:endParaRPr lang="da-DK"/>
          </a:p>
        </p:txBody>
      </p:sp>
    </p:spTree>
    <p:extLst>
      <p:ext uri="{BB962C8B-B14F-4D97-AF65-F5344CB8AC3E}">
        <p14:creationId xmlns:p14="http://schemas.microsoft.com/office/powerpoint/2010/main" val="1321177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20</a:t>
            </a:fld>
            <a:endParaRPr lang="da-DK"/>
          </a:p>
        </p:txBody>
      </p:sp>
    </p:spTree>
    <p:extLst>
      <p:ext uri="{BB962C8B-B14F-4D97-AF65-F5344CB8AC3E}">
        <p14:creationId xmlns:p14="http://schemas.microsoft.com/office/powerpoint/2010/main" val="1228477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21</a:t>
            </a:fld>
            <a:endParaRPr lang="da-DK"/>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lnSpcReduction="10000"/>
          </a:bodyPr>
          <a:lstStyle/>
          <a:p>
            <a:r>
              <a:rPr lang="da-DK" dirty="0"/>
              <a:t>Kierkegaards </a:t>
            </a:r>
            <a:r>
              <a:rPr lang="da-DK" dirty="0">
                <a:hlinkClick r:id="rId3" action="ppaction://hlinkfile" tooltip="Eksistensfilosofi"/>
              </a:rPr>
              <a:t>eksistensfilosofi</a:t>
            </a:r>
            <a:r>
              <a:rPr lang="da-DK" dirty="0"/>
              <a:t> kredsede omkring menneskets forskellige "stadier på livets vej". De bliver behandlet i flere forskellige værker, men der kan gives en samlet oversigt:</a:t>
            </a:r>
          </a:p>
          <a:p>
            <a:r>
              <a:rPr lang="da-DK" b="1" dirty="0"/>
              <a:t>Spidsborgeren</a:t>
            </a:r>
            <a:r>
              <a:rPr lang="da-DK" dirty="0"/>
              <a:t>. Kierkegaard mener at mennesket adskiller sig fra </a:t>
            </a:r>
            <a:r>
              <a:rPr lang="da-DK" dirty="0">
                <a:hlinkClick r:id="rId4" action="ppaction://hlinkfile" tooltip="Dyreriget"/>
              </a:rPr>
              <a:t>dyrene</a:t>
            </a:r>
            <a:r>
              <a:rPr lang="da-DK" dirty="0"/>
              <a:t> og </a:t>
            </a:r>
            <a:r>
              <a:rPr lang="da-DK" dirty="0">
                <a:hlinkClick r:id="rId5" action="ppaction://hlinkfile" tooltip="Planteriget"/>
              </a:rPr>
              <a:t>planterne</a:t>
            </a:r>
            <a:r>
              <a:rPr lang="da-DK" dirty="0"/>
              <a:t> ved at have et </a:t>
            </a:r>
            <a:r>
              <a:rPr lang="da-DK" i="1" dirty="0"/>
              <a:t>selv</a:t>
            </a:r>
            <a:r>
              <a:rPr lang="da-DK" dirty="0"/>
              <a:t> – altså en </a:t>
            </a:r>
            <a:r>
              <a:rPr lang="da-DK" dirty="0">
                <a:hlinkClick r:id="rId6" action="ppaction://hlinkfile" tooltip="Bevidsthed"/>
              </a:rPr>
              <a:t>bevidsthed</a:t>
            </a:r>
            <a:r>
              <a:rPr lang="da-DK" dirty="0"/>
              <a:t>, en ånd. Denne bevidsthed har muligheden for at </a:t>
            </a:r>
            <a:r>
              <a:rPr lang="da-DK" i="1" dirty="0"/>
              <a:t>forholde</a:t>
            </a:r>
            <a:r>
              <a:rPr lang="da-DK" dirty="0"/>
              <a:t> sig til sig selv, men det gør spidsborgeren ikke. Denne person har endnu ikke set sig selv og lever derfor i ligegyldig konformitet og vane.</a:t>
            </a:r>
          </a:p>
          <a:p>
            <a:r>
              <a:rPr lang="da-DK" b="1" dirty="0"/>
              <a:t>Æstetikeren</a:t>
            </a:r>
            <a:r>
              <a:rPr lang="da-DK" dirty="0"/>
              <a:t>. På et tidspunkt tvinges spidsborgeren til at forholde sig til sit eget selv, men vil med det samme forsøge at flygte fra sin egen eksistens, fx ved forbrug og ødselhed.</a:t>
            </a:r>
          </a:p>
          <a:p>
            <a:r>
              <a:rPr lang="da-DK" dirty="0"/>
              <a:t>Mellemstadie: </a:t>
            </a:r>
            <a:r>
              <a:rPr lang="da-DK" b="1" dirty="0"/>
              <a:t>Ironi</a:t>
            </a:r>
            <a:r>
              <a:rPr lang="da-DK" dirty="0"/>
              <a:t> el. </a:t>
            </a:r>
            <a:r>
              <a:rPr lang="da-DK" b="1" dirty="0"/>
              <a:t>Ironikeren</a:t>
            </a:r>
            <a:r>
              <a:rPr lang="da-DK" dirty="0"/>
              <a:t>. Når æstetikeren forsøger at acceptere sin egen eksistens, vil han i første omgang distancere sig selv med ironi. En ironiker der med tiden bliver fortrolig med selvet, vil tage springet mod at blive:</a:t>
            </a:r>
          </a:p>
          <a:p>
            <a:r>
              <a:rPr lang="da-DK" b="1" dirty="0"/>
              <a:t>Etikeren</a:t>
            </a:r>
            <a:r>
              <a:rPr lang="da-DK" dirty="0"/>
              <a:t>. Dette stadie er det egentlig ærlige og ansvarlige punkt, hvor personen er </a:t>
            </a:r>
            <a:r>
              <a:rPr lang="da-DK" i="1" dirty="0"/>
              <a:t>trådt i eksistens</a:t>
            </a:r>
            <a:r>
              <a:rPr lang="da-DK" dirty="0"/>
              <a:t> og ikke fornægter sit eget selv. Men etikeren vil mangle mening i tilværelsen og vil blive grebet af en eksistentiel angst.</a:t>
            </a:r>
          </a:p>
          <a:p>
            <a:r>
              <a:rPr lang="da-DK" dirty="0"/>
              <a:t>Mellemstadie: </a:t>
            </a:r>
            <a:r>
              <a:rPr lang="da-DK" b="1" dirty="0"/>
              <a:t>Humor</a:t>
            </a:r>
            <a:r>
              <a:rPr lang="da-DK" dirty="0"/>
              <a:t>.</a:t>
            </a:r>
          </a:p>
          <a:p>
            <a:r>
              <a:rPr lang="da-DK" b="1" dirty="0"/>
              <a:t>Det religiøse stadie</a:t>
            </a:r>
            <a:r>
              <a:rPr lang="da-DK" dirty="0"/>
              <a:t>. Dette er Kierkegaards sidste stadie, som er opdelt i 2 former:</a:t>
            </a:r>
          </a:p>
          <a:p>
            <a:r>
              <a:rPr lang="da-DK" i="1" dirty="0"/>
              <a:t>Religiøsitet A</a:t>
            </a:r>
            <a:r>
              <a:rPr lang="da-DK" dirty="0"/>
              <a:t>. Dette er den konforme og ukrævende religiøsitet, hvor personen trofast går i kirke, beder sin aftenbøn – men mere af rutine end egentlig eget-valg. Ifølge Kierkegaard er denne form for religiøsitet ikke acceptabel, da man ikke tager stilling selv, men snarere bliver styret af religionen som institution (jf. Kierkegaards kritik af folkekirken).</a:t>
            </a:r>
            <a:r>
              <a:rPr lang="da-DK" i="1" dirty="0"/>
              <a:t>Religiøsitet B</a:t>
            </a:r>
            <a:r>
              <a:rPr lang="da-DK" dirty="0"/>
              <a:t>. Den lidenskabelige og åndeligt krævende tro er det ultimative stadie, hvor personen indser det paradoksale og absurde i </a:t>
            </a:r>
            <a:r>
              <a:rPr lang="da-DK" sz="1200" kern="1200" dirty="0">
                <a:solidFill>
                  <a:schemeClr val="tx1"/>
                </a:solidFill>
                <a:effectLst/>
                <a:latin typeface="+mn-lt"/>
                <a:ea typeface="+mn-ea"/>
                <a:cs typeface="+mn-cs"/>
                <a:hlinkClick r:id="rId7" action="ppaction://hlinkfile" tooltip="Det kristne gudsbegreb (ikke skrevet endnu)"/>
              </a:rPr>
              <a:t>det kristne gudsbegreb</a:t>
            </a:r>
            <a:r>
              <a:rPr lang="da-DK" dirty="0"/>
              <a:t>: </a:t>
            </a:r>
            <a:r>
              <a:rPr lang="da-DK" dirty="0">
                <a:hlinkClick r:id="rId8" action="ppaction://hlinkfile" tooltip="Gud"/>
              </a:rPr>
              <a:t>Gud</a:t>
            </a:r>
            <a:r>
              <a:rPr lang="da-DK" dirty="0"/>
              <a:t> fødes som menneske (</a:t>
            </a:r>
            <a:r>
              <a:rPr lang="da-DK" dirty="0">
                <a:hlinkClick r:id="rId9" action="ppaction://hlinkfile" tooltip="Jesus"/>
              </a:rPr>
              <a:t>Jesus</a:t>
            </a:r>
            <a:r>
              <a:rPr lang="da-DK" dirty="0"/>
              <a:t>), for at dø på korset og opstå igen, så menneskeheden frelses fra dets synder.</a:t>
            </a:r>
          </a:p>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22</a:t>
            </a:fld>
            <a:endParaRPr lang="da-DK"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23</a:t>
            </a:fld>
            <a:endParaRPr lang="da-DK"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24</a:t>
            </a:fld>
            <a:endParaRPr lang="da-DK" dirty="0"/>
          </a:p>
        </p:txBody>
      </p:sp>
    </p:spTree>
    <p:extLst>
      <p:ext uri="{BB962C8B-B14F-4D97-AF65-F5344CB8AC3E}">
        <p14:creationId xmlns:p14="http://schemas.microsoft.com/office/powerpoint/2010/main" val="105472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fontScale="55000" lnSpcReduction="20000"/>
          </a:bodyPr>
          <a:lstStyle/>
          <a:p>
            <a:r>
              <a:rPr lang="da-DK" sz="1200" b="0" i="0" u="none" strike="noStrike" baseline="0" dirty="0"/>
              <a:t>Kierkegaard: Frygt og Bæven</a:t>
            </a:r>
            <a:endParaRPr lang="da-DK" sz="1000" b="0" i="0" u="none" strike="noStrike" baseline="0" dirty="0"/>
          </a:p>
          <a:p>
            <a:endParaRPr lang="da-DK" sz="1200" b="0" i="0" u="none" strike="noStrike" baseline="0" dirty="0"/>
          </a:p>
          <a:p>
            <a:r>
              <a:rPr lang="da-DK" sz="1200" b="0" i="0" u="none" strike="noStrike" baseline="0" dirty="0"/>
              <a:t>... Ikke Phantasiens kunstrige Væven, men Tankens Gysen ...</a:t>
            </a:r>
          </a:p>
          <a:p>
            <a:endParaRPr lang="da-DK" sz="1200" b="0" i="0" u="none" strike="noStrike" baseline="0" dirty="0"/>
          </a:p>
          <a:p>
            <a:r>
              <a:rPr lang="da-DK" sz="1200" b="0" i="0" u="none" strike="noStrike" baseline="0" dirty="0"/>
              <a:t>De fire variationer:</a:t>
            </a:r>
          </a:p>
          <a:p>
            <a:endParaRPr lang="da-DK" sz="1200" b="0" i="0" u="none" strike="noStrike" baseline="0" dirty="0"/>
          </a:p>
          <a:p>
            <a:endParaRPr lang="da-DK" sz="1200" dirty="0"/>
          </a:p>
          <a:p>
            <a:pPr lvl="1"/>
            <a:r>
              <a:rPr lang="da-DK" dirty="0"/>
              <a:t>1)</a:t>
            </a:r>
            <a:r>
              <a:rPr lang="da-DK" sz="1200" b="0" i="0" u="none" strike="noStrike" baseline="0" dirty="0"/>
              <a:t>	... det er dog bedre, at han troer, jeg er et Umenneske, end at han skulde tabe Troen paa dig.</a:t>
            </a:r>
          </a:p>
          <a:p>
            <a:endParaRPr lang="da-DK" sz="1200" b="0" i="0" u="none" strike="noStrike" baseline="0" dirty="0"/>
          </a:p>
          <a:p>
            <a:pPr lvl="1"/>
            <a:r>
              <a:rPr lang="da-DK" dirty="0"/>
              <a:t>2)</a:t>
            </a:r>
            <a:r>
              <a:rPr lang="da-DK" sz="1200" b="0" i="0" u="none" strike="noStrike" baseline="0" dirty="0"/>
              <a:t>	... taus drog han Kniven; da saae han Væderen, som Gud havde udseet. Den offrede han og drog hjem. - - - Fra den Dag blev Abraham gammel, han kunde ikke glemme, at Gud havde fordret det af ham. Isaak trivedes som forhen; men Abrahams Øie var fordunklet, han saae ikke Glæden mere.</a:t>
            </a:r>
          </a:p>
          <a:p>
            <a:endParaRPr lang="da-DK" sz="1200" b="0" i="0" u="none" strike="noStrike" baseline="0" dirty="0"/>
          </a:p>
          <a:p>
            <a:pPr lvl="1"/>
            <a:r>
              <a:rPr lang="da-DK" dirty="0"/>
              <a:t>3)</a:t>
            </a:r>
            <a:r>
              <a:rPr lang="da-DK" sz="1200" b="0" i="0" u="none" strike="noStrike" baseline="0" dirty="0"/>
              <a:t>	... Han kunde ikke begribe, at det var en Synd, at han havde villet offre Gud det Bedste, han eiede, det, hvorfor han gjerne selv havde ladet sit Liv mange Gange; og hvis det var en Synd, hvis han ikke havde elsket Isaak saaledes, da kunde han ikke forstaae, at den kunde tilgives: thi hvilken Synd var forfærdeligere?</a:t>
            </a:r>
          </a:p>
          <a:p>
            <a:endParaRPr lang="da-DK" sz="1200" b="0" i="0" u="none" strike="noStrike" baseline="0" dirty="0"/>
          </a:p>
          <a:p>
            <a:pPr lvl="1"/>
            <a:r>
              <a:rPr lang="da-DK" dirty="0"/>
              <a:t>4)</a:t>
            </a:r>
            <a:r>
              <a:rPr lang="da-DK" sz="1200" b="0" i="0" u="none" strike="noStrike" baseline="0" dirty="0"/>
              <a:t>	... da saae Isaak, at Abrahams Venstre knyttede sig i Fortvivlelse, at der gik en Skjælven igjennem hans Legeme - men Abraham drog Kniven. ... Da vendte de atter hjem, og Sara ilede dem imøde, men Isaak havde tabt Troen.</a:t>
            </a:r>
          </a:p>
          <a:p>
            <a:endParaRPr lang="da-DK" sz="1200" b="0" i="0" u="none" strike="noStrike" baseline="0" dirty="0"/>
          </a:p>
          <a:p>
            <a:r>
              <a:rPr lang="da-DK" sz="1200" b="0" i="0" u="none" strike="noStrike" baseline="0" dirty="0"/>
              <a:t>Troen er nemlige dette Paradox, at den Enkelte er høiere end det Almene, dog vel at mærke saaledes, at Bevægelsen gjentager sig, at han altsaa, efterat have været i det Almene, nu som den Enkelte isolerer sig som høiere end det Almene. (s. 118)</a:t>
            </a:r>
          </a:p>
          <a:p>
            <a:endParaRPr lang="da-DK" sz="1200" b="0" i="0" u="none" strike="noStrike" baseline="0" dirty="0"/>
          </a:p>
          <a:p>
            <a:r>
              <a:rPr lang="da-DK" sz="1200" b="0" i="0" u="none" strike="noStrike" baseline="0" dirty="0"/>
              <a:t>Troen er nemlige dette Paradox, at den Enkelte er høiere end det Almene, er berettiget ligeoverfor dette, ikke subordineret, men overordnet, dog vel at mærke saaledes, at det er den Enkelte, der efter at have været som den Enkelte det Almene underordnet, nu gjennem det Almene bliver den Enkelte, der som den Enkelte er det overordnet; at den Enkelte som den Enkelte staaer i et absolut Forhold til det Absolutte. Dette Standpunkt lader sig ikke mediere; thi al Mediation skeer netop i Kraft af det Almene; det er og bliver i al Evighed et Paradox, utilgængeligt for Tænkningen. Og dog er Troen dette Paradox eller ogsaa ... har der aldrig været Tro til, netop fordi den altid har været, eller også er Abraham tabt. </a:t>
            </a:r>
          </a:p>
          <a:p>
            <a:endParaRPr lang="da-DK" sz="1200" b="0" i="0" u="none" strike="noStrike" baseline="0" dirty="0"/>
          </a:p>
          <a:p>
            <a:r>
              <a:rPr lang="da-DK" sz="1200" b="0" i="0" u="none" strike="noStrike" baseline="0" dirty="0"/>
              <a:t>[man må kunne] ...opstille nogle Kjendetegn, at man kunde adskille Paradoxet fra en Anfægtelse. </a:t>
            </a:r>
          </a:p>
          <a:p>
            <a:r>
              <a:rPr lang="da-DK" sz="1200" b="0" i="0" u="none" strike="noStrike" baseline="0" dirty="0"/>
              <a:t>Fortællingen om Abraham indeholder nu en saadan </a:t>
            </a:r>
            <a:r>
              <a:rPr lang="da-DK" sz="1200" b="0" i="1" u="none" strike="noStrike" baseline="0" dirty="0"/>
              <a:t>teleologisk Suspension af det Ethiske </a:t>
            </a:r>
            <a:r>
              <a:rPr lang="da-DK" sz="1200" b="0" i="0" u="none" strike="noStrike" baseline="0" dirty="0"/>
              <a:t>(s. 119)</a:t>
            </a:r>
          </a:p>
          <a:p>
            <a:endParaRPr lang="da-DK" sz="1200" b="0" i="0" u="none" strike="noStrike" baseline="0" dirty="0"/>
          </a:p>
          <a:p>
            <a:r>
              <a:rPr lang="da-DK" sz="1200" b="0" i="0" u="none" strike="noStrike" baseline="0" dirty="0"/>
              <a:t>I kraft af det Absurde faaer han Isaak igjen. Abraham er derfor i intet Øieblik en tragisk Helt; men noget ganske andet, enten en Morder eller en Troende. (s. 120)</a:t>
            </a:r>
          </a:p>
          <a:p>
            <a:endParaRPr lang="da-DK" sz="1200" b="0" i="0" u="none" strike="noStrike" baseline="0" dirty="0"/>
          </a:p>
          <a:p>
            <a:r>
              <a:rPr lang="da-DK" sz="1200" b="0" i="0" u="none" strike="noStrike" baseline="0" dirty="0"/>
              <a:t>Agamemnon, Jephta, Brutus ... (= tragiske helte)</a:t>
            </a:r>
          </a:p>
          <a:p>
            <a:endParaRPr lang="da-DK" sz="1200" b="0" i="0" u="none" strike="noStrike" baseline="0" dirty="0"/>
          </a:p>
          <a:p>
            <a:r>
              <a:rPr lang="da-DK" sz="1200" b="0" i="0" u="none" strike="noStrike" baseline="0" dirty="0"/>
              <a:t>Forskjellen mellem den tragiske Helt og Abraham er let iøinefaldende. Den tragiske Helt bliver endnu indenfor det Ethiske. Han lader et Udtryk af det Ethiske have sit telos i et høiere Udtryk, han nedsætter det ethiske Forhold mellem Fader og Søn eller Datter og Fader til en Følelse, der har sin Dialektik i sit Forhold til Sædelighedens Idee. Der kan da her ikke være Tale om en teleologiske Suspension af selve det Ethiske.</a:t>
            </a:r>
          </a:p>
          <a:p>
            <a:r>
              <a:rPr lang="da-DK" sz="1200" b="0" i="0" u="none" strike="noStrike" baseline="0" dirty="0"/>
              <a:t>	Med Abraham forholder det sig anderledes. Han overskred ved sin Gjerning hele det Ethiske, og havde et højere telos udenfor, i Forhold til hvilket han suspenderede dette. (s. 122)</a:t>
            </a:r>
          </a:p>
          <a:p>
            <a:endParaRPr lang="da-DK" sz="1200" b="0" i="0" u="none" strike="noStrike" baseline="0" dirty="0"/>
          </a:p>
          <a:p>
            <a:r>
              <a:rPr lang="da-DK" sz="1200" b="0" i="0" u="none" strike="noStrike" baseline="0" dirty="0"/>
              <a:t>Men den høieste Lidenskab i et Menneske er Troen, og ingen Slægt begynder her paa et andet Punkt end den foregaaende, enhver Slægt begynder forfra ... (s. 186) </a:t>
            </a:r>
          </a:p>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25</a:t>
            </a:fld>
            <a:endParaRPr lang="da-DK"/>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26</a:t>
            </a:fld>
            <a:endParaRPr lang="da-DK"/>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27</a:t>
            </a:fld>
            <a:endParaRPr lang="da-DK"/>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28</a:t>
            </a:fld>
            <a:endParaRPr lang="da-DK"/>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Kristendommen er ingen lære, men en beretning: Den er historisk, ikke spekulativ</a:t>
            </a:r>
          </a:p>
        </p:txBody>
      </p:sp>
      <p:sp>
        <p:nvSpPr>
          <p:cNvPr id="4" name="Pladsholder til diasnummer 3"/>
          <p:cNvSpPr>
            <a:spLocks noGrp="1"/>
          </p:cNvSpPr>
          <p:nvPr>
            <p:ph type="sldNum" sz="quarter" idx="10"/>
          </p:nvPr>
        </p:nvSpPr>
        <p:spPr/>
        <p:txBody>
          <a:bodyPr/>
          <a:lstStyle/>
          <a:p>
            <a:fld id="{E8D3B6E7-1C03-4DDC-BEE2-FBE1CF6C6BD1}" type="slidenum">
              <a:rPr lang="da-DK" smtClean="0"/>
              <a:pPr/>
              <a:t>29</a:t>
            </a:fld>
            <a:endParaRPr lang="da-D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3</a:t>
            </a:fld>
            <a:endParaRPr lang="da-DK"/>
          </a:p>
        </p:txBody>
      </p:sp>
    </p:spTree>
    <p:extLst>
      <p:ext uri="{BB962C8B-B14F-4D97-AF65-F5344CB8AC3E}">
        <p14:creationId xmlns:p14="http://schemas.microsoft.com/office/powerpoint/2010/main" val="1321177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30</a:t>
            </a:fld>
            <a:endParaRPr lang="da-DK"/>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31</a:t>
            </a:fld>
            <a:endParaRPr lang="da-DK"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32</a:t>
            </a:fld>
            <a:endParaRPr lang="da-DK"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4</a:t>
            </a:fld>
            <a:endParaRPr lang="da-D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5</a:t>
            </a:fld>
            <a:endParaRPr lang="da-D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6</a:t>
            </a:fld>
            <a:endParaRPr lang="da-D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7</a:t>
            </a:fld>
            <a:endParaRPr lang="da-D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8</a:t>
            </a:fld>
            <a:endParaRPr lang="da-D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9</a:t>
            </a:fld>
            <a:endParaRPr lang="da-D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titeltypografi i masteren</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E9C88BDD-A046-4E44-AA86-A250F906DD10}" type="datetime1">
              <a:rPr lang="da-DK" smtClean="0"/>
              <a:t>04-07-2018</a:t>
            </a:fld>
            <a:endParaRPr lang="da-DK"/>
          </a:p>
        </p:txBody>
      </p:sp>
      <p:sp>
        <p:nvSpPr>
          <p:cNvPr id="5" name="Pladsholder til sidefod 4"/>
          <p:cNvSpPr>
            <a:spLocks noGrp="1"/>
          </p:cNvSpPr>
          <p:nvPr>
            <p:ph type="ftr" sz="quarter" idx="11"/>
          </p:nvPr>
        </p:nvSpPr>
        <p:spPr/>
        <p:txBody>
          <a:bodyPr/>
          <a:lstStyle/>
          <a:p>
            <a:r>
              <a:rPr lang="da-DK" dirty="0"/>
              <a:t>Peter Widell, Institut for Æstitik og Kommunikation</a:t>
            </a:r>
          </a:p>
        </p:txBody>
      </p:sp>
      <p:sp>
        <p:nvSpPr>
          <p:cNvPr id="6" name="Pladsholder til diasnummer 5"/>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lodret titel 2"/>
          <p:cNvSpPr>
            <a:spLocks noGrp="1"/>
          </p:cNvSpPr>
          <p:nvPr>
            <p:ph type="body" orient="vert" idx="1"/>
          </p:nvPr>
        </p:nvSpPr>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6F028596-CA6F-4FEA-9AB3-74CFB61465B1}" type="datetime1">
              <a:rPr lang="da-DK" smtClean="0"/>
              <a:t>04-07-2018</a:t>
            </a:fld>
            <a:endParaRPr lang="da-DK"/>
          </a:p>
        </p:txBody>
      </p:sp>
      <p:sp>
        <p:nvSpPr>
          <p:cNvPr id="5" name="Pladsholder til sidefod 4"/>
          <p:cNvSpPr>
            <a:spLocks noGrp="1"/>
          </p:cNvSpPr>
          <p:nvPr>
            <p:ph type="ftr" sz="quarter" idx="11"/>
          </p:nvPr>
        </p:nvSpPr>
        <p:spPr/>
        <p:txBody>
          <a:bodyPr/>
          <a:lstStyle/>
          <a:p>
            <a:r>
              <a:rPr lang="da-DK" dirty="0"/>
              <a:t>Peter Widell, Institut for Æstitik og Kommunikation</a:t>
            </a:r>
          </a:p>
        </p:txBody>
      </p:sp>
      <p:sp>
        <p:nvSpPr>
          <p:cNvPr id="6" name="Pladsholder til diasnummer 5"/>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titeltypografi i masteren</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5C0CA5D-4962-439C-872D-3257EEB5FBBB}" type="datetime1">
              <a:rPr lang="da-DK" smtClean="0"/>
              <a:t>04-07-2018</a:t>
            </a:fld>
            <a:endParaRPr lang="da-DK"/>
          </a:p>
        </p:txBody>
      </p:sp>
      <p:sp>
        <p:nvSpPr>
          <p:cNvPr id="5" name="Pladsholder til sidefod 4"/>
          <p:cNvSpPr>
            <a:spLocks noGrp="1"/>
          </p:cNvSpPr>
          <p:nvPr>
            <p:ph type="ftr" sz="quarter" idx="11"/>
          </p:nvPr>
        </p:nvSpPr>
        <p:spPr/>
        <p:txBody>
          <a:bodyPr/>
          <a:lstStyle/>
          <a:p>
            <a:r>
              <a:rPr lang="da-DK" dirty="0"/>
              <a:t>Peter Widell, Institut for Æstitik og Kommunikation</a:t>
            </a:r>
          </a:p>
        </p:txBody>
      </p:sp>
      <p:sp>
        <p:nvSpPr>
          <p:cNvPr id="6" name="Pladsholder til diasnummer 5"/>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10DA56-D801-4404-8629-134EB3BFCA20}" type="datetime1">
              <a:rPr lang="da-DK" smtClean="0"/>
              <a:t>04-07-2018</a:t>
            </a:fld>
            <a:endParaRPr lang="da-DK"/>
          </a:p>
        </p:txBody>
      </p:sp>
      <p:sp>
        <p:nvSpPr>
          <p:cNvPr id="5" name="Pladsholder til sidefod 4"/>
          <p:cNvSpPr>
            <a:spLocks noGrp="1"/>
          </p:cNvSpPr>
          <p:nvPr>
            <p:ph type="ftr" sz="quarter" idx="11"/>
          </p:nvPr>
        </p:nvSpPr>
        <p:spPr/>
        <p:txBody>
          <a:bodyPr/>
          <a:lstStyle/>
          <a:p>
            <a:r>
              <a:rPr lang="da-DK" dirty="0"/>
              <a:t>Peter Widell, Institut for Æstitik og Kommunikation</a:t>
            </a:r>
          </a:p>
        </p:txBody>
      </p:sp>
      <p:sp>
        <p:nvSpPr>
          <p:cNvPr id="6" name="Pladsholder til diasnummer 5"/>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typografi i masteren</a:t>
            </a:r>
          </a:p>
        </p:txBody>
      </p:sp>
      <p:sp>
        <p:nvSpPr>
          <p:cNvPr id="4" name="Pladsholder til dato 3"/>
          <p:cNvSpPr>
            <a:spLocks noGrp="1"/>
          </p:cNvSpPr>
          <p:nvPr>
            <p:ph type="dt" sz="half" idx="10"/>
          </p:nvPr>
        </p:nvSpPr>
        <p:spPr/>
        <p:txBody>
          <a:bodyPr/>
          <a:lstStyle/>
          <a:p>
            <a:fld id="{095C0564-CDA5-44DF-834C-7989AF31FF92}" type="datetime1">
              <a:rPr lang="da-DK" smtClean="0"/>
              <a:t>04-07-2018</a:t>
            </a:fld>
            <a:endParaRPr lang="da-DK"/>
          </a:p>
        </p:txBody>
      </p:sp>
      <p:sp>
        <p:nvSpPr>
          <p:cNvPr id="5" name="Pladsholder til sidefod 4"/>
          <p:cNvSpPr>
            <a:spLocks noGrp="1"/>
          </p:cNvSpPr>
          <p:nvPr>
            <p:ph type="ftr" sz="quarter" idx="11"/>
          </p:nvPr>
        </p:nvSpPr>
        <p:spPr/>
        <p:txBody>
          <a:bodyPr/>
          <a:lstStyle/>
          <a:p>
            <a:r>
              <a:rPr lang="da-DK" dirty="0"/>
              <a:t>Peter Widell, Institut for Æstitik og Kommunikation</a:t>
            </a:r>
          </a:p>
        </p:txBody>
      </p:sp>
      <p:sp>
        <p:nvSpPr>
          <p:cNvPr id="6" name="Pladsholder til diasnummer 5"/>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C76C517E-5BD5-4C42-8223-57720ECF793F}" type="datetime1">
              <a:rPr lang="da-DK" smtClean="0"/>
              <a:t>04-07-2018</a:t>
            </a:fld>
            <a:endParaRPr lang="da-DK"/>
          </a:p>
        </p:txBody>
      </p:sp>
      <p:sp>
        <p:nvSpPr>
          <p:cNvPr id="6" name="Pladsholder til sidefod 5"/>
          <p:cNvSpPr>
            <a:spLocks noGrp="1"/>
          </p:cNvSpPr>
          <p:nvPr>
            <p:ph type="ftr" sz="quarter" idx="11"/>
          </p:nvPr>
        </p:nvSpPr>
        <p:spPr/>
        <p:txBody>
          <a:bodyPr/>
          <a:lstStyle/>
          <a:p>
            <a:r>
              <a:rPr lang="da-DK" dirty="0"/>
              <a:t>Peter Widell, Institut for Æstitik og Kommunikation</a:t>
            </a:r>
          </a:p>
        </p:txBody>
      </p:sp>
      <p:sp>
        <p:nvSpPr>
          <p:cNvPr id="7" name="Pladsholder til diasnummer 6"/>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titeltypografi i masteren</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2CA86AC1-04D0-4212-B5DC-71FC9F2AC007}" type="datetime1">
              <a:rPr lang="da-DK" smtClean="0"/>
              <a:t>04-07-2018</a:t>
            </a:fld>
            <a:endParaRPr lang="da-DK"/>
          </a:p>
        </p:txBody>
      </p:sp>
      <p:sp>
        <p:nvSpPr>
          <p:cNvPr id="8" name="Pladsholder til sidefod 7"/>
          <p:cNvSpPr>
            <a:spLocks noGrp="1"/>
          </p:cNvSpPr>
          <p:nvPr>
            <p:ph type="ftr" sz="quarter" idx="11"/>
          </p:nvPr>
        </p:nvSpPr>
        <p:spPr/>
        <p:txBody>
          <a:bodyPr/>
          <a:lstStyle/>
          <a:p>
            <a:r>
              <a:rPr lang="da-DK" dirty="0"/>
              <a:t>Peter Widell, Institut for Æstitik og Kommunikation</a:t>
            </a:r>
          </a:p>
        </p:txBody>
      </p:sp>
      <p:sp>
        <p:nvSpPr>
          <p:cNvPr id="9" name="Pladsholder til diasnummer 8"/>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dato 2"/>
          <p:cNvSpPr>
            <a:spLocks noGrp="1"/>
          </p:cNvSpPr>
          <p:nvPr>
            <p:ph type="dt" sz="half" idx="10"/>
          </p:nvPr>
        </p:nvSpPr>
        <p:spPr/>
        <p:txBody>
          <a:bodyPr/>
          <a:lstStyle/>
          <a:p>
            <a:fld id="{25B2258B-EE65-4337-8086-FD36C25D706B}" type="datetime1">
              <a:rPr lang="da-DK" smtClean="0"/>
              <a:t>04-07-2018</a:t>
            </a:fld>
            <a:endParaRPr lang="da-DK"/>
          </a:p>
        </p:txBody>
      </p:sp>
      <p:sp>
        <p:nvSpPr>
          <p:cNvPr id="4" name="Pladsholder til sidefod 3"/>
          <p:cNvSpPr>
            <a:spLocks noGrp="1"/>
          </p:cNvSpPr>
          <p:nvPr>
            <p:ph type="ftr" sz="quarter" idx="11"/>
          </p:nvPr>
        </p:nvSpPr>
        <p:spPr/>
        <p:txBody>
          <a:bodyPr/>
          <a:lstStyle/>
          <a:p>
            <a:r>
              <a:rPr lang="da-DK" dirty="0"/>
              <a:t>Peter Widell, Institut for Æstitik og Kommunikation</a:t>
            </a:r>
          </a:p>
        </p:txBody>
      </p:sp>
      <p:sp>
        <p:nvSpPr>
          <p:cNvPr id="5" name="Pladsholder til diasnummer 4"/>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46F32EFA-CFCA-4E78-B731-778A6E59C3E8}" type="datetime1">
              <a:rPr lang="da-DK" smtClean="0"/>
              <a:t>04-07-2018</a:t>
            </a:fld>
            <a:endParaRPr lang="da-DK"/>
          </a:p>
        </p:txBody>
      </p:sp>
      <p:sp>
        <p:nvSpPr>
          <p:cNvPr id="3" name="Pladsholder til sidefod 2"/>
          <p:cNvSpPr>
            <a:spLocks noGrp="1"/>
          </p:cNvSpPr>
          <p:nvPr>
            <p:ph type="ftr" sz="quarter" idx="11"/>
          </p:nvPr>
        </p:nvSpPr>
        <p:spPr/>
        <p:txBody>
          <a:bodyPr/>
          <a:lstStyle/>
          <a:p>
            <a:r>
              <a:rPr lang="da-DK" dirty="0"/>
              <a:t>Peter Widell, Institut for Æstitik og Kommunikation</a:t>
            </a:r>
          </a:p>
        </p:txBody>
      </p:sp>
      <p:sp>
        <p:nvSpPr>
          <p:cNvPr id="4" name="Pladsholder til diasnummer 3"/>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titeltypografi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4"/>
          <p:cNvSpPr>
            <a:spLocks noGrp="1"/>
          </p:cNvSpPr>
          <p:nvPr>
            <p:ph type="dt" sz="half" idx="10"/>
          </p:nvPr>
        </p:nvSpPr>
        <p:spPr/>
        <p:txBody>
          <a:bodyPr/>
          <a:lstStyle/>
          <a:p>
            <a:fld id="{6DDD4EFE-9CCC-49BB-94CF-2DDEFEF1786C}" type="datetime1">
              <a:rPr lang="da-DK" smtClean="0"/>
              <a:t>04-07-2018</a:t>
            </a:fld>
            <a:endParaRPr lang="da-DK"/>
          </a:p>
        </p:txBody>
      </p:sp>
      <p:sp>
        <p:nvSpPr>
          <p:cNvPr id="6" name="Pladsholder til sidefod 5"/>
          <p:cNvSpPr>
            <a:spLocks noGrp="1"/>
          </p:cNvSpPr>
          <p:nvPr>
            <p:ph type="ftr" sz="quarter" idx="11"/>
          </p:nvPr>
        </p:nvSpPr>
        <p:spPr/>
        <p:txBody>
          <a:bodyPr/>
          <a:lstStyle/>
          <a:p>
            <a:r>
              <a:rPr lang="da-DK" dirty="0"/>
              <a:t>Peter Widell, Institut for Æstitik og Kommunikation</a:t>
            </a:r>
          </a:p>
        </p:txBody>
      </p:sp>
      <p:sp>
        <p:nvSpPr>
          <p:cNvPr id="7" name="Pladsholder til diasnummer 6"/>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titeltypografi i masteren</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4"/>
          <p:cNvSpPr>
            <a:spLocks noGrp="1"/>
          </p:cNvSpPr>
          <p:nvPr>
            <p:ph type="dt" sz="half" idx="10"/>
          </p:nvPr>
        </p:nvSpPr>
        <p:spPr/>
        <p:txBody>
          <a:bodyPr/>
          <a:lstStyle/>
          <a:p>
            <a:fld id="{A8666B74-344C-47D2-A62D-37010A2FD8E2}" type="datetime1">
              <a:rPr lang="da-DK" smtClean="0"/>
              <a:t>04-07-2018</a:t>
            </a:fld>
            <a:endParaRPr lang="da-DK"/>
          </a:p>
        </p:txBody>
      </p:sp>
      <p:sp>
        <p:nvSpPr>
          <p:cNvPr id="6" name="Pladsholder til sidefod 5"/>
          <p:cNvSpPr>
            <a:spLocks noGrp="1"/>
          </p:cNvSpPr>
          <p:nvPr>
            <p:ph type="ftr" sz="quarter" idx="11"/>
          </p:nvPr>
        </p:nvSpPr>
        <p:spPr/>
        <p:txBody>
          <a:bodyPr/>
          <a:lstStyle/>
          <a:p>
            <a:r>
              <a:rPr lang="da-DK" dirty="0"/>
              <a:t>Peter Widell, Institut for Æstitik og Kommunikation</a:t>
            </a:r>
          </a:p>
        </p:txBody>
      </p:sp>
      <p:sp>
        <p:nvSpPr>
          <p:cNvPr id="7" name="Pladsholder til diasnummer 6"/>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titeltypografi i masteren</a:t>
            </a:r>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5C5CB-E3BC-48F9-A4AB-E1DEB10AD81D}" type="datetime1">
              <a:rPr lang="da-DK" smtClean="0"/>
              <a:t>04-07-2018</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dirty="0"/>
              <a:t>Peter Widell, Institut for Æstitik og Kommunikation</a:t>
            </a: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3FC5A-AE90-4B18-8DA0-878DA8AA61F7}" type="slidenum">
              <a:rPr lang="da-DK" smtClean="0"/>
              <a:pPr/>
              <a:t>‹nr.›</a:t>
            </a:fld>
            <a:endParaRPr 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www.google.dk/url?sa=i&amp;rct=j&amp;q=&amp;esrc=s&amp;frm=1&amp;source=images&amp;cd=&amp;cad=rja&amp;docid=otrNKZBT9PMKUM&amp;tbnid=PI2iKHfUCCTgVM:&amp;ved=0CAUQjRw&amp;url=http://www.denstoredanske.dk/Dansk_litteraturs_historie/Dansk_litteraturs_historie_2/Den_afsindige_meningsl%C3%B8shed_-_S%C3%B8ren_Kierkegaard/Pseudonymer_og_produktion&amp;ei=pVDTUfbsLsHqOLPWgKAG&amp;bvm=bv.48705608,d.ZWU&amp;psig=AFQjCNG1z5zxS8cUT6dU2fxcBX2K5rInIw&amp;ust=137288960458024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hyperlink" Target="http://www.google.dk/url?sa=i&amp;rct=j&amp;q=&amp;esrc=s&amp;frm=1&amp;source=images&amp;cd=&amp;cad=rja&amp;docid=Fq9AeycXnNXsFM&amp;tbnid=y7b1tvDWAznM7M:&amp;ved=0CAUQjRw&amp;url=http://gad.dk/SKS-samlet&amp;ei=qu3TUan1DsaXPYm6gJAF&amp;bvm=bv.48705608,d.ZWU&amp;psig=AFQjCNG_iEw87_8TWJcBOls71MD4SiQxJw&amp;ust=1372929726541410" TargetMode="External"/><Relationship Id="rId4" Type="http://schemas.openxmlformats.org/officeDocument/2006/relationships/image" Target="../media/image27.gif"/></Relationships>
</file>

<file path=ppt/slides/_rels/slide12.xml.rels><?xml version="1.0" encoding="UTF-8" standalone="yes"?>
<Relationships xmlns="http://schemas.openxmlformats.org/package/2006/relationships"><Relationship Id="rId3" Type="http://schemas.openxmlformats.org/officeDocument/2006/relationships/hyperlink" Target="http://gavinortlund.files.wordpress.com/2008/06/kierkegaard_caricatura2.jp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dk/url?sa=i&amp;rct=j&amp;q=&amp;esrc=s&amp;frm=1&amp;source=images&amp;cd=&amp;cad=rja&amp;docid=wIGpM8CEh7YvgM&amp;tbnid=dzuXaHbkrJM7JM:&amp;ved=0CAUQjRw&amp;url=http://www.smk.dk/udforsk-kunsten/kunsthistorier/historier/vis/zahrtmanns-saere-historiemalerier/&amp;ei=UfXTUdXzHIPDO_uUgdgK&amp;bvm=bv.48705608,d.ZWU&amp;psig=AFQjCNErvmR_nxx3VfhXEtI3iy2mRlZedg&amp;ust=1372931715633436"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hyperlink" Target="http://www.google.dk/imgres?imgurl=http://upload.wikimedia.org/wikipedia/commons/e/ef/Kierkegaard_portrait.jpg&amp;imgrefurl=http://commons.wikimedia.org/wiki/File:Kierkegaard_portrait.jpg&amp;usg=__1zqyHUWs4wuZLqy-R8ZBlEFHCpk=&amp;h=1729&amp;w=1178&amp;sz=1000&amp;hl=da&amp;start=109&amp;sig2=8sPrw5hj95OHxupgh2vzJw&amp;um=1&amp;itbs=1&amp;tbnid=zfAVr-daE4ctkM:&amp;tbnh=150&amp;tbnw=102&amp;prev=/images?q=s%C3%B8ren+kierkegaard&amp;start=100&amp;um=1&amp;hl=da&amp;safe=off&amp;sa=N&amp;ndsp=20&amp;tbs=isch:1&amp;ei=NackTPrMD8aHOJP1makC" TargetMode="External"/><Relationship Id="rId4" Type="http://schemas.openxmlformats.org/officeDocument/2006/relationships/image" Target="../media/image4.jpe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www.google.dk/imgres?imgurl=http://www.kb.dk/da/nb/tema/webudstillinger/sk-mss/samtidige/6skfamilie/6-1th.jpg&amp;imgrefurl=http://www.kb.dk/da/nb/tema/webudstillinger/sk-mss/samtidige/6skfamilie/index.html&amp;usg=__y68kkOwOyF3qTEwJ6KV2ExbYfV4=&amp;h=100&amp;w=96&amp;sz=3&amp;hl=da&amp;start=2&amp;sig2=ug4ApnAFC2t-XGLeTXwCxQ&amp;um=1&amp;itbs=1&amp;tbnid=JcSNHFybS-W-pM:&amp;tbnh=82&amp;tbnw=79&amp;prev=/images?q=michael+pedersen+kierkegaard&amp;um=1&amp;hl=da&amp;safe=off&amp;sa=N&amp;ndsp=20&amp;tbs=isch:1&amp;ei=kq0kTILxGNnGOL-Gta0C" TargetMode="External"/><Relationship Id="rId7" Type="http://schemas.openxmlformats.org/officeDocument/2006/relationships/hyperlink" Target="http://www.google.com/imgres?imgurl=http://karenswhimsy.com/public-domain-images/silhouette-clipart/images/silhouette-clipart-5.jpg&amp;imgrefurl=http://karenswhimsy.com/silhouette-clipart.shtm&amp;usg=__3eSDS9uSpc0OCIL9sjkzE6QHfYo=&amp;h=467&amp;w=300&amp;sz=6&amp;hl=da&amp;start=104&amp;um=1&amp;itbs=1&amp;tbnid=e9S1nphDfNcr3M:&amp;tbnh=128&amp;tbnw=82&amp;prev=/images?q=silhouette&amp;start=100&amp;um=1&amp;hl=da&amp;safe=off&amp;sa=N&amp;rls=IBMA,IBMA:2010-17,IBMA:da&amp;ndsp=20&amp;tbs=isch:1" TargetMode="External"/><Relationship Id="rId12"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19.jpeg"/><Relationship Id="rId5" Type="http://schemas.openxmlformats.org/officeDocument/2006/relationships/hyperlink" Target="http://www.google.com/imgres?imgurl=http://www.learnersdictionary.com/art/ld/silhouette.gif&amp;imgrefurl=http://www.learnersdictionary.com/search/silhouette&amp;usg=__MdwHEY7YqYC7JO9Stu45sMig--I=&amp;h=373&amp;w=300&amp;sz=4&amp;hl=da&amp;start=107&amp;um=1&amp;itbs=1&amp;tbnid=S_eJK43FpdvrwM:&amp;tbnh=122&amp;tbnw=98&amp;prev=/images?q=silhouette&amp;start=100&amp;um=1&amp;hl=da&amp;safe=off&amp;sa=N&amp;rls=IBMA,IBMA:2010-17,IBMA:da&amp;ndsp=20&amp;tbs=isch:1" TargetMode="External"/><Relationship Id="rId10"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www.google.dk/imgres?imgurl=http://www.leonhards-minder.dk/rod_bilder/sibb.JPG&amp;imgrefurl=http://www.leonhards-minder.dk/uni_3.htm&amp;usg=__fuImJniE7AZqJiWRyiyw4rmk1kI=&amp;h=359&amp;w=273&amp;sz=18&amp;hl=da&amp;start=22&amp;itbs=1&amp;tbnid=M-787Fh3fwzpeM:&amp;tbnh=121&amp;tbnw=92&amp;prev=/images?q=sibbern&amp;start=20&amp;hl=da&amp;sa=N&amp;gbv=2&amp;ndsp=20&amp;tbs=isch: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Tekstboks 2"/>
          <p:cNvSpPr txBox="1"/>
          <p:nvPr/>
        </p:nvSpPr>
        <p:spPr>
          <a:xfrm>
            <a:off x="1763688" y="1844824"/>
            <a:ext cx="5846024" cy="2677656"/>
          </a:xfrm>
          <a:prstGeom prst="rect">
            <a:avLst/>
          </a:prstGeom>
          <a:noFill/>
        </p:spPr>
        <p:txBody>
          <a:bodyPr wrap="none" rtlCol="0">
            <a:spAutoFit/>
          </a:bodyPr>
          <a:lstStyle/>
          <a:p>
            <a:pPr algn="ctr"/>
            <a:r>
              <a:rPr lang="da-DK" sz="6000" dirty="0"/>
              <a:t>Søren Kierkegaard</a:t>
            </a:r>
          </a:p>
          <a:p>
            <a:pPr algn="ctr"/>
            <a:r>
              <a:rPr lang="da-DK" sz="3600" dirty="0"/>
              <a:t>(1813-1855)</a:t>
            </a:r>
          </a:p>
          <a:p>
            <a:pPr algn="ctr"/>
            <a:r>
              <a:rPr lang="da-DK" sz="3600" dirty="0"/>
              <a:t>              </a:t>
            </a:r>
          </a:p>
          <a:p>
            <a:pPr algn="ctr"/>
            <a:r>
              <a:rPr lang="da-DK" sz="3600" dirty="0"/>
              <a:t>Liv  og tænkning</a:t>
            </a:r>
          </a:p>
        </p:txBody>
      </p:sp>
      <p:sp>
        <p:nvSpPr>
          <p:cNvPr id="4" name="Pladsholder til sidefod 3"/>
          <p:cNvSpPr>
            <a:spLocks noGrp="1"/>
          </p:cNvSpPr>
          <p:nvPr>
            <p:ph type="ftr" sz="quarter" idx="11"/>
          </p:nvPr>
        </p:nvSpPr>
        <p:spPr/>
        <p:txBody>
          <a:bodyPr/>
          <a:lstStyle/>
          <a:p>
            <a:r>
              <a:rPr lang="da-DK" dirty="0"/>
              <a:t>Peter Widell, Institut for Kommunikation og kultur, Aarhus Universitet</a:t>
            </a:r>
          </a:p>
        </p:txBody>
      </p:sp>
      <p:sp>
        <p:nvSpPr>
          <p:cNvPr id="5" name="Pladsholder til diasnummer 4"/>
          <p:cNvSpPr>
            <a:spLocks noGrp="1"/>
          </p:cNvSpPr>
          <p:nvPr>
            <p:ph type="sldNum" sz="quarter" idx="12"/>
          </p:nvPr>
        </p:nvSpPr>
        <p:spPr/>
        <p:txBody>
          <a:bodyPr/>
          <a:lstStyle/>
          <a:p>
            <a:fld id="{9823FC5A-AE90-4B18-8DA0-878DA8AA61F7}" type="slidenum">
              <a:rPr lang="da-DK" smtClean="0"/>
              <a:pPr/>
              <a:t>1</a:t>
            </a:fld>
            <a:endParaRPr lang="da-DK"/>
          </a:p>
        </p:txBody>
      </p:sp>
      <p:sp>
        <p:nvSpPr>
          <p:cNvPr id="6" name="AutoShape 2" descr="data:image/jpeg;base64,/9j/4AAQSkZJRgABAQAAAQABAAD/2wCEAAkGBxQSEhQUExQVFRQWFxgYFxUVGBccGhwYGxkXGBgYFxccHCggGBolGxgYIT0hJSwrLi4wFyIzODMsNygtLisBCgoKDg0OGxAQGywkICUsLDc3LCwuLCwsLDQsLDQ0LywtLDQsLS8sLCwsLCwsLDQsLCwsLCwsLCwsLCwsLCwsLP/AABEIAKcBLQMBIgACEQEDEQH/xAAcAAEAAgMBAQEAAAAAAAAAAAAABQYDBAcCAQj/xABREAACAQMCAgYFBwgGBgkFAAABAgMABBESIQUxBhMiQVFhBzJxgZEUI0JyobHBCDNSYoKSsvAkQ3OiwtElU2N0dcMVNDVkg7PS4fEWVJOjtP/EABoBAQACAwEAAAAAAAAAAAAAAAACAwEEBQb/xAAxEQACAQIEAwYFBAMAAAAAAAAAAQIDEQQSITEFQVETIjJhcfCBkbHB4QYjofEzQnL/2gAMAwEAAhEDEQA/AOq9Nbho7C7ZPX6mQL9ZlKr79RFcg4DZZv3ccouK2yD2BJY/8q6t6QHxZN4GW2B9huIhXDuH9KjBdSpoB67iCy68nK6H7I043BLeXI0B3296OwySdb2lkJOp0OCysixsjZyChVU28UU8xmo+56PuJ4ShYxLCkJInkidRGThuwMS5DEaTjcCow8dmtmlmk6yWIzXC6C8OlUhaYs0Y0a9QSLGknB8qlOHdMo5C+VZUUTt1g3XRBoDk8jqyxGADuh3oDTs+HzRXzyyK8kLTuIgOUTMi4lCr6ytl0LNkqfAMSI7o10meGwgaUFpcpC0cmIhH80zrI7EMSGRQ2o+PJSCK6AkgbOCDg4ODyOxx5HBHxqO4pwVJiHB6uUFCJUC6uwWwp1Ahlw8gwf0zjB3oD7HxlAkryYRIvWYtkHCK7EY5gZx54NbEXEombSJE1aEfGRnQ5IRiO4EggeyoDiHQyOaUyO7Y7RRVGgqW0E5kUhiuqNCAMd+c5qv8e6H3TRvpCSs8cSug0jaKW1IQFxh8pFIRkAAt50BY+mH5/hg/76Pst7kj7as9cxuJWN5EoeSSOK/t0DOxIEggdCFPIkoe0BsD5k106gFKUoBSlKAUpSgMN5cLGjyOcKilmPgAMn7KrU85t7ea6lws8q63z9BAD1cXsQZz3Fmc7aqlek/5jf1RJAX+oJoy+fLTnPlmqH6TOMB8WoyQzKZsd0IJUJ9aRsgDwVuW1QqOyLaUbyOdyarlmnfcsWYebHJL+/cDyA8amuhKkOXd9EcQZ2bwzgbfrHx9lQ091gAciQOWMDux91WTglzBb28gnyzSRgJGozknJ7XcNsc65Dk5S1PXul2dDIudvfvZGtxPjqyyFxkoNlGeQ7t/PmcVVLgmRyRk5/n4VM8J6NTTAsQY4huXbYAfWO3xq52/RqCOAgRydaVLoWUqGC41FSdy2CNmA55AwCaQpy1lFXJSxeHwrUL67EB0N6MRyunXP6/qhRq58s92fjXhuExS3bO9y0VnBIYoT2WaSQHS7gMCqrqyAcHYd1SvQ3hrI7yklUiVnG5ztsAPbk1pXbKcBVASMlh+j34A8d8/CsRrKEc1tX9DUxEJYiu45nlXTqdG4ZFHZYdsPA3q3OlQydxWbSAAvg4AxybxNrRwQCCCDuCO8eVUPot0tijsszHSUzscb5ZsD21GcM6Q2k0jLGr2zZyr27lBk8yYx83IcnOHUjyro069NRXmcOpgsQ5Sdm7czqNKiujvEGljIk09bG5jkK7AkYIYDuDIyNju1Y7qla2jQFKUoBSlKAUpSgFKUoBSlKAqfpPfFif94tP/AOmI1+doIBLPM5YqY8zjbOW+UImnntnX9ld39NrkcNwDjVcQDbn62rb92uVrYobnQFCq1pw4EKP9ZcWmo+0k0B3e86MwyoqnWFWZp8K3NnLGRTnmja2BXz2xUJN0KZAywyDQwZijj+sKuraCNlEisqtnI7AOM71Z73jEEDBZZo4ycYDsF2J0jc7DJ29u1bwYGgOZcQt721kjROs6rBGrOWkdkknGdJy0iyRlCcdpXB3rTsum9zFdfJ53YIo16urUllMkmlRkjftKm2+IGIG9dZK1GdIZ0ggkuGiEvVLr04XUdOcYLbAjJ+J8aAr0HTvEbPJGpEaRGTqnXZ5Z3hVFDkKQpjYliwHLGe6SXpraagC5UFgutlYIGbVhWcjAOUYb94qL4PwWyuwwFnJavaSCPRqCMrdi4yphkIIzJnOfpN4mt1+gtviQLqAlcSMp0lS4ZmJZe/Oog0B56S3EcnyBomR1+XxZKEEZxKDy86tlchPQ4cMk4dkpIz3kKGUJpfOCw1bkHAQrnbnnGSTXXqAUpSgFKUoBSlKA0eOXMcVvK8wzEqMXXGdS43UDvJ5Y781x+O0kgYTXKPIgk1MysSDJp0PG7k4+aXMQY4DMrHY11HpbwaS7jjjjkEYEyPISMkomWAQctWrSQTsCoO/IyBgihh0kKsUab55BFG+c+WdzUZRzKxZTnklc47a8EsJJBmdFLeqmdO/PAVt9gPZVrTotbpHqY6Y0I1EjOe5Qu2WbJAAGcnbBre4bwLD/ACoJCryqD1UqsOrTcoqlTsdLdoEHLeFSi2xLB5WDsvqKq6Y07sqpJJfG2o+O2MnOqsNBeI6E+IV6mibNezs9WlpE0hd44DghMcnkxs0uO7cLyGT2qdIrsqsLFSVWXLOMYRSjoWbJ9Xthds+t4ZqQrFxJ1EL6tww0EfW2I+GatbsvI1sl35tnOoL0iNhn1xj+9q+FQvSO40rGi/SJyPIYAz8TWe7fqmQ4OhdS9/tz93uNVi6leVgxzkk4Hl/IriU4tvU9dh6OuY+32ToG+Cdv/ipAIIZEx3KjH2nc/jWtxAANDg7YH24rPcvkp3/Nr+O1TeyNl6pL1Ox9BZtTXJHImBvf1Kr9yj4VbKpno4ibqzIAvVyJHgg7h01o6lceSnPfk+FXOu3S8Cv0PBV1arJebFKUqwqFKUoBSlKAUpSgFKUoChemBS1vbpjIa43/AGYJ3H2qKhLULLw63KqC7S8NjDADPZlgfGeZAVT8KsHpR3W1UHB62Zvctnckn2ZI+NUDoTxxZV4XAjc7461xjaKEMuDjkC4bbxoDoXEJ5BxF1JDRi1A0lQR2pMtk94IXkf0T41qpw4RMr2UjW8iDeElmtmU81MGrEXLZo8EY5HcHUv8AiB/6buYO75JC4/Ydh9vW/ZUnCfnN/VIG/huf8xXl+IY7EUMXLK9LLR7G/RownTuzPb9LbgOFmsmC4OqSGVJFzkY0q2hz3nlnbvrX6R9LLWe0u4klUSiJgYpcxyZI2wjgFu7lWZlxyIPsz+NRXGrPrIZSsamZomVchdWSMhNXhnzxWaHHZ5stWK9UxLCK14ss/AV03nEF/Skhl/egSPPszCfgasFcygkkuL2aea3eFephjUGTmUaZmIMb8u2OePZUnJYwsd+vX+zu7tPsWXGfOunU4xhqc8jfxWqKFhqjV0jN6SM6uGYDHTxGAkgEgDS65Y9wywHvq6ZqiHh+Oyl7fxIea9akm3M4klRpFPsatz0euxN+rTTTBLtkRpn1EKIYGwNgBuzbADnW3QxlGv8A45XKp05Q8SLfSlK2SApSlAKUpQCobjx614bbulYvIP8AYxaS48wztEhHhIamapvHOLSW168gQyR9VDFpHrKSZ5GZR3gqoz/ZjwqMpKKuyUIObyonbpcMaw1q2vGorg5jbfvU8xW1VLknqjcUXFWkrMVE9LLCWWFSjokaEtISWzgY5Bee2alqjukpIs7nH+pk/gJqMoqSs9iUW4yUo7lG9IHFlgMESImnqyzEjLHDkBc9xOn7aiOjED3QLhQFlLpEoQM2lMLI4JZQka6gNRJJJwB4+envD82kdyDl8sCveQGBGB34xy8Cx7q3OibSwWFvIrmPNuqxAKuXkM7sVOpT2XMijs4J086ro0oTWdovrYmdJKlB+r+JV+MRdXL1ZGkx9kg41ah6xIBODyPMghge+vFq2on+fZVn9IsKreSN1eSysWIPPC2w1nwGDp92aguGsrsnZwOyuwzvnH2kitWtFRbSR6DBV3PDKUt1zOydCH6lIojsssSyR+GtQEmT27I2O/U3gat+aoXCLuF4xZzsyPCdUEy5U4XdXV8YWRQxUg7MM7EMRVh4be9ayqrmUJu0uANR7thsNjXShNKKR4+rCTnJtcycpWOC4V86WDaSVOCDhhzBxyI8KyVcUClKUApSlAKUpQClKUBRunzE3EC88WnEJPeI40H8ZrjnokJ+W8OHctxck/t26gf+WfhXYOnxxdR/8O4h91vXIPRPgX3DQObyzFs/qRyhcfvmgOgTS6ukt0D/APZKo9zQsfszUzxfiK28etldssqBUALFnIVQMkAZJ7yKq5fV0okA+lAynH1f/YVMdMTiGNjyS5tWPs6+MfjXmOLUFLGU82zVjoYadqcrGx/9SQoMTJcQNttJbyEYPI9ZGHTHvqb6jVGsqFXjYBldTkFSMgjyINYmkNI3IAQeqOQ7tvAVxZzwzTtBp8tdPobKjUXM8GvIrZkjAxhgfEeFfNsDxyc+zurWaLcx5cgnaov0exTwcQvYnJME+biLVp3YCFZGBG+O2q/sVJGvfDhjiFr52l2PhNZn8TXa4BUtiHHqvoamMXcXqXKlKV7A5gpSlAKUpQCoDjtgslxbbsGLOWKMVJjWKUb4PINIPZrPian6gFm13cz90KiBNj6zaZZiD3jHUDyKMPZhmUr6IqMVsqTStMi2jMWjhypaNoY9suSQ2S2pt9BIZcE4zVi4Vc6hpwhUcnicOh8sk6lbvwcjzNfOkSAos+kvLb5kjAcpqIG6MwB7LDYjBzt7a0+iMzyQ9c2cTHrBkY3ftEgHcLvgZ7hVTStobMXK+pO1D9LJgLZkJwZiIR7H9cj2Rh2/ZqYqqdJ36xZ5ATogXqUPc07kGUjbfQgVMjveQc1quTtFy6F0Veaj1ZBxPokaYNG8cTxxKG5AMqu5H1soP2a92Spa3SrcPGLWKBZLZpGXOkMxVQp3zHqK58ETfNVLjt88cjrLgM/VEY5eqiDHmNI+NXK+6QC3s7aYqXlaIRqgIGSH2DnBIjxuceBqnDN5muVjZxlJKlGd9bs0ekt0bm/jiCBQ1sAxfmnXYftY2yNAHxrUhs/kKyMseuaN0cFj2cLIjHUgGcYBOxqQ6GcHmuJZ2yCzFWuZpFIbUV1JDGudsqytuOwAoGSdpriPB3tAh6xWmkYoOuwyrGuXkdyfopGpOSRuVGd6VaNTtFKJili4dg6bdvLqc+6WccK3UEjETTGF2bP5sa8KmhFwAAA3iTncnFaXQ68klvUjMpCvrMhZ2AJ0NjODu3LHsra9Jstq0qSwTpPM6hGWPGhFTcNkeOrl+rUL0bt0IuSxJaO1nlXnu6pgEkHbBOfcK2ox0vzNKVR6rl0O++jK1CWEThQvygvcEDuErFkXn9GPQv7NWqqp6L2zw2HHIPOq/VW4lVceWAKtdXGoKUpQClKUApSlAKUpQHPfSQcXMX/D+JZ/chNcg9E8meI8NH6Mk4+MRP41130gNqunA/qeFXrny6wxov8AAfhXH/RCSeJ2AA9WWc+7qef2UBbTcBelOQd9LjbxETnB+FWTpwM2jjJGXhGRzHz0e4zVIlJHSjPjI/vBhfeuncQtFlQo41KcEjJHIhhuPMCvMcZq9ni6TeySf8/g38LG9OSRHpw2UNk3c5GfV02+PZtFmtAcQDX0sZuZI9KwhYuwoLEy6gAyEtnCnI8fhYaiVt7hLmR0ERil6vLMzBlCrpICBcN48xzrk0a2bNnt4dNlzXl75G3ONrW6mVLnrZbiBnK4AVUB0uVKgtKpG+MtpBHLQe+q7xfih4fbXEsWWYXPVASySuoHZOcMxI2zyqzXltJLPDhVWOE9YZCe0SVdBEijcDt5JPgOfdCdI+BzSWl7EqB2knEsYyBqGYiRvspyrCtnDypXipNWeW6vpvb8lc3J3tyuS78WECQi5ZOtkDbxg6CVUscE8hyGT3nzqR6PTs91w92GGayumYDxMlkSPiagzwOO5gCvB8mVo2TqU0AoWdXLKV7OcopqfsxovOHsNlK3Vvj6yRTL9kDVu8K7GOItHxa3/FvehRiMzhd7aF3pSlenNAUpSgFKUoDV4neiGJ5GBIUZCjmx5Ko8ycAeZqG4dbGONVYgvu0hHIyOS8hHlqY+7FZLqQXF0IhvHb4d8d8uMovsUHV9Yp+ia15L7LmOFTLINm0nCIf9pJyU/qjLb8qhPoW0rLVmV7oCVY8HtI7A93YKAg/vj7azgVo8ItXIknlYMxdo00ghVRDpIQEk7upOe/blgAb1VtW0L4SvqfRVF6dLLa23VoUlhMjykYIkXUWkcZzpkGpmPIEAd9XhWBzgg4OD7fA+Bqv9J4NZGVLAowGPHB5+W9V1X3LdS6kv3FLpqc5sbBb2SAMSC8scZ8diZWO/6iE5q33XDoj1NtoE8ixyCGI47Rc6Osdt9CIMkt5gDJIBh+AcQ69LSO1tw1xCsL4LFSS1u8bNI2k9XGOsDgnmRgAk7X/oBwySOINNHolEcMB1esREnabPPDStIc94CmmHo5F8xjsW6rtstNPfqTfBOGC2hCZ1Nks7kY1Od2bHcO4DuAA7q4L6TOm3yq4kSA5THVqe7qw2o79wd1DHxEcfnm8el7p8sSPY2zZuJF0yup2hQ8wSP6wjbHdnPhXEoYQowK2mc+KEMWO/JPMn+eVWfoFZiZOJkkgiynVcDO2Bn7R/OKrTtgE+AzVr9F/D7i6+U20DrEskXz0pAONyyxqp9bUdj+qG8awT2O2ejOPTwuyXQyYhXKsCDq31HB8Tk+wirPVU6D9KjddZb3CiK+tjpniHI42EkfijbHyz7CbXUioUpSgFKUoBSlKAUpSgOd9KVBvOJk7Y4QBn2vc/5VRPQbGC1vkDULm4YHG+BahefhlqvfSp9N3xM+HCU/juapXoRm7dqngt43t2gGfwoDT6Wotr0jtpAcrL1L79wl1R/AV1JxXIvTdIY+KWrfSS2tz71eT8RXXCSQD4gfbXlv1FDv05+TXv5m/gpboxNXyvrDeo+Liys5RUmIDFDJ1T9XqBwRqxvg5GeW1cGFOUk8q2Og5JbktGdjXrGx9orA8yqMsyqDt2iBv4b17zVbTWrIvVnwita+OmSwfuW+QH2SQTxfeVraqM6UyabeNv0LuzbPsnQH7Gro8JnlxcPfIpxS/aZ0ilKV7o5ApSlAKGlKAi34DEXdh1i9YQzqkjqrEDGSFYd3Px762XhEULCFFGlDoRQAMgHAAHnW3SgKNH0mEccUEdnfylYxllgKDKgA560qxOe8AjJ5154j0klgjWRuH3JU41aWhZkzjGtEdiPw78VZ7/AIGk0uuRpCukKYg2EYAlgWA3bnyzg4GQcCq1BwCB7uaWNOqNuywhIGKDIVZC8iqQDnWAAe5fOotLcnGT2RtSHTNE6HAnwGQjHJGbX4hvVU+wVEwcZHEZ2t7VxGYxiWWTsuurmsVu+7vgfnHGlc7Bs4rLwvjUdxc3Dx6isAVRPJjq99QYRKOYyh7R5922CdW6htr9sPbJcSrjLI+iVACNUhlHaTu0oTvg+BxUms1i+ebLmRduj/AILKIRW6BVHM82Y8sux3Y4AHljA22qhelL0jfJw9rZMGueUkg5RZ7h4ynw+jzNaPSzpuUha1tJ2KQjq7jiB3I7hFCc/O3BGBkeZ23I5MZM92lRnSuckZ5szfScncn3DAq414q5hjjK5ySzMSWYnJJPMk99e8V6JrDcS6RtuTsB50LNjFdKX7C+1j4D+fuqT4PcNb7xsUI+kOefHPcfZWjaxFQSd2JyTWYGsMzHR3LHf8euJnt7mIn5fBsJFxmaIfRkX6bLy/WBIO4Ge6dA+lCcStEnXAb1ZEH0JABqX2bgjyIr81XExjCyDIKMDtzG+/8APlV69FHHha8R6onEF+u2+yzjy7tRyP208KJmasF4onfaUpUjXFKUoBSlKAUpSgOc9Lz/AEnimNv9Epv/AOJc1T/QpwiWG5tZJAAk1vdSR4bJ0hrZSSO7erd0zGbjiv8AwhP47mo/0RnW1l/seGtv5zXTYHwg+2gKR+UH/wBqR/7vGP78n+ddVtXzGh8VU/YK5N6fG1cUxn1Y4l9mQT+IrrNqmlEXOcKoz44AGa83+ovDT9X9jfwO7NPjzstvOykhljdgRzyqlvwrFYw3GoM8sJQ76EiIO+4w/WHx5438qkpYgylWGVYEEeIOxFa3BeENGQvXyyKAFVZOrwo5DdUDNtjdia4VOouycNL36Xv6dDcku9fkV3jdmJbr55SYA0aM2kkKujXjb1A8hUM/ggGwNXFm2rPxCAI+kcsCtamKqSdqUlbJp+TFOK8fU85qL6Zw6uG3bDnGiyj2xyK4/hqTYVg48mrh3EF5/wBFlIHsUmrOGJPF0/UxiV+0y920upFbxUH4jNZKjOjE2uztn/SgiPxRak696cYUpSgFKUoBSlKAVXek1rZag9xGGkcFQVyrsq7tqZSPm1BJJY6RnzAM5ezlI3cIzlVLBExqYgE6Vztk8q4L0xveJyBmnhEDTnJTUWcRA/Nwqo9VcnJGSWZgTjAUYZKEczsa/S3j8JuXay1hX0Z3KICiLEoSL1cBEXdgR4YrA3TWWS3+SxI8cWfn5o9i4wdMKtjEakc2JJOScHv2ugfRJLqctcyRrDEut0LKDIFO+2T80DsW5HkO/Fe6Qs0IkijuVdTK8hxDoLF9JByTy2UAYGKgo21L3LN3eRq8QvDKUXSqRxgiKCP1EB5kZ3dz3udyfDlXqOyHzoZgrxx9Zuw0sA6qyDIB1DXnbOdJ9teLONo86pN8ZdRjHLGM8+VZY7hc9YFDMnLUgYj9lgQfeKi6qTsdanwnNSvKSUt7Pot9rmjkVgiOpi3cNl/E/H7qzcUcSOxjj6qORyQg+gAF1KPDJOQO4MK+BQBgchVhxmmnY9Ci1jRs59tembHxoZTN2eEkMrDGeeee/f8AjXyAE8OdgdM1pOjqw5gEhCQe7dof/wAdbvEh+bOMaoYznffCBSd/NT7waw8OtesF3CCcywGQDxaEGXHvKLUUzYrR7t0fozoRx4X9lBcDm69seDr2XH7wPxqdrjX5N/Ey0N1bnOEdJF/bBVh8UB99dlqw0BSlKAUpSgFKUoDmfTg4n4t/wlP/ADLmor8ndy8V1I30RBCvsTrX++SpfppGWuuKIObcHB+ElxUd+TeP6Dcn/vH/AC0oDnnpvm1cTmPh1QB/8JeXlXZLUHq49XrdWhPtKg1xv002pTiEpJXtiNwAckAoF3255U12eJsxwnSVzDGcHGcaBjONs4rgfqCF6MZdH9f6NzBPvtHtRX0MQdqRnevLmvJHSep6kmLHJ3Pia8CvlYGvFEgjOQSjSZ2xpUgHJ7uf31NRlPbUaRRnYVsW0PWJNH/rIZF+KkVWeK300lv19pLGqBGf52FyWABIK5ZcAgbdkg5zUl0JjuFdHnuBNrClQIljCgjJ3BJbn310MJSdKpCrJpWklbW+/oU1pZouNuROejK4D8KsiO6BF96DQf4as9U70UDTYaP9XcXKe4TyY++rjXuTjilKUApSlAKUpQCuG+lnpOLm6+TRnXFbHLhAWZ5sHK7biKNd2II8Mg4I6T094w8cSW9swF3dN1UP6g/rJj+qiZOfHFcau+KQW9lObdtTTlrdGzkpbRtiSRiOU1xIC2O8Y8KGUVH/AKSk1EK7AHP6I2yD2tOx3VduQ0qBstbdlxEQs7tEk2Y5F0y7jU6kazzyQd/5zWhbw4Ge8/Z4AeyswFRLY3JK4WIPpi0mNlDArnBGAMEnmwJ3575rzaqGZ0UrHo3Z3zoUH6TEZOK9cCtkedOtEpiUOzmHBcKEYsVU8wMZI32B2zUPdRhwGiYMQw3PNt+bezz86p7JOVztris40lFRWZfS3L46m2bnWgJGCTqbu3wFUAdwAHM7kk+ArVSTJYeB/n7q9JNqye/O48D4Vqwthj5j/E9XI4spOTu9TPFzb2/gK9yLkEeVYoc5bPiPuFbA5UMExcza4LV/9ky5+pI538wGFeejzf0yPB5wXPvHUua0zIfkmnujkm32+mqMPPxFfeD3ojuFc8ltrk49sDgD44qKRfOfcSLv+TUfnr3+zi/ieu8Vwz8mq3Ou9f6OmFc+eZCfw+Ndzqw0hSlKAUpSgFKUoCgdJxpv7s/p8IkGPqSP/wCuoT8m/wD6jcf7z/y46m+moxfZzjVwu+X4GI/jUH+Tef6Dc/7x/wAtKAo3p3X/AElJ/Zw/ca6BZ8ZMnCkuGbJWzyT36kjIb+8prnnpykLcSnz9FYQPZoB/E1Y+ismeBdrcaJRtv2esYYwO/Gdq5PF43pw/7Rs4XxP0Zu9GOITQ2dzGwM01m8i9pt3UDrEJbf6J+ytrh8jLNE1zeq0ko+atogBHhhnOnd3wN9RwKj+CyseK3alGiW5gSUI+NR0/Natj2M89PPly5VJdBLGJbWORY1EpUpJJjLs0bGNssd8ZXlyrjYlQpqcmt7bW/wBl15K6extwu7Lpf+CU4LcGWAFzqbLo3mUZo25cs4qF4Hw5uuvI3kMkaKsEZO7qjgyFWY+sQHUZ8AKx23SGO0eeGVJ8ieRlKROwKyHrAQQMc2NTXCrQr175/PSGVTg5AMaKNQPIjTy8qolmoqbWila3zW3wJpqdlvbchOE3LoktjMPnoLdijL6s1uqFVYDuYbAjxFWDorKTbWr55xQn+4hqP6N9H5YZ2uLq4NzL1bRJlAiqjet2RzJ8anbO3SNURF0ooCqB3KNgPhUcXVotJU3d3Tdtr21sKcZ65trGz6L/APq0/h8tu8ezrmq4VSfRfKum/iU5WK/nCnyfS/3sR7qu1e2jsjksUpSpGBSlKAUpQ0BQuiX9L4rxG7Y5W3YWcA/RCjVMfDJYjeub+m28ja/jtolRViUPJoVRmQ7jVgbkLj96rJdTcT4HbXbCK1eJppJflDSNqLSsAuY9st6vZ8q43bXDzSSzSsXkdiWY8yTuTQlE2jXqNsV5pUS1aFz9GEgPEYDtsJCc42+ak3FUfiGjWSAwYnOpRtue/HOtu2nKHKnBwRkeDAqd/MEj31hNYS1JynmRqrJzbKkgb42yB4juNebY9r9ke7c5FbDpn2fztWu20vtA3Hjvj7qkVGaP1m933VnArXt/Wf3fdW0RWDKMdz+bk8wT9mKj55uZ7uqVf3tOfszW/eH5t/qmoNj2PaR8FBH41lIxN8j9Efk9WGjh0kp/rp2I+qgVPvDV1Gqv6MOGfJuF2kZGG6sOw85CZD/FVorJUKUpQClKUApSlAUXpgP9IRbZzw++GD3/AJnaqp+TZJmC8XwkjPxVh/hq3dNk/p1kf0re/j58yYkYD+4fhVG/Jum7V+n9kwGPAyA/eKAq3ptfPE7jyEQ9+hKt3RKDPBIwO+OQ/wB9jVK9MxzxS7+tGP8A9aV0D0VgnhcBP6UoHsDtXH428tCMukkbOF8dvI373hTtfW9yhUKkckcgOclWwVx49qpW0tEiBCDSCzMRv6zEsx95JNbSAd+ceXOvjr4V5GdecopN7aff7nSSSbPBNfM19Na01/Ehw8sanwLLn4ZqEYylsmyxtLc2sV7hTUQPE1WuK9N7SDILOccyFIUE7c2xn3Z5VtWfHpptLWdjcTI2CksmmGJht2gznVp89PszW5S4ZiZyXcdvka8sRBJ2ZJ9A7T5Pf8ViPfLFKBjbS6bNnzIYY/Uq9VSeG2PEDxFbmSK3iiaHqp1SZ5CwUs8TL80oDKzEc8YY+Aq7V7yKUUkjkClKVkClKUApSlAcl/KC4lpgtrYH89KXceKRDOD5amB/ZrivC1+bB7ySftx+Fdy9IPRv5dxWBJdawCzl0yLyEoY5BOMciDjvAriPD1CRAsdufuODWGyymrszumK+Jvyr5oL7tsvcv4t/lWTFYLGuZ4FfDX2vJoRFakkZZ2A56Rj252NbdYVHzw80/wAVDDPtgc6j9UEeYG/21uBM4rBbL25frD7hWylGWxjyNe6j7LZ5aT+NYehnCGvb22tuas41bcowdTn4A/EVvX9uVLK2xxnHkygjf6pFdB/Jrt0JvZDguBCoGNwp6wk58yB+7SOxVVVnY7iigAADAGwHl4V9pSpFQpSlAKUpQClKUBTfSIuG4e+PVuwp8cPDMhHvyK5p6AZCvEbxM7GNjj2SAfjX2lAVn0w/9p3X10+GhR+FTPQv0hQWliYJw5kiduqSMZ1KxLHLE4XDNj2DvpSqa9CFeGSauiUZuLujOPSwx04s+/fVNt9iZqJ416SL95G6oRRJsAEGrkMZy+594pSqKfD8NT0jBa/H6k5Vpy3ZXLvpFfyKVe4cqTnGrH3d3lUStsScsx+Jz8aUrbVOEHaKS9CDk3uyZ4A6x3EbBFPaA7aq+x2Ozggmv1lZ6dClANJUacDAxjbbu2pSpETNSlKAUpSgFKUoBSlKA1+IsRFIRzCNt+ya/HVk5cDO+gAAZ9u9KUJRN8SPyCfEivvbPPSPif8AKlKiWo9V9xSlDB9ArWnOJIz45H2V8pQGzb+tL9Zf4RXsNSlYLJaI+qc++ugfk2SgTXyeKRH91pB/iFKVmJTN3O7UpSpFYpSlAKUpQClKUB//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4427984" y="548680"/>
            <a:ext cx="3528392" cy="54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Tekstboks 2"/>
          <p:cNvSpPr txBox="1"/>
          <p:nvPr/>
        </p:nvSpPr>
        <p:spPr>
          <a:xfrm>
            <a:off x="1149251" y="5656892"/>
            <a:ext cx="2643929" cy="584775"/>
          </a:xfrm>
          <a:prstGeom prst="rect">
            <a:avLst/>
          </a:prstGeom>
          <a:noFill/>
        </p:spPr>
        <p:txBody>
          <a:bodyPr wrap="none" rtlCol="0">
            <a:spAutoFit/>
          </a:bodyPr>
          <a:lstStyle/>
          <a:p>
            <a:pPr algn="ctr"/>
            <a:r>
              <a:rPr lang="da-DK" dirty="0"/>
              <a:t>Regine Olsen o. 1840</a:t>
            </a:r>
          </a:p>
          <a:p>
            <a:pPr algn="ctr"/>
            <a:r>
              <a:rPr lang="da-DK" sz="1400" dirty="0"/>
              <a:t>malet af Emilius Ditlev Bærentzen</a:t>
            </a:r>
          </a:p>
        </p:txBody>
      </p:sp>
      <p:sp>
        <p:nvSpPr>
          <p:cNvPr id="4" name="Tekstboks 3"/>
          <p:cNvSpPr txBox="1"/>
          <p:nvPr/>
        </p:nvSpPr>
        <p:spPr>
          <a:xfrm>
            <a:off x="4499992" y="1089317"/>
            <a:ext cx="4320480" cy="923330"/>
          </a:xfrm>
          <a:prstGeom prst="rect">
            <a:avLst/>
          </a:prstGeom>
          <a:noFill/>
        </p:spPr>
        <p:txBody>
          <a:bodyPr wrap="square" rtlCol="0">
            <a:spAutoFit/>
          </a:bodyPr>
          <a:lstStyle/>
          <a:p>
            <a:r>
              <a:rPr lang="da-DK" dirty="0"/>
              <a:t>Kierkegaard leverede sin prædiken på præsteseminaret, og fandt sin giftefærdige pige . . .</a:t>
            </a:r>
          </a:p>
        </p:txBody>
      </p:sp>
      <p:sp>
        <p:nvSpPr>
          <p:cNvPr id="7" name="Tekstboks 6"/>
          <p:cNvSpPr txBox="1"/>
          <p:nvPr/>
        </p:nvSpPr>
        <p:spPr>
          <a:xfrm>
            <a:off x="1099623" y="5225533"/>
            <a:ext cx="2796086" cy="369332"/>
          </a:xfrm>
          <a:prstGeom prst="rect">
            <a:avLst/>
          </a:prstGeom>
          <a:noFill/>
        </p:spPr>
        <p:txBody>
          <a:bodyPr wrap="none" rtlCol="0">
            <a:spAutoFit/>
          </a:bodyPr>
          <a:lstStyle/>
          <a:p>
            <a:r>
              <a:rPr lang="da-DK" dirty="0"/>
              <a:t>Regine Schlegel  i 1870’erne</a:t>
            </a:r>
          </a:p>
        </p:txBody>
      </p:sp>
      <p:pic>
        <p:nvPicPr>
          <p:cNvPr id="2" name="Picture 8" descr="http://dgvcfaspring10.files.wordpress.com/2010/02/regine_olsen.jpg"/>
          <p:cNvPicPr>
            <a:picLocks noChangeAspect="1" noChangeArrowheads="1"/>
          </p:cNvPicPr>
          <p:nvPr/>
        </p:nvPicPr>
        <p:blipFill>
          <a:blip r:embed="rId3" cstate="print"/>
          <a:srcRect/>
          <a:stretch>
            <a:fillRect/>
          </a:stretch>
        </p:blipFill>
        <p:spPr bwMode="auto">
          <a:xfrm>
            <a:off x="1012681" y="908719"/>
            <a:ext cx="3143250" cy="4648200"/>
          </a:xfrm>
          <a:prstGeom prst="rect">
            <a:avLst/>
          </a:prstGeom>
          <a:noFill/>
        </p:spPr>
      </p:pic>
      <p:pic>
        <p:nvPicPr>
          <p:cNvPr id="1026" name="Picture 2" descr="http://www.denstoredanske.dk/@api/deki/files/91644/=DLH-2-148.png?size=webview">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592" y="1361157"/>
            <a:ext cx="2381250" cy="3743325"/>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4488553" y="2111945"/>
            <a:ext cx="4572000" cy="2123658"/>
          </a:xfrm>
          <a:prstGeom prst="rect">
            <a:avLst/>
          </a:prstGeom>
        </p:spPr>
        <p:txBody>
          <a:bodyPr>
            <a:spAutoFit/>
          </a:bodyPr>
          <a:lstStyle/>
          <a:p>
            <a:r>
              <a:rPr lang="da-DK" dirty="0"/>
              <a:t>men han blev aldrig præst - og  han blev </a:t>
            </a:r>
          </a:p>
          <a:p>
            <a:r>
              <a:rPr lang="da-DK" dirty="0"/>
              <a:t>heller aldrig gift med pigen</a:t>
            </a:r>
          </a:p>
          <a:p>
            <a:endParaRPr lang="da-DK" sz="800" dirty="0"/>
          </a:p>
          <a:p>
            <a:r>
              <a:rPr lang="da-DK" dirty="0"/>
              <a:t>Forlovelse 25. august 1841</a:t>
            </a:r>
          </a:p>
          <a:p>
            <a:endParaRPr lang="da-DK" sz="800" dirty="0"/>
          </a:p>
          <a:p>
            <a:r>
              <a:rPr lang="da-DK" dirty="0"/>
              <a:t>Kierkegaard fortryder dagen efter</a:t>
            </a:r>
          </a:p>
          <a:p>
            <a:endParaRPr lang="da-DK" sz="800" dirty="0"/>
          </a:p>
          <a:p>
            <a:r>
              <a:rPr lang="da-DK" dirty="0"/>
              <a:t>13 måneder senere lykkedes det ham at  ”ofre” forholdet.</a:t>
            </a:r>
          </a:p>
        </p:txBody>
      </p:sp>
      <p:sp>
        <p:nvSpPr>
          <p:cNvPr id="10" name="Pladsholder til diasnummer 9"/>
          <p:cNvSpPr>
            <a:spLocks noGrp="1"/>
          </p:cNvSpPr>
          <p:nvPr>
            <p:ph type="sldNum" sz="quarter" idx="12"/>
          </p:nvPr>
        </p:nvSpPr>
        <p:spPr/>
        <p:txBody>
          <a:bodyPr/>
          <a:lstStyle/>
          <a:p>
            <a:fld id="{9823FC5A-AE90-4B18-8DA0-878DA8AA61F7}" type="slidenum">
              <a:rPr lang="da-DK" smtClean="0"/>
              <a:pPr/>
              <a:t>10</a:t>
            </a:fld>
            <a:endParaRPr lang="da-DK"/>
          </a:p>
        </p:txBody>
      </p:sp>
      <p:sp>
        <p:nvSpPr>
          <p:cNvPr id="6" name="Tekstboks 5"/>
          <p:cNvSpPr txBox="1"/>
          <p:nvPr/>
        </p:nvSpPr>
        <p:spPr>
          <a:xfrm>
            <a:off x="4488553" y="4276267"/>
            <a:ext cx="3014223" cy="369332"/>
          </a:xfrm>
          <a:prstGeom prst="rect">
            <a:avLst/>
          </a:prstGeom>
          <a:noFill/>
        </p:spPr>
        <p:txBody>
          <a:bodyPr wrap="none" rtlCol="0">
            <a:spAutoFit/>
          </a:bodyPr>
          <a:lstStyle/>
          <a:p>
            <a:r>
              <a:rPr lang="da-DK" b="1" dirty="0">
                <a:solidFill>
                  <a:srgbClr val="FF0000"/>
                </a:solidFill>
              </a:rPr>
              <a:t>Forbandelsen  - pælen i kødet</a:t>
            </a:r>
          </a:p>
        </p:txBody>
      </p:sp>
      <p:sp>
        <p:nvSpPr>
          <p:cNvPr id="11" name="Rektangel 10"/>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3"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xit" presetSubtype="16" fill="hold" nodeType="clickEffect">
                                  <p:stCondLst>
                                    <p:cond delay="0"/>
                                  </p:stCondLst>
                                  <p:childTnLst>
                                    <p:animEffect transition="out" filter="box(in)">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par>
                                <p:cTn id="15" presetID="4" presetClass="exit" presetSubtype="16" fill="hold" grpId="0" nodeType="withEffect">
                                  <p:stCondLst>
                                    <p:cond delay="0"/>
                                  </p:stCondLst>
                                  <p:childTnLst>
                                    <p:animEffect transition="out" filter="box(in)">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4" presetClass="exit" presetSubtype="16" fill="hold" grpId="0" nodeType="withEffect">
                                  <p:stCondLst>
                                    <p:cond delay="0"/>
                                  </p:stCondLst>
                                  <p:childTnLst>
                                    <p:animEffect transition="out" filter="box(i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4" presetClass="exit" presetSubtype="16" fill="hold" grpId="0" nodeType="withEffect">
                                  <p:stCondLst>
                                    <p:cond delay="0"/>
                                  </p:stCondLst>
                                  <p:childTnLst>
                                    <p:animEffect transition="out" filter="box(in)">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1000"/>
                                        <p:tgtEl>
                                          <p:spTgt spid="1026"/>
                                        </p:tgtEl>
                                      </p:cBhvr>
                                    </p:animEffect>
                                    <p:anim calcmode="lin" valueType="num">
                                      <p:cBhvr>
                                        <p:cTn id="31" dur="1000" fill="hold"/>
                                        <p:tgtEl>
                                          <p:spTgt spid="1026"/>
                                        </p:tgtEl>
                                        <p:attrNameLst>
                                          <p:attrName>ppt_x</p:attrName>
                                        </p:attrNameLst>
                                      </p:cBhvr>
                                      <p:tavLst>
                                        <p:tav tm="0">
                                          <p:val>
                                            <p:strVal val="#ppt_x"/>
                                          </p:val>
                                        </p:tav>
                                        <p:tav tm="100000">
                                          <p:val>
                                            <p:strVal val="#ppt_x"/>
                                          </p:val>
                                        </p:tav>
                                      </p:tavLst>
                                    </p:anim>
                                    <p:anim calcmode="lin" valueType="num">
                                      <p:cBhvr>
                                        <p:cTn id="32" dur="1000" fill="hold"/>
                                        <p:tgtEl>
                                          <p:spTgt spid="102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1" presetClass="exit" presetSubtype="0" fill="hold" grpId="1"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p:bldP spid="4" grpId="1"/>
      <p:bldP spid="7"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coaching-kierkegaard.dk/images/kierkegaard.jpg"/>
          <p:cNvPicPr>
            <a:picLocks noChangeAspect="1" noChangeArrowheads="1"/>
          </p:cNvPicPr>
          <p:nvPr/>
        </p:nvPicPr>
        <p:blipFill>
          <a:blip r:embed="rId3" cstate="print"/>
          <a:srcRect/>
          <a:stretch>
            <a:fillRect/>
          </a:stretch>
        </p:blipFill>
        <p:spPr bwMode="auto">
          <a:xfrm>
            <a:off x="0" y="260648"/>
            <a:ext cx="3384376" cy="4420841"/>
          </a:xfrm>
          <a:prstGeom prst="rect">
            <a:avLst/>
          </a:prstGeom>
          <a:noFill/>
        </p:spPr>
      </p:pic>
      <p:pic>
        <p:nvPicPr>
          <p:cNvPr id="19464" name="Picture 8" descr="hansen1.gif image by tommorris"/>
          <p:cNvPicPr>
            <a:picLocks noChangeAspect="1" noChangeArrowheads="1"/>
          </p:cNvPicPr>
          <p:nvPr/>
        </p:nvPicPr>
        <p:blipFill>
          <a:blip r:embed="rId4" cstate="print"/>
          <a:srcRect/>
          <a:stretch>
            <a:fillRect/>
          </a:stretch>
        </p:blipFill>
        <p:spPr bwMode="auto">
          <a:xfrm>
            <a:off x="5436096" y="3130415"/>
            <a:ext cx="2905125" cy="2990850"/>
          </a:xfrm>
          <a:prstGeom prst="rect">
            <a:avLst/>
          </a:prstGeom>
          <a:noFill/>
        </p:spPr>
      </p:pic>
      <p:sp>
        <p:nvSpPr>
          <p:cNvPr id="8" name="Tekstboks 7"/>
          <p:cNvSpPr txBox="1"/>
          <p:nvPr/>
        </p:nvSpPr>
        <p:spPr>
          <a:xfrm>
            <a:off x="3203848" y="436976"/>
            <a:ext cx="5616624" cy="2400657"/>
          </a:xfrm>
          <a:prstGeom prst="rect">
            <a:avLst/>
          </a:prstGeom>
          <a:noFill/>
        </p:spPr>
        <p:txBody>
          <a:bodyPr wrap="square" rtlCol="0">
            <a:spAutoFit/>
          </a:bodyPr>
          <a:lstStyle/>
          <a:p>
            <a:r>
              <a:rPr lang="da-DK" dirty="0"/>
              <a:t>Flugt til </a:t>
            </a:r>
            <a:r>
              <a:rPr lang="da-DK" dirty="0">
                <a:solidFill>
                  <a:srgbClr val="FF0000"/>
                </a:solidFill>
              </a:rPr>
              <a:t>Berlin </a:t>
            </a:r>
          </a:p>
          <a:p>
            <a:endParaRPr lang="da-DK" sz="800" dirty="0"/>
          </a:p>
          <a:p>
            <a:r>
              <a:rPr lang="da-DK" dirty="0"/>
              <a:t>Overværer den tyske filosof Friederich Schellings </a:t>
            </a:r>
          </a:p>
          <a:p>
            <a:r>
              <a:rPr lang="da-DK" dirty="0"/>
              <a:t>forelæsninger. </a:t>
            </a:r>
          </a:p>
          <a:p>
            <a:endParaRPr lang="da-DK" sz="800" dirty="0"/>
          </a:p>
          <a:p>
            <a:r>
              <a:rPr lang="da-DK" dirty="0"/>
              <a:t>Udarbejder manuskriptet til sin første egentlige bog, </a:t>
            </a:r>
          </a:p>
          <a:p>
            <a:r>
              <a:rPr lang="da-DK" i="1" dirty="0">
                <a:solidFill>
                  <a:srgbClr val="FF0000"/>
                </a:solidFill>
              </a:rPr>
              <a:t>ENTEN-ELLER </a:t>
            </a:r>
            <a:r>
              <a:rPr lang="da-DK" dirty="0"/>
              <a:t>(udkommer i foråret 1843). </a:t>
            </a:r>
          </a:p>
          <a:p>
            <a:endParaRPr lang="da-DK" sz="800" dirty="0"/>
          </a:p>
          <a:p>
            <a:r>
              <a:rPr lang="da-DK" dirty="0"/>
              <a:t>Med den begynder Søren Kierkegaards skriveraptus, som varer lige til hans alt for tidlige død i 1855. </a:t>
            </a:r>
          </a:p>
        </p:txBody>
      </p:sp>
      <p:sp>
        <p:nvSpPr>
          <p:cNvPr id="5" name="Tekstboks 4"/>
          <p:cNvSpPr txBox="1"/>
          <p:nvPr/>
        </p:nvSpPr>
        <p:spPr>
          <a:xfrm>
            <a:off x="115790" y="4293096"/>
            <a:ext cx="5213735" cy="923330"/>
          </a:xfrm>
          <a:prstGeom prst="rect">
            <a:avLst/>
          </a:prstGeom>
          <a:noFill/>
        </p:spPr>
        <p:txBody>
          <a:bodyPr wrap="none" rtlCol="0">
            <a:spAutoFit/>
          </a:bodyPr>
          <a:lstStyle/>
          <a:p>
            <a:r>
              <a:rPr lang="da-DK" dirty="0"/>
              <a:t>En vigtig baggrund for, at han kan hellige sig forfatter-</a:t>
            </a:r>
          </a:p>
          <a:p>
            <a:r>
              <a:rPr lang="da-DK" dirty="0"/>
              <a:t>gerningen, er, at hans far efterlader sig så stor en arv, </a:t>
            </a:r>
          </a:p>
          <a:p>
            <a:r>
              <a:rPr lang="da-DK" dirty="0"/>
              <a:t>at han aldrig behøver finde sig et embede. </a:t>
            </a:r>
          </a:p>
        </p:txBody>
      </p:sp>
      <p:sp>
        <p:nvSpPr>
          <p:cNvPr id="6" name="Rektangel 5"/>
          <p:cNvSpPr/>
          <p:nvPr/>
        </p:nvSpPr>
        <p:spPr>
          <a:xfrm>
            <a:off x="17874"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11</a:t>
            </a:fld>
            <a:endParaRPr lang="da-DK"/>
          </a:p>
        </p:txBody>
      </p:sp>
      <p:pic>
        <p:nvPicPr>
          <p:cNvPr id="4098" name="Picture 2" descr="http://gad.dk/Renderers/ShowMedia.ashx?id=2e0aa5cc-068f-4c2d-9977-356b25f473ae&amp;w=22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422" y="271338"/>
            <a:ext cx="2885531" cy="3856120"/>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p:cNvSpPr/>
          <p:nvPr/>
        </p:nvSpPr>
        <p:spPr>
          <a:xfrm>
            <a:off x="115790" y="5216426"/>
            <a:ext cx="8163649" cy="1200329"/>
          </a:xfrm>
          <a:prstGeom prst="rect">
            <a:avLst/>
          </a:prstGeom>
        </p:spPr>
        <p:txBody>
          <a:bodyPr wrap="square">
            <a:spAutoFit/>
          </a:bodyPr>
          <a:lstStyle/>
          <a:p>
            <a:r>
              <a:rPr lang="da-DK" dirty="0"/>
              <a:t>Omkring 1846, da Søren Kierkegaard har afsluttet sit </a:t>
            </a:r>
          </a:p>
          <a:p>
            <a:r>
              <a:rPr lang="da-DK" dirty="0"/>
              <a:t>”</a:t>
            </a:r>
            <a:r>
              <a:rPr lang="da-DK" dirty="0">
                <a:solidFill>
                  <a:srgbClr val="FF0000"/>
                </a:solidFill>
              </a:rPr>
              <a:t>psykologisk-eksperimenterende forfatterskab</a:t>
            </a:r>
            <a:r>
              <a:rPr lang="da-DK" dirty="0"/>
              <a:t>”, mener </a:t>
            </a:r>
          </a:p>
          <a:p>
            <a:r>
              <a:rPr lang="da-DK" dirty="0"/>
              <a:t>han, det alligevel er på tide at søge embede; men den </a:t>
            </a:r>
          </a:p>
          <a:p>
            <a:r>
              <a:rPr lang="da-DK" dirty="0"/>
              <a:t>såkaldte </a:t>
            </a:r>
            <a:r>
              <a:rPr lang="da-DK" dirty="0">
                <a:solidFill>
                  <a:srgbClr val="FF0000"/>
                </a:solidFill>
              </a:rPr>
              <a:t>Cosarstrid</a:t>
            </a:r>
            <a:r>
              <a:rPr lang="da-DK" dirty="0"/>
              <a:t> betyder, at han skrinlægger disse planer. </a:t>
            </a:r>
          </a:p>
        </p:txBody>
      </p:sp>
      <p:sp>
        <p:nvSpPr>
          <p:cNvPr id="11"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394306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464"/>
                                        </p:tgtEl>
                                        <p:attrNameLst>
                                          <p:attrName>style.visibility</p:attrName>
                                        </p:attrNameLst>
                                      </p:cBhvr>
                                      <p:to>
                                        <p:strVal val="visible"/>
                                      </p:to>
                                    </p:set>
                                    <p:anim calcmode="lin" valueType="num">
                                      <p:cBhvr additive="base">
                                        <p:cTn id="22" dur="500" fill="hold"/>
                                        <p:tgtEl>
                                          <p:spTgt spid="19464"/>
                                        </p:tgtEl>
                                        <p:attrNameLst>
                                          <p:attrName>ppt_x</p:attrName>
                                        </p:attrNameLst>
                                      </p:cBhvr>
                                      <p:tavLst>
                                        <p:tav tm="0">
                                          <p:val>
                                            <p:strVal val="#ppt_x"/>
                                          </p:val>
                                        </p:tav>
                                        <p:tav tm="100000">
                                          <p:val>
                                            <p:strVal val="#ppt_x"/>
                                          </p:val>
                                        </p:tav>
                                      </p:tavLst>
                                    </p:anim>
                                    <p:anim calcmode="lin" valueType="num">
                                      <p:cBhvr additive="base">
                                        <p:cTn id="23" dur="500" fill="hold"/>
                                        <p:tgtEl>
                                          <p:spTgt spid="194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avinortlund.files.wordpress.com/2008/06/kierkegaard_caricatura2.jpg?w=208&amp;h=29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980728"/>
            <a:ext cx="2738827" cy="3937065"/>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p:cNvSpPr/>
          <p:nvPr/>
        </p:nvSpPr>
        <p:spPr>
          <a:xfrm>
            <a:off x="5364089" y="980728"/>
            <a:ext cx="2897544" cy="41044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4286491" y="648072"/>
            <a:ext cx="3816424" cy="287826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p:cNvSpPr/>
          <p:nvPr/>
        </p:nvSpPr>
        <p:spPr>
          <a:xfrm>
            <a:off x="4361055" y="703137"/>
            <a:ext cx="3528392" cy="2862322"/>
          </a:xfrm>
          <a:prstGeom prst="rect">
            <a:avLst/>
          </a:prstGeom>
        </p:spPr>
        <p:txBody>
          <a:bodyPr wrap="square">
            <a:spAutoFit/>
          </a:bodyPr>
          <a:lstStyle/>
          <a:p>
            <a:pPr lvl="0" algn="just" eaLnBrk="0" fontAlgn="base" hangingPunct="0">
              <a:spcBef>
                <a:spcPct val="0"/>
              </a:spcBef>
              <a:spcAft>
                <a:spcPct val="0"/>
              </a:spcAft>
            </a:pPr>
            <a:r>
              <a:rPr lang="da-DK" i="1" dirty="0">
                <a:latin typeface="Times New Roman" pitchFamily="18" charset="0"/>
                <a:ea typeface="Calibri" pitchFamily="34" charset="0"/>
                <a:cs typeface="Times New Roman" pitchFamily="18" charset="0"/>
              </a:rPr>
              <a:t>I den pragtfulde Domkirke frem-træder den høivelbaarne høiærvær-dige Geheime-General-</a:t>
            </a:r>
            <a:r>
              <a:rPr lang="da-DK" i="1" dirty="0" err="1">
                <a:latin typeface="Times New Roman" pitchFamily="18" charset="0"/>
                <a:ea typeface="Calibri" pitchFamily="34" charset="0"/>
                <a:cs typeface="Times New Roman" pitchFamily="18" charset="0"/>
              </a:rPr>
              <a:t>Ober</a:t>
            </a:r>
            <a:r>
              <a:rPr lang="da-DK" i="1" dirty="0">
                <a:latin typeface="Times New Roman" pitchFamily="18" charset="0"/>
                <a:ea typeface="Calibri" pitchFamily="34" charset="0"/>
                <a:cs typeface="Times New Roman" pitchFamily="18" charset="0"/>
              </a:rPr>
              <a:t>-Hof-Prædikant, den fornemme Verdens udvalgte Yndling, han træder frem for en udvalgt Kreds af Udvalgte, og prædiker rørt over den af ham selv udvalgte Text “Gud har udvalgt det i Verden Ringe og Foragtede" - og der er Ingen, som leer. </a:t>
            </a:r>
            <a:endParaRPr lang="da-DK" i="1" dirty="0">
              <a:latin typeface="Arial" pitchFamily="34" charset="0"/>
            </a:endParaRPr>
          </a:p>
        </p:txBody>
      </p:sp>
      <p:sp>
        <p:nvSpPr>
          <p:cNvPr id="13" name="Rektangel 12"/>
          <p:cNvSpPr/>
          <p:nvPr/>
        </p:nvSpPr>
        <p:spPr>
          <a:xfrm>
            <a:off x="117921" y="1844824"/>
            <a:ext cx="4572000" cy="3693319"/>
          </a:xfrm>
          <a:prstGeom prst="rect">
            <a:avLst/>
          </a:prstGeom>
        </p:spPr>
        <p:txBody>
          <a:bodyPr>
            <a:spAutoFit/>
          </a:bodyPr>
          <a:lstStyle/>
          <a:p>
            <a:r>
              <a:rPr lang="da-DK" dirty="0"/>
              <a:t>Endnu mere belastende for Kierkegaard </a:t>
            </a:r>
          </a:p>
          <a:p>
            <a:r>
              <a:rPr lang="da-DK" dirty="0"/>
              <a:t>og medvirkende til hans tidlige død – er  </a:t>
            </a:r>
          </a:p>
          <a:p>
            <a:r>
              <a:rPr lang="da-DK" dirty="0"/>
              <a:t>den såkaldte </a:t>
            </a:r>
            <a:r>
              <a:rPr lang="da-DK" dirty="0">
                <a:solidFill>
                  <a:srgbClr val="FF0000"/>
                </a:solidFill>
              </a:rPr>
              <a:t>kirkekamp</a:t>
            </a:r>
            <a:r>
              <a:rPr lang="da-DK" dirty="0"/>
              <a:t>, hvor Kierkegaard </a:t>
            </a:r>
          </a:p>
          <a:p>
            <a:r>
              <a:rPr lang="da-DK" dirty="0"/>
              <a:t>i en række flyveblade kaldet </a:t>
            </a:r>
            <a:r>
              <a:rPr lang="da-DK" dirty="0">
                <a:solidFill>
                  <a:srgbClr val="FF0000"/>
                </a:solidFill>
              </a:rPr>
              <a:t>Øieblikket </a:t>
            </a:r>
          </a:p>
          <a:p>
            <a:r>
              <a:rPr lang="da-DK" dirty="0"/>
              <a:t>går til angreb på kirken og præsteskabet </a:t>
            </a:r>
          </a:p>
          <a:p>
            <a:r>
              <a:rPr lang="da-DK" dirty="0"/>
              <a:t>for at forvalte kristendommen på falsk </a:t>
            </a:r>
          </a:p>
          <a:p>
            <a:r>
              <a:rPr lang="da-DK" dirty="0"/>
              <a:t>og hyklerisk vis. </a:t>
            </a:r>
          </a:p>
          <a:p>
            <a:endParaRPr lang="da-DK" dirty="0"/>
          </a:p>
          <a:p>
            <a:r>
              <a:rPr lang="da-DK" dirty="0"/>
              <a:t>Den konkrete anledning er Københavns </a:t>
            </a:r>
          </a:p>
          <a:p>
            <a:r>
              <a:rPr lang="da-DK" dirty="0"/>
              <a:t>biskop J.P. Mynsters død, hvor Mynsters</a:t>
            </a:r>
          </a:p>
          <a:p>
            <a:r>
              <a:rPr lang="da-DK" dirty="0"/>
              <a:t>efterfølger Martensen i sin begravelses-</a:t>
            </a:r>
          </a:p>
          <a:p>
            <a:r>
              <a:rPr lang="da-DK" dirty="0"/>
              <a:t>tale over Mynster betegner ham som</a:t>
            </a:r>
          </a:p>
          <a:p>
            <a:r>
              <a:rPr lang="da-DK" dirty="0"/>
              <a:t>et </a:t>
            </a:r>
            <a:r>
              <a:rPr lang="da-DK" dirty="0">
                <a:solidFill>
                  <a:srgbClr val="FF0000"/>
                </a:solidFill>
              </a:rPr>
              <a:t>sandhedsvidne</a:t>
            </a:r>
            <a:r>
              <a:rPr lang="da-DK" dirty="0"/>
              <a:t>.  </a:t>
            </a:r>
          </a:p>
        </p:txBody>
      </p:sp>
      <p:pic>
        <p:nvPicPr>
          <p:cNvPr id="36867" name="Picture 3"/>
          <p:cNvPicPr>
            <a:picLocks noChangeAspect="1" noChangeArrowheads="1"/>
          </p:cNvPicPr>
          <p:nvPr/>
        </p:nvPicPr>
        <p:blipFill>
          <a:blip r:embed="rId5" cstate="print"/>
          <a:srcRect/>
          <a:stretch>
            <a:fillRect/>
          </a:stretch>
        </p:blipFill>
        <p:spPr bwMode="auto">
          <a:xfrm>
            <a:off x="4211960" y="399036"/>
            <a:ext cx="4361556" cy="5815408"/>
          </a:xfrm>
          <a:prstGeom prst="rect">
            <a:avLst/>
          </a:prstGeom>
          <a:noFill/>
          <a:ln w="9525">
            <a:noFill/>
            <a:miter lim="800000"/>
            <a:headEnd/>
            <a:tailEnd/>
          </a:ln>
        </p:spPr>
      </p:pic>
      <p:sp>
        <p:nvSpPr>
          <p:cNvPr id="2" name="Tekstboks 1"/>
          <p:cNvSpPr txBox="1"/>
          <p:nvPr/>
        </p:nvSpPr>
        <p:spPr>
          <a:xfrm>
            <a:off x="128278" y="539276"/>
            <a:ext cx="3795463" cy="1477328"/>
          </a:xfrm>
          <a:prstGeom prst="rect">
            <a:avLst/>
          </a:prstGeom>
          <a:noFill/>
        </p:spPr>
        <p:txBody>
          <a:bodyPr wrap="none" rtlCol="0">
            <a:spAutoFit/>
          </a:bodyPr>
          <a:lstStyle/>
          <a:p>
            <a:r>
              <a:rPr lang="da-DK" dirty="0">
                <a:solidFill>
                  <a:srgbClr val="FF0000"/>
                </a:solidFill>
              </a:rPr>
              <a:t>Cosarstriden </a:t>
            </a:r>
            <a:r>
              <a:rPr lang="da-DK" dirty="0"/>
              <a:t>– hvor Kierkegaard bliver </a:t>
            </a:r>
          </a:p>
          <a:p>
            <a:r>
              <a:rPr lang="da-DK" dirty="0"/>
              <a:t>latterliggjort over for hele den køben-</a:t>
            </a:r>
          </a:p>
          <a:p>
            <a:r>
              <a:rPr lang="da-DK" dirty="0"/>
              <a:t>havnske befolkning  i vittighedsbladet</a:t>
            </a:r>
            <a:r>
              <a:rPr lang="da-DK" i="1" dirty="0"/>
              <a:t> </a:t>
            </a:r>
          </a:p>
          <a:p>
            <a:r>
              <a:rPr lang="da-DK" i="1" dirty="0" err="1"/>
              <a:t>Cosaren</a:t>
            </a:r>
            <a:r>
              <a:rPr lang="da-DK" i="1" dirty="0"/>
              <a:t> </a:t>
            </a:r>
            <a:r>
              <a:rPr lang="da-DK" dirty="0"/>
              <a:t>– tager hårdt på Kierkegaard</a:t>
            </a:r>
          </a:p>
          <a:p>
            <a:endParaRPr lang="da-DK" dirty="0"/>
          </a:p>
        </p:txBody>
      </p:sp>
      <p:sp>
        <p:nvSpPr>
          <p:cNvPr id="4" name="Pladsholder til diasnummer 3"/>
          <p:cNvSpPr>
            <a:spLocks noGrp="1"/>
          </p:cNvSpPr>
          <p:nvPr>
            <p:ph type="sldNum" sz="quarter" idx="12"/>
          </p:nvPr>
        </p:nvSpPr>
        <p:spPr/>
        <p:txBody>
          <a:bodyPr/>
          <a:lstStyle/>
          <a:p>
            <a:fld id="{9823FC5A-AE90-4B18-8DA0-878DA8AA61F7}" type="slidenum">
              <a:rPr lang="da-DK" smtClean="0"/>
              <a:pPr/>
              <a:t>12</a:t>
            </a:fld>
            <a:endParaRPr lang="da-DK"/>
          </a:p>
        </p:txBody>
      </p:sp>
      <p:cxnSp>
        <p:nvCxnSpPr>
          <p:cNvPr id="7" name="Lige forbindelse 6"/>
          <p:cNvCxnSpPr/>
          <p:nvPr/>
        </p:nvCxnSpPr>
        <p:spPr>
          <a:xfrm>
            <a:off x="4211960" y="4077072"/>
            <a:ext cx="1152128" cy="54006"/>
          </a:xfrm>
          <a:prstGeom prst="line">
            <a:avLst/>
          </a:prstGeom>
          <a:ln w="508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pic>
        <p:nvPicPr>
          <p:cNvPr id="36868" name="Picture 4"/>
          <p:cNvPicPr>
            <a:picLocks noChangeAspect="1" noChangeArrowheads="1"/>
          </p:cNvPicPr>
          <p:nvPr/>
        </p:nvPicPr>
        <p:blipFill>
          <a:blip r:embed="rId6" cstate="print"/>
          <a:srcRect/>
          <a:stretch>
            <a:fillRect/>
          </a:stretch>
        </p:blipFill>
        <p:spPr bwMode="auto">
          <a:xfrm>
            <a:off x="159935" y="1303506"/>
            <a:ext cx="4025463" cy="4176464"/>
          </a:xfrm>
          <a:prstGeom prst="rect">
            <a:avLst/>
          </a:prstGeom>
          <a:noFill/>
          <a:ln w="9525">
            <a:noFill/>
            <a:miter lim="800000"/>
            <a:headEnd/>
            <a:tailEnd/>
          </a:ln>
        </p:spPr>
      </p:pic>
      <p:sp>
        <p:nvSpPr>
          <p:cNvPr id="5" name="Rektangel 4"/>
          <p:cNvSpPr/>
          <p:nvPr/>
        </p:nvSpPr>
        <p:spPr>
          <a:xfrm>
            <a:off x="8276"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9" name="Afrundet rektangel 8"/>
          <p:cNvSpPr/>
          <p:nvPr/>
        </p:nvSpPr>
        <p:spPr>
          <a:xfrm>
            <a:off x="5364088" y="3565458"/>
            <a:ext cx="936000" cy="936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42809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6868"/>
                                        </p:tgtEl>
                                        <p:attrNameLst>
                                          <p:attrName>style.visibility</p:attrName>
                                        </p:attrNameLst>
                                      </p:cBhvr>
                                      <p:to>
                                        <p:strVal val="visible"/>
                                      </p:to>
                                    </p:set>
                                    <p:anim calcmode="lin" valueType="num">
                                      <p:cBhvr additive="base">
                                        <p:cTn id="22" dur="500" fill="hold"/>
                                        <p:tgtEl>
                                          <p:spTgt spid="36868"/>
                                        </p:tgtEl>
                                        <p:attrNameLst>
                                          <p:attrName>ppt_x</p:attrName>
                                        </p:attrNameLst>
                                      </p:cBhvr>
                                      <p:tavLst>
                                        <p:tav tm="0">
                                          <p:val>
                                            <p:strVal val="#ppt_x"/>
                                          </p:val>
                                        </p:tav>
                                        <p:tav tm="100000">
                                          <p:val>
                                            <p:strVal val="#ppt_x"/>
                                          </p:val>
                                        </p:tav>
                                      </p:tavLst>
                                    </p:anim>
                                    <p:anim calcmode="lin" valueType="num">
                                      <p:cBhvr additive="base">
                                        <p:cTn id="23" dur="500" fill="hold"/>
                                        <p:tgtEl>
                                          <p:spTgt spid="36868"/>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6" grpId="0"/>
      <p:bldP spid="13"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475656" y="2865688"/>
            <a:ext cx="5878661" cy="646331"/>
          </a:xfrm>
          <a:prstGeom prst="rect">
            <a:avLst/>
          </a:prstGeom>
          <a:noFill/>
        </p:spPr>
        <p:txBody>
          <a:bodyPr wrap="none" rtlCol="0">
            <a:spAutoFit/>
          </a:bodyPr>
          <a:lstStyle/>
          <a:p>
            <a:r>
              <a:rPr lang="da-DK" sz="3600" b="1" dirty="0"/>
              <a:t>(B) Kierkegaards forfatterskab</a:t>
            </a:r>
          </a:p>
        </p:txBody>
      </p:sp>
      <p:sp>
        <p:nvSpPr>
          <p:cNvPr id="3" name="Rektangel 2"/>
          <p:cNvSpPr/>
          <p:nvPr/>
        </p:nvSpPr>
        <p:spPr>
          <a:xfrm>
            <a:off x="14714"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Pladsholder til diasnummer 4"/>
          <p:cNvSpPr>
            <a:spLocks noGrp="1"/>
          </p:cNvSpPr>
          <p:nvPr>
            <p:ph type="sldNum" sz="quarter" idx="12"/>
          </p:nvPr>
        </p:nvSpPr>
        <p:spPr/>
        <p:txBody>
          <a:bodyPr/>
          <a:lstStyle/>
          <a:p>
            <a:fld id="{9823FC5A-AE90-4B18-8DA0-878DA8AA61F7}" type="slidenum">
              <a:rPr lang="da-DK" smtClean="0"/>
              <a:pPr/>
              <a:t>13</a:t>
            </a:fld>
            <a:endParaRPr lang="da-DK"/>
          </a:p>
        </p:txBody>
      </p:sp>
      <p:sp>
        <p:nvSpPr>
          <p:cNvPr id="6"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1123009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467544" y="212736"/>
            <a:ext cx="8208912" cy="64325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Kierkegaards forfatterskab</a:t>
            </a: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Af en endnu Levendes Papirer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(1838)</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Om Begrebet Ironie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(1841)</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De “psykologisk-eksperimenterende” værker</a:t>
            </a:r>
            <a:endParaRPr kumimoji="0" lang="da-DK" b="0" i="0" u="none" strike="noStrike" cap="none" normalizeH="0" baseline="0" dirty="0">
              <a:ln>
                <a:noFill/>
              </a:ln>
              <a:solidFill>
                <a:srgbClr val="FF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Enten-Eller</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(1843),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Victor Eremita (den sejrende</a:t>
            </a:r>
            <a:r>
              <a:rPr kumimoji="0" lang="da-DK" b="0" u="none" strike="noStrike" cap="none" normalizeH="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 eneboer)</a:t>
            </a:r>
            <a:endParaRPr kumimoji="0" lang="da-DK" b="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Gjentagelsen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(1843),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Constantin Constantius</a:t>
            </a:r>
            <a:r>
              <a:rPr kumimoji="0" lang="da-DK" b="0" i="1"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 </a:t>
            </a:r>
            <a:endParaRPr kumimoji="0" lang="da-DK" b="0" i="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Frygt og Bæven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(1843),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Johannes de Silentio </a:t>
            </a:r>
            <a:endParaRPr kumimoji="0" lang="da-DK" b="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Philosophiske Smuler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(1844),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Johannes Climacus</a:t>
            </a:r>
            <a:endParaRPr kumimoji="0" lang="da-DK" b="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Begrebet Angest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(1844),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Vigilius Haufniensis (den københavnske nattevægter)</a:t>
            </a:r>
            <a:endParaRPr kumimoji="0" lang="da-DK" b="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Stadier paa Livets Vei</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(1845</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Hilarius Bogbinder (den opmuntrende bogbinder)</a:t>
            </a:r>
            <a:endParaRPr kumimoji="0" lang="da-DK" b="0" i="1"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Afsluttende uvidenskabeligt Efterskrift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(1846),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Johannes Climacus</a:t>
            </a:r>
            <a:endParaRPr kumimoji="0" lang="da-DK" b="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De opbyggelige værker	</a:t>
            </a:r>
            <a:r>
              <a:rPr kumimoji="0" lang="da-DK" b="0" i="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							</a:t>
            </a:r>
            <a:endParaRPr kumimoji="0" lang="da-DK" b="0" i="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Kjerlighedens Gjerninger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(1847)</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Christelige Taler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(1848)</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Tre Gudelige Taler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(1849)</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Sygdommen til Døden</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(1849) </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Indøvelse i Christendom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(1850)</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De polemiske værker</a:t>
            </a:r>
            <a:endParaRPr kumimoji="0" lang="da-DK" b="0" i="0" u="none" strike="noStrike" cap="none" normalizeH="0" baseline="0" dirty="0">
              <a:ln>
                <a:noFill/>
              </a:ln>
              <a:solidFill>
                <a:srgbClr val="FF0000"/>
              </a:solidFill>
              <a:effectLst/>
              <a:latin typeface="Arial" pitchFamily="34" charset="0"/>
            </a:endParaRP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dirty="0">
                <a:latin typeface="Times New Roman" pitchFamily="18" charset="0"/>
                <a:ea typeface="Times New Roman" pitchFamily="18" charset="0"/>
                <a:cs typeface="Times New Roman" pitchFamily="18" charset="0"/>
              </a:rPr>
              <a:t>		</a:t>
            </a:r>
            <a:r>
              <a:rPr lang="da-DK" i="1" dirty="0">
                <a:latin typeface="Times New Roman" pitchFamily="18" charset="0"/>
                <a:ea typeface="Times New Roman" pitchFamily="18" charset="0"/>
                <a:cs typeface="Times New Roman" pitchFamily="18" charset="0"/>
              </a:rPr>
              <a:t>Til Selvprøvelse, samtiden anbefalet</a:t>
            </a:r>
            <a:r>
              <a:rPr lang="da-DK" dirty="0">
                <a:latin typeface="Times New Roman" pitchFamily="18" charset="0"/>
                <a:ea typeface="Times New Roman" pitchFamily="18" charset="0"/>
                <a:cs typeface="Times New Roman" pitchFamily="18" charset="0"/>
              </a:rPr>
              <a:t>  (1851)</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Øieblikket</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(1855)</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da-DK" dirty="0">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Dømmer selv</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(1876; opr. 1851-52)</a:t>
            </a:r>
            <a:endParaRPr kumimoji="0" lang="da-DK" b="0" i="0" u="none" strike="noStrike" cap="none" normalizeH="0" baseline="0" dirty="0">
              <a:ln>
                <a:noFill/>
              </a:ln>
              <a:solidFill>
                <a:schemeClr val="tx1"/>
              </a:solidFill>
              <a:effectLst/>
              <a:latin typeface="Arial" pitchFamily="34" charset="0"/>
            </a:endParaRPr>
          </a:p>
        </p:txBody>
      </p:sp>
      <p:cxnSp>
        <p:nvCxnSpPr>
          <p:cNvPr id="3" name="Lige pilforbindelse 2"/>
          <p:cNvCxnSpPr/>
          <p:nvPr/>
        </p:nvCxnSpPr>
        <p:spPr>
          <a:xfrm flipH="1" flipV="1">
            <a:off x="6300192" y="3861048"/>
            <a:ext cx="504056" cy="720080"/>
          </a:xfrm>
          <a:prstGeom prst="straightConnector1">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kstboks 5"/>
          <p:cNvSpPr txBox="1"/>
          <p:nvPr/>
        </p:nvSpPr>
        <p:spPr>
          <a:xfrm>
            <a:off x="5796136" y="4597369"/>
            <a:ext cx="2630207" cy="369332"/>
          </a:xfrm>
          <a:prstGeom prst="rect">
            <a:avLst/>
          </a:prstGeom>
          <a:noFill/>
        </p:spPr>
        <p:txBody>
          <a:bodyPr wrap="none" rtlCol="0">
            <a:spAutoFit/>
          </a:bodyPr>
          <a:lstStyle/>
          <a:p>
            <a:r>
              <a:rPr lang="da-DK" dirty="0">
                <a:solidFill>
                  <a:schemeClr val="bg2">
                    <a:lumMod val="50000"/>
                  </a:schemeClr>
                </a:solidFill>
              </a:rPr>
              <a:t>Bemærk pseudonymerne!</a:t>
            </a:r>
          </a:p>
        </p:txBody>
      </p:sp>
      <p:sp>
        <p:nvSpPr>
          <p:cNvPr id="8" name="Pladsholder til diasnummer 7"/>
          <p:cNvSpPr>
            <a:spLocks noGrp="1"/>
          </p:cNvSpPr>
          <p:nvPr>
            <p:ph type="sldNum" sz="quarter" idx="12"/>
          </p:nvPr>
        </p:nvSpPr>
        <p:spPr/>
        <p:txBody>
          <a:bodyPr/>
          <a:lstStyle/>
          <a:p>
            <a:fld id="{9823FC5A-AE90-4B18-8DA0-878DA8AA61F7}" type="slidenum">
              <a:rPr lang="da-DK" smtClean="0"/>
              <a:pPr/>
              <a:t>14</a:t>
            </a:fld>
            <a:endParaRPr lang="da-DK"/>
          </a:p>
        </p:txBody>
      </p:sp>
      <p:sp>
        <p:nvSpPr>
          <p:cNvPr id="2" name="Rektangel 1"/>
          <p:cNvSpPr/>
          <p:nvPr/>
        </p:nvSpPr>
        <p:spPr>
          <a:xfrm>
            <a:off x="2922760" y="1642958"/>
            <a:ext cx="3636404"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p:cNvSpPr/>
          <p:nvPr/>
        </p:nvSpPr>
        <p:spPr>
          <a:xfrm>
            <a:off x="3069571" y="1905951"/>
            <a:ext cx="3636404"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3173110" y="2239462"/>
            <a:ext cx="363640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p:cNvSpPr/>
          <p:nvPr/>
        </p:nvSpPr>
        <p:spPr>
          <a:xfrm>
            <a:off x="3779912" y="2502583"/>
            <a:ext cx="363640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p:cNvSpPr/>
          <p:nvPr/>
        </p:nvSpPr>
        <p:spPr>
          <a:xfrm>
            <a:off x="3351184" y="2794103"/>
            <a:ext cx="4999819" cy="29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p:cNvSpPr/>
          <p:nvPr/>
        </p:nvSpPr>
        <p:spPr>
          <a:xfrm>
            <a:off x="3800282" y="2940203"/>
            <a:ext cx="4999819" cy="3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p:cNvSpPr/>
          <p:nvPr/>
        </p:nvSpPr>
        <p:spPr>
          <a:xfrm>
            <a:off x="5262107" y="3351194"/>
            <a:ext cx="2652593"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p:cNvSpPr/>
          <p:nvPr/>
        </p:nvSpPr>
        <p:spPr>
          <a:xfrm>
            <a:off x="0" y="0"/>
            <a:ext cx="9144000" cy="67038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7" name="Rektangel 16"/>
          <p:cNvSpPr/>
          <p:nvPr/>
        </p:nvSpPr>
        <p:spPr>
          <a:xfrm>
            <a:off x="0" y="670383"/>
            <a:ext cx="9144000" cy="6187617"/>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0"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ChangeArrowheads="1"/>
          </p:cNvSpPr>
          <p:nvPr/>
        </p:nvSpPr>
        <p:spPr bwMode="auto">
          <a:xfrm>
            <a:off x="1162291" y="1249685"/>
            <a:ext cx="629003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Fra </a:t>
            </a: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ENTEN - ELLER </a:t>
            </a:r>
            <a:r>
              <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(1843)</a:t>
            </a:r>
            <a:endParaRPr kumimoji="0" lang="da-DK"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Jeg gider slet ikke. Jeg gider ikke ride, det er for stærk en Bevægelse; jeg gider ikke gaae, det er for anstrængende; jeg gider ikke lægge mig ned, thi enten skulde jeg blive liggende, og det gider jeg ikke, eller jeg skulde reise mig op igjen, og det gider jeg heller ikke.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Summa Summarum: jeg gider slet ikke. </a:t>
            </a:r>
            <a:endParaRPr kumimoji="0" lang="da-DK" sz="16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15</a:t>
            </a:fld>
            <a:endParaRPr lang="da-DK"/>
          </a:p>
        </p:txBody>
      </p:sp>
      <p:sp>
        <p:nvSpPr>
          <p:cNvPr id="5" name="Rektangel 4"/>
          <p:cNvSpPr/>
          <p:nvPr/>
        </p:nvSpPr>
        <p:spPr>
          <a:xfrm>
            <a:off x="0" y="10508"/>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6" name="Tekstboks 5"/>
          <p:cNvSpPr txBox="1"/>
          <p:nvPr/>
        </p:nvSpPr>
        <p:spPr>
          <a:xfrm>
            <a:off x="107504" y="128124"/>
            <a:ext cx="2654509" cy="369332"/>
          </a:xfrm>
          <a:prstGeom prst="rect">
            <a:avLst/>
          </a:prstGeom>
          <a:noFill/>
        </p:spPr>
        <p:txBody>
          <a:bodyPr wrap="none" rtlCol="0">
            <a:spAutoFit/>
          </a:bodyPr>
          <a:lstStyle/>
          <a:p>
            <a:r>
              <a:rPr lang="da-DK" dirty="0"/>
              <a:t>Prøver på Kierkegaards stil</a:t>
            </a:r>
          </a:p>
        </p:txBody>
      </p:sp>
      <p:sp>
        <p:nvSpPr>
          <p:cNvPr id="4" name="Tekstboks 3"/>
          <p:cNvSpPr txBox="1"/>
          <p:nvPr/>
        </p:nvSpPr>
        <p:spPr>
          <a:xfrm>
            <a:off x="7130156" y="497456"/>
            <a:ext cx="1173463" cy="369332"/>
          </a:xfrm>
          <a:prstGeom prst="rect">
            <a:avLst/>
          </a:prstGeom>
          <a:noFill/>
        </p:spPr>
        <p:txBody>
          <a:bodyPr wrap="none" rtlCol="0">
            <a:spAutoFit/>
          </a:bodyPr>
          <a:lstStyle/>
          <a:p>
            <a:r>
              <a:rPr lang="da-DK" b="1" dirty="0">
                <a:solidFill>
                  <a:schemeClr val="accent3">
                    <a:lumMod val="75000"/>
                  </a:schemeClr>
                </a:solidFill>
              </a:rPr>
              <a:t>Aforismen</a:t>
            </a:r>
          </a:p>
        </p:txBody>
      </p:sp>
      <p:sp>
        <p:nvSpPr>
          <p:cNvPr id="7" name="Rektangel 6"/>
          <p:cNvSpPr/>
          <p:nvPr/>
        </p:nvSpPr>
        <p:spPr>
          <a:xfrm>
            <a:off x="1162291" y="3557124"/>
            <a:ext cx="6554596" cy="2308324"/>
          </a:xfrm>
          <a:prstGeom prst="rect">
            <a:avLst/>
          </a:prstGeom>
        </p:spPr>
        <p:txBody>
          <a:bodyPr wrap="square">
            <a:spAutoFit/>
          </a:bodyPr>
          <a:lstStyle/>
          <a:p>
            <a:r>
              <a:rPr lang="da-DK" sz="1600" i="1" dirty="0">
                <a:latin typeface="Arial" panose="020B0604020202020204" pitchFamily="34" charset="0"/>
                <a:cs typeface="Arial" panose="020B0604020202020204" pitchFamily="34" charset="0"/>
              </a:rPr>
              <a:t>Gift Dig, Du vil fortryde det; gift Dig ikke, Du vil ogsaa fortryde det; gift Dig eller gift Dig ikke, Du vil fortryde begge Dele; enten Du gifter Dig, eller Du ikke gifter Dig, Du fortryder begge Dele. … Troe en Pige eller troe hende ikke, Du vil fortryde begge Dele; enten Du troer en Pige eller Du ikke troer hende, Du vil fortryde begge Dele. Hæng Dig, Du vil fortryde det; hæng Dig ikke, Du vil ogsaa fortryde det; hæng Dig eller hæng Dig ikke, Du vil fortryde begge Dele; enten Du hænger Dig, eller Du ikke hænger Dig, Du vil fortryde begge Dele. Dette, mine Herrer, er Indbegrebet af al Leve-Viisdom.</a:t>
            </a:r>
          </a:p>
        </p:txBody>
      </p:sp>
      <p:sp>
        <p:nvSpPr>
          <p:cNvPr id="9"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259795" y="674400"/>
            <a:ext cx="8496943"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Fra </a:t>
            </a: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ENTEN – ELLER </a:t>
            </a:r>
            <a:r>
              <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(1943), Vexeldriften: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Adam kjedede sig, fordi han var alene, derfor skabtes Eva. Fra det Øieblik af kom Kjedsommeligheden ind i Verden, og voxede i Størrelse paa det Nøiagtigste alt eftersom Folkemængden voxede. Adam kjedede sig alene, derpaa kjedede Adam og Eva sig i Forening, derpaa kjedede Adam og Eva og Kain og Abel sig en famille, derpaa tiltog Folkemængden i Verden, og Folkene kjedede sig en masse. For at adsprede sig fattede de den Tanke at bygge et Taarn, der var saa langt, at det ragede op i Skyen. Denne Tanke er ligesaa kjedsommelig som Taarnet var langt, og et forfærdeligt Beviis paa, hvorledes Kjedsommeligheden havde taget Overhaand. Derpaa bleve de adspredte</a:t>
            </a:r>
            <a:r>
              <a:rPr kumimoji="0" lang="da-DK" sz="1600" b="0" i="1" u="none" strike="noStrike" cap="none" normalizeH="0" dirty="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over Verden, ligesom man nu reiser udenlands, men de vedbleve at kjede sig. Og hvilke Følger havde ikke denne Kjedsommelighed. Mennesket stod høit og faldt dybt, først ved Eva, saa fra det babyloniske Taarn. Hvad var det paa den anden Side, der opholdt Roms Undergang, det var panis og circenses. Hvad gjør man i vor Tid? Er man betænkt paa noget Adspredelses-Middel? Tvertimod, man fremskynder Undergangen. Man tænker paa at sammenkalde en Stænderforsamling. Kan der tænkes noget Kjedsommeligere saa vel for de Herrer Deeltagere, som for Den der skal læse og høre om dem? </a:t>
            </a:r>
            <a:r>
              <a:rPr lang="da-DK" sz="1600" i="1" dirty="0">
                <a:latin typeface="Arial" panose="020B0604020202020204" pitchFamily="34" charset="0"/>
                <a:cs typeface="Arial" panose="020B0604020202020204" pitchFamily="34" charset="0"/>
              </a:rPr>
              <a:t>Man vil forbedre Statens Finantser ved Besparelser. Kan der tænkes noget Kjedsommeligere? Istedenfor at forøge Gjelden, vil man afbetale den. Efter hvad jeg kjender til de politiske Forhold, vil det være Danmark let at aabne et Laan paa 15 Millioner. Hvorfor tænker Ingen derpaa? At et Menneske er Geni og ikke betaler sin Gjeld, det hører man dog af og til, hvorfor skulde en Stat ikke kunne gjøre det Samme, naar det blot er Enighed? </a:t>
            </a:r>
            <a:endParaRPr kumimoji="0" lang="da-DK" sz="16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16</a:t>
            </a:fld>
            <a:endParaRPr lang="da-DK"/>
          </a:p>
        </p:txBody>
      </p:sp>
      <p:sp>
        <p:nvSpPr>
          <p:cNvPr id="5" name="Rektangel 4"/>
          <p:cNvSpPr/>
          <p:nvPr/>
        </p:nvSpPr>
        <p:spPr>
          <a:xfrm>
            <a:off x="-20600" y="-4758"/>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4" name="Tekstboks 3"/>
          <p:cNvSpPr txBox="1"/>
          <p:nvPr/>
        </p:nvSpPr>
        <p:spPr>
          <a:xfrm>
            <a:off x="7812360" y="148137"/>
            <a:ext cx="785280" cy="369332"/>
          </a:xfrm>
          <a:prstGeom prst="rect">
            <a:avLst/>
          </a:prstGeom>
          <a:noFill/>
        </p:spPr>
        <p:txBody>
          <a:bodyPr wrap="none" rtlCol="0">
            <a:spAutoFit/>
          </a:bodyPr>
          <a:lstStyle/>
          <a:p>
            <a:r>
              <a:rPr lang="da-DK" b="1" dirty="0">
                <a:solidFill>
                  <a:schemeClr val="accent3">
                    <a:lumMod val="75000"/>
                  </a:schemeClr>
                </a:solidFill>
              </a:rPr>
              <a:t>Komik</a:t>
            </a:r>
          </a:p>
        </p:txBody>
      </p:sp>
      <p:sp>
        <p:nvSpPr>
          <p:cNvPr id="9" name="Tekstboks 8"/>
          <p:cNvSpPr txBox="1"/>
          <p:nvPr/>
        </p:nvSpPr>
        <p:spPr>
          <a:xfrm>
            <a:off x="107504" y="128124"/>
            <a:ext cx="2654509" cy="369332"/>
          </a:xfrm>
          <a:prstGeom prst="rect">
            <a:avLst/>
          </a:prstGeom>
          <a:noFill/>
        </p:spPr>
        <p:txBody>
          <a:bodyPr wrap="none" rtlCol="0">
            <a:spAutoFit/>
          </a:bodyPr>
          <a:lstStyle/>
          <a:p>
            <a:r>
              <a:rPr lang="da-DK" dirty="0"/>
              <a:t>Prøver på Kierkegaards stil</a:t>
            </a:r>
          </a:p>
        </p:txBody>
      </p:sp>
      <p:sp>
        <p:nvSpPr>
          <p:cNvPr id="8"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370060" y="669115"/>
            <a:ext cx="8234388"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Man aabne da et Laan paa 15 Millioner, man anvende det ikke til Afbetaling, men til offentlig Forlystelse. Lader os feire det tusindaarige Rige med Fryd og Gammen. Som der nu overalt staaer Bøsser, hvori man kan lægge Penge, saa skulde der da overalt staae Skaale, hvori der laae Penge. Alt vilde blive gratis; man gik gratis i Theatret, gratis til de offentlige Fruentimmer, man kjørte gratis til Dyrehaugen, man blev begravet gratis, gratis blev der holdt Tale over En; jeg siger gratis; thi naar man altid har Penge ved Haanden, saa er paa en Maade Alt gratis. Ingen maatte eie fast Eiendom. Kun med mig skulde der gjøres en Undtagelse. Jeg forbeholder mig 100 Rbdlr. om Dagen fast i Londoner Bank, deels fordi jeg ikke kan have Mindre, deels fordi det er mig, der har givet Ideen, endelig fordi man ikke kan vide, om jeg ikke kunde hitte paa en ny Idee, naar de 15 Millioner vare forbrugte. Hvad vilde Følgen af denne Velstand blive? alt Stort vilde strømme til Kjøbenhavn, de største Kunstnere, Skuespillere og Dandserinder. Kjøbenhavn vilde blive et andet Athen. Hvad vilde Følgen blive? Alle Rigmænd vilde nedsætte sig i denne Stad. Blandt Andre vilde vel Keiseren af Persien og Kongen af Engelland ogsaa komme hertil. See her er min anden Idee. Man bemægtiger sig Keiserens Person. Maaskee vil En sige: der bliver Oprør i Persien, man sætter en ny Keiser paa Thronen, det er skeet saa ofte før, og den gamle Keiser falder i Prisen. I saa Fald er det min Idee, at man sælger ham til Tyrken, han vil nok vide at gjøre ham i Penge. Dertil kommer endnu en</a:t>
            </a:r>
            <a:r>
              <a:rPr kumimoji="0" lang="da-DK" sz="1600" b="0" i="1" u="none" strike="noStrike" cap="none" normalizeH="0" dirty="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Omstændighed, som vore Politikere ganske synes at oversee. Danmark er Ligevægten i Europa. Der kan ikke tænkes nogen lykkeligere Existents. </a:t>
            </a:r>
            <a:endParaRPr kumimoji="0" lang="da-DK" sz="1600" b="0" i="1" u="none" strike="noStrike" cap="none" normalizeH="0" baseline="0" dirty="0">
              <a:ln>
                <a:noFill/>
              </a:ln>
              <a:solidFill>
                <a:schemeClr val="tx1"/>
              </a:solidFill>
              <a:effectLst/>
              <a:latin typeface="Arial" pitchFamily="34" charset="0"/>
              <a:cs typeface="Arial" panose="020B0604020202020204"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17</a:t>
            </a:fld>
            <a:endParaRPr lang="da-DK"/>
          </a:p>
        </p:txBody>
      </p:sp>
      <p:sp>
        <p:nvSpPr>
          <p:cNvPr id="5" name="Rektangel 4"/>
          <p:cNvSpPr/>
          <p:nvPr/>
        </p:nvSpPr>
        <p:spPr>
          <a:xfrm>
            <a:off x="0" y="-5285"/>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6" name="Tekstboks 5"/>
          <p:cNvSpPr txBox="1"/>
          <p:nvPr/>
        </p:nvSpPr>
        <p:spPr>
          <a:xfrm>
            <a:off x="107504" y="128124"/>
            <a:ext cx="2654509" cy="369332"/>
          </a:xfrm>
          <a:prstGeom prst="rect">
            <a:avLst/>
          </a:prstGeom>
          <a:noFill/>
        </p:spPr>
        <p:txBody>
          <a:bodyPr wrap="none" rtlCol="0">
            <a:spAutoFit/>
          </a:bodyPr>
          <a:lstStyle/>
          <a:p>
            <a:r>
              <a:rPr lang="da-DK" dirty="0"/>
              <a:t>Prøver på Kierkegaards stil</a:t>
            </a:r>
          </a:p>
        </p:txBody>
      </p:sp>
      <p:sp>
        <p:nvSpPr>
          <p:cNvPr id="7" name="Tekstboks 6"/>
          <p:cNvSpPr txBox="1"/>
          <p:nvPr/>
        </p:nvSpPr>
        <p:spPr>
          <a:xfrm>
            <a:off x="7812360" y="148137"/>
            <a:ext cx="785280" cy="369332"/>
          </a:xfrm>
          <a:prstGeom prst="rect">
            <a:avLst/>
          </a:prstGeom>
          <a:noFill/>
        </p:spPr>
        <p:txBody>
          <a:bodyPr wrap="none" rtlCol="0">
            <a:spAutoFit/>
          </a:bodyPr>
          <a:lstStyle/>
          <a:p>
            <a:r>
              <a:rPr lang="da-DK" b="1" dirty="0">
                <a:solidFill>
                  <a:schemeClr val="accent3">
                    <a:lumMod val="75000"/>
                  </a:schemeClr>
                </a:solidFill>
              </a:rPr>
              <a:t>Komik</a:t>
            </a:r>
          </a:p>
        </p:txBody>
      </p:sp>
      <p:sp>
        <p:nvSpPr>
          <p:cNvPr id="8"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1115616" y="1418077"/>
            <a:ext cx="6720770"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Fra </a:t>
            </a: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BEGREBET ANGEST </a:t>
            </a:r>
            <a:r>
              <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(1944)</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a-DK" sz="1600" b="0" i="0" u="none" strike="noStrike" cap="none" normalizeH="0" baseline="0" dirty="0">
              <a:ln>
                <a:noFill/>
              </a:ln>
              <a:solidFill>
                <a:schemeClr val="tx1"/>
              </a:solidFill>
              <a:effectLst/>
              <a:latin typeface="Arial"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Uskyldigheden er derfor ikke som det Umiddelbare Noget, der maa ophæves, hvis Bestemmelse er at ophæves. Noget der egentlig ikke er til, men selv, idet det er ophævet, først derved og først da bliver til som det, der var, førend det blev ophævet og nu er ophævet. Umiddel-barheden ophæves ikke ved Middelbarheden, men idet Middelbarheden kommer frem, har den i samme Øieblik hævet Umiddelbarheden. Umiddelbarhedens Ophævelse er derfor en immanent Bevægelse i Umiddelbarheden, eller den er en immanent Bevægelse i Middelbarhe-den i modsat Retning, ved hvilken denne forudsætter Umiddelbarhe-den. Uskyldigheden er Noget, der hæves ved en Transcendents, netop fordi Uskyldigheden er Noget, (hvorimod det rigtigste Udtryk om Umiddelbarheden er det, som Hegel bruger om den rene Væren, er Intet), hvorfor der da ogsaa, naar Uskyldigheden ved Transcendentsen er hævet, kommer noget ganske Andet ud deraf, medens Middelbar-heden netop er Umiddelbarheden. </a:t>
            </a:r>
            <a:endParaRPr kumimoji="0" lang="da-DK" sz="1600" b="0" i="1" u="none" strike="noStrike" cap="none" normalizeH="0" baseline="0" dirty="0">
              <a:ln>
                <a:noFill/>
              </a:ln>
              <a:solidFill>
                <a:schemeClr val="tx1"/>
              </a:solidFill>
              <a:effectLst/>
              <a:latin typeface="Arial" pitchFamily="34" charset="0"/>
              <a:cs typeface="Arial" panose="020B0604020202020204"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18</a:t>
            </a:fld>
            <a:endParaRPr lang="da-DK"/>
          </a:p>
        </p:txBody>
      </p:sp>
      <p:sp>
        <p:nvSpPr>
          <p:cNvPr id="5" name="Rektangel 4"/>
          <p:cNvSpPr/>
          <p:nvPr/>
        </p:nvSpPr>
        <p:spPr>
          <a:xfrm>
            <a:off x="-11677" y="1057"/>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4" name="Tekstboks 3"/>
          <p:cNvSpPr txBox="1"/>
          <p:nvPr/>
        </p:nvSpPr>
        <p:spPr>
          <a:xfrm>
            <a:off x="6300192" y="397208"/>
            <a:ext cx="2496324" cy="646331"/>
          </a:xfrm>
          <a:prstGeom prst="rect">
            <a:avLst/>
          </a:prstGeom>
          <a:noFill/>
        </p:spPr>
        <p:txBody>
          <a:bodyPr wrap="none" rtlCol="0">
            <a:spAutoFit/>
          </a:bodyPr>
          <a:lstStyle/>
          <a:p>
            <a:r>
              <a:rPr lang="da-DK" b="1" dirty="0">
                <a:solidFill>
                  <a:schemeClr val="accent3">
                    <a:lumMod val="75000"/>
                  </a:schemeClr>
                </a:solidFill>
              </a:rPr>
              <a:t>Parodi på akademisk stil</a:t>
            </a:r>
          </a:p>
          <a:p>
            <a:r>
              <a:rPr lang="da-DK" b="1" dirty="0">
                <a:solidFill>
                  <a:schemeClr val="accent3">
                    <a:lumMod val="75000"/>
                  </a:schemeClr>
                </a:solidFill>
              </a:rPr>
              <a:t>”Hegel”-stil</a:t>
            </a:r>
          </a:p>
        </p:txBody>
      </p:sp>
      <p:sp>
        <p:nvSpPr>
          <p:cNvPr id="8" name="Tekstboks 7"/>
          <p:cNvSpPr txBox="1"/>
          <p:nvPr/>
        </p:nvSpPr>
        <p:spPr>
          <a:xfrm>
            <a:off x="107504" y="128124"/>
            <a:ext cx="2654509" cy="369332"/>
          </a:xfrm>
          <a:prstGeom prst="rect">
            <a:avLst/>
          </a:prstGeom>
          <a:noFill/>
        </p:spPr>
        <p:txBody>
          <a:bodyPr wrap="none" rtlCol="0">
            <a:spAutoFit/>
          </a:bodyPr>
          <a:lstStyle/>
          <a:p>
            <a:r>
              <a:rPr lang="da-DK" dirty="0"/>
              <a:t>Prøver på Kierkegaards stil</a:t>
            </a:r>
          </a:p>
        </p:txBody>
      </p:sp>
      <p:sp>
        <p:nvSpPr>
          <p:cNvPr id="9"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611560" y="836011"/>
            <a:ext cx="7848872"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Fra </a:t>
            </a: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ØIEBLIKKET</a:t>
            </a:r>
            <a:r>
              <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 (1855)</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da-DK" sz="1600" b="0" i="0" u="none" strike="noStrike" cap="none" normalizeH="0" baseline="0" dirty="0">
              <a:ln>
                <a:noFill/>
              </a:ln>
              <a:solidFill>
                <a:schemeClr val="tx1"/>
              </a:solidFill>
              <a:effectLst/>
              <a:latin typeface="Arial"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Om en svensk Præst fortælles, at han, rystet ved Synet af den Virkning hans Tale frembragte paa Tilhørerne, som hensvømmede i Taarer, der fortælles at han beroligende sagde: græder ikke Børn, det turde være Løgn Altsammen.</a:t>
            </a:r>
            <a:endParaRPr kumimoji="0" lang="da-DK" sz="1600" b="0" i="1" u="none" strike="noStrike" cap="none" normalizeH="0" baseline="0" dirty="0">
              <a:ln>
                <a:noFill/>
              </a:ln>
              <a:solidFill>
                <a:schemeClr val="tx1"/>
              </a:solidFill>
              <a:effectLst/>
              <a:latin typeface="Arial"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	Hvorfor siger Præsten det nu ikke mere? Behøves ikke, vi veed det, vi ere Alle Præster. </a:t>
            </a:r>
            <a:endParaRPr kumimoji="0" lang="da-DK" sz="1600" b="0" i="1" u="none" strike="noStrike" cap="none" normalizeH="0" baseline="0" dirty="0">
              <a:ln>
                <a:noFill/>
              </a:ln>
              <a:solidFill>
                <a:schemeClr val="tx1"/>
              </a:solidFill>
              <a:effectLst/>
              <a:latin typeface="Arial"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	Men derfor kan vi jo gjerne græde, baade hans og vore Taarer være paa ingen Maade hykkelske, men meente, sande - som i Theatret. </a:t>
            </a:r>
            <a:endParaRPr kumimoji="0" lang="da-DK" sz="1600" b="0" i="1" u="none" strike="noStrike" cap="none" normalizeH="0" baseline="0" dirty="0">
              <a:ln>
                <a:noFill/>
              </a:ln>
              <a:solidFill>
                <a:schemeClr val="tx1"/>
              </a:solidFill>
              <a:effectLst/>
              <a:latin typeface="Arial"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Er dette den samme Lære, naar Christus siger til den rige Yngling: sælg Alt, hvad Du haver - og giv Fattige det; og naar Præsten siger: sælg Alt hvad Du haver og - giv mig det?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da-DK" sz="1600" b="0" i="1" u="none" strike="noStrike" cap="none" normalizeH="0" baseline="0" dirty="0">
              <a:ln>
                <a:noFill/>
              </a:ln>
              <a:solidFill>
                <a:schemeClr val="tx1"/>
              </a:solidFill>
              <a:effectLst/>
              <a:latin typeface="Arial" pitchFamily="34" charset="0"/>
              <a:cs typeface="Arial" panose="020B0604020202020204" pitchFamily="34" charset="0"/>
            </a:endParaRPr>
          </a:p>
          <a:p>
            <a:pPr lvl="0" algn="just" eaLnBrk="0" fontAlgn="base" hangingPunct="0">
              <a:spcBef>
                <a:spcPct val="0"/>
              </a:spcBef>
              <a:spcAft>
                <a:spcPct val="0"/>
              </a:spcAft>
            </a:pPr>
            <a:r>
              <a:rPr lang="da-DK" sz="1600" i="1" dirty="0">
                <a:latin typeface="Arial" panose="020B0604020202020204" pitchFamily="34" charset="0"/>
                <a:ea typeface="Calibri" pitchFamily="34" charset="0"/>
                <a:cs typeface="Arial" panose="020B0604020202020204" pitchFamily="34" charset="0"/>
              </a:rPr>
              <a:t>Genier ere som Tordenveir: de gaae mod Vinden, forfærde Menneskene, rense Luften. Det Bestaaende har opfundet adskillige Tordenafledere. </a:t>
            </a:r>
            <a:endParaRPr lang="da-DK" sz="1600" i="1" dirty="0">
              <a:latin typeface="Arial" pitchFamily="34" charset="0"/>
              <a:cs typeface="Arial" panose="020B0604020202020204" pitchFamily="34" charset="0"/>
            </a:endParaRPr>
          </a:p>
          <a:p>
            <a:pPr algn="just" eaLnBrk="0" fontAlgn="base" hangingPunct="0">
              <a:spcBef>
                <a:spcPct val="0"/>
              </a:spcBef>
              <a:spcAft>
                <a:spcPct val="0"/>
              </a:spcAft>
            </a:pPr>
            <a:r>
              <a:rPr lang="da-DK" sz="1600" i="1" dirty="0">
                <a:latin typeface="Arial" panose="020B0604020202020204" pitchFamily="34" charset="0"/>
                <a:ea typeface="Calibri" pitchFamily="34" charset="0"/>
                <a:cs typeface="Arial" panose="020B0604020202020204" pitchFamily="34" charset="0"/>
              </a:rPr>
              <a:t>	Og det lykkes. Ja vist lykkes det; det lykkes at gjøre det næste Tordenveir desto alvorligere.</a:t>
            </a:r>
          </a:p>
          <a:p>
            <a:pPr algn="just" eaLnBrk="0" fontAlgn="base" hangingPunct="0">
              <a:spcBef>
                <a:spcPct val="0"/>
              </a:spcBef>
              <a:spcAft>
                <a:spcPct val="0"/>
              </a:spcAft>
            </a:pPr>
            <a:endParaRPr lang="da-DK" sz="1600" i="1" dirty="0">
              <a:latin typeface="Arial" panose="020B0604020202020204" pitchFamily="34" charset="0"/>
              <a:ea typeface="Calibri" pitchFamily="34" charset="0"/>
              <a:cs typeface="Arial" panose="020B0604020202020204" pitchFamily="34" charset="0"/>
            </a:endParaRPr>
          </a:p>
          <a:p>
            <a:pPr algn="just" eaLnBrk="0" fontAlgn="base" hangingPunct="0">
              <a:spcBef>
                <a:spcPct val="0"/>
              </a:spcBef>
              <a:spcAft>
                <a:spcPct val="0"/>
              </a:spcAft>
            </a:pPr>
            <a:r>
              <a:rPr lang="da-DK" sz="1600" i="1" dirty="0">
                <a:latin typeface="Arial" panose="020B0604020202020204" pitchFamily="34" charset="0"/>
                <a:ea typeface="Calibri" pitchFamily="34" charset="0"/>
                <a:cs typeface="Arial" panose="020B0604020202020204" pitchFamily="34" charset="0"/>
              </a:rPr>
              <a:t>Man kan ikke leve af Ingenting. Det hører man saa ofte, især af Præster. Og just Præsterne gjøre dette Konststykke: Christendommen er slet ikke til - dog leve de deraf. </a:t>
            </a:r>
          </a:p>
        </p:txBody>
      </p:sp>
      <p:sp>
        <p:nvSpPr>
          <p:cNvPr id="3" name="Pladsholder til diasnummer 2"/>
          <p:cNvSpPr>
            <a:spLocks noGrp="1"/>
          </p:cNvSpPr>
          <p:nvPr>
            <p:ph type="sldNum" sz="quarter" idx="12"/>
          </p:nvPr>
        </p:nvSpPr>
        <p:spPr/>
        <p:txBody>
          <a:bodyPr/>
          <a:lstStyle/>
          <a:p>
            <a:fld id="{9823FC5A-AE90-4B18-8DA0-878DA8AA61F7}" type="slidenum">
              <a:rPr lang="da-DK" smtClean="0"/>
              <a:pPr/>
              <a:t>19</a:t>
            </a:fld>
            <a:endParaRPr lang="da-DK"/>
          </a:p>
        </p:txBody>
      </p:sp>
      <p:sp>
        <p:nvSpPr>
          <p:cNvPr id="5" name="Rektangel 4"/>
          <p:cNvSpPr/>
          <p:nvPr/>
        </p:nvSpPr>
        <p:spPr>
          <a:xfrm>
            <a:off x="0" y="0"/>
            <a:ext cx="9144000" cy="6857999"/>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4" name="Tekstboks 3"/>
          <p:cNvSpPr txBox="1"/>
          <p:nvPr/>
        </p:nvSpPr>
        <p:spPr>
          <a:xfrm>
            <a:off x="7524328" y="312991"/>
            <a:ext cx="1105174" cy="369332"/>
          </a:xfrm>
          <a:prstGeom prst="rect">
            <a:avLst/>
          </a:prstGeom>
          <a:noFill/>
        </p:spPr>
        <p:txBody>
          <a:bodyPr wrap="none" rtlCol="0">
            <a:spAutoFit/>
          </a:bodyPr>
          <a:lstStyle/>
          <a:p>
            <a:r>
              <a:rPr lang="da-DK" b="1" dirty="0">
                <a:solidFill>
                  <a:schemeClr val="accent3">
                    <a:lumMod val="75000"/>
                  </a:schemeClr>
                </a:solidFill>
              </a:rPr>
              <a:t>Sarkasme</a:t>
            </a:r>
          </a:p>
        </p:txBody>
      </p:sp>
      <p:sp>
        <p:nvSpPr>
          <p:cNvPr id="8" name="Tekstboks 7"/>
          <p:cNvSpPr txBox="1"/>
          <p:nvPr/>
        </p:nvSpPr>
        <p:spPr>
          <a:xfrm>
            <a:off x="107504" y="128124"/>
            <a:ext cx="2654509" cy="369332"/>
          </a:xfrm>
          <a:prstGeom prst="rect">
            <a:avLst/>
          </a:prstGeom>
          <a:noFill/>
        </p:spPr>
        <p:txBody>
          <a:bodyPr wrap="none" rtlCol="0">
            <a:spAutoFit/>
          </a:bodyPr>
          <a:lstStyle/>
          <a:p>
            <a:r>
              <a:rPr lang="da-DK" dirty="0"/>
              <a:t>Prøver på Kierkegaards stil</a:t>
            </a:r>
          </a:p>
        </p:txBody>
      </p:sp>
      <p:sp>
        <p:nvSpPr>
          <p:cNvPr id="9"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Pladsholder til diasnummer 4"/>
          <p:cNvSpPr>
            <a:spLocks noGrp="1"/>
          </p:cNvSpPr>
          <p:nvPr>
            <p:ph type="sldNum" sz="quarter" idx="12"/>
          </p:nvPr>
        </p:nvSpPr>
        <p:spPr/>
        <p:txBody>
          <a:bodyPr/>
          <a:lstStyle/>
          <a:p>
            <a:fld id="{9823FC5A-AE90-4B18-8DA0-878DA8AA61F7}" type="slidenum">
              <a:rPr lang="da-DK" smtClean="0"/>
              <a:pPr/>
              <a:t>2</a:t>
            </a:fld>
            <a:endParaRPr lang="da-DK"/>
          </a:p>
        </p:txBody>
      </p:sp>
      <p:sp>
        <p:nvSpPr>
          <p:cNvPr id="6" name="Tekstboks 5"/>
          <p:cNvSpPr txBox="1"/>
          <p:nvPr/>
        </p:nvSpPr>
        <p:spPr>
          <a:xfrm>
            <a:off x="1991366" y="2062589"/>
            <a:ext cx="3864648" cy="646331"/>
          </a:xfrm>
          <a:prstGeom prst="rect">
            <a:avLst/>
          </a:prstGeom>
          <a:noFill/>
        </p:spPr>
        <p:txBody>
          <a:bodyPr wrap="none" rtlCol="0">
            <a:spAutoFit/>
          </a:bodyPr>
          <a:lstStyle/>
          <a:p>
            <a:r>
              <a:rPr lang="da-DK" sz="3600" b="1" dirty="0"/>
              <a:t>(A) Kierkegaards liv</a:t>
            </a:r>
          </a:p>
        </p:txBody>
      </p:sp>
      <p:sp>
        <p:nvSpPr>
          <p:cNvPr id="7" name="Tekstboks 6"/>
          <p:cNvSpPr txBox="1"/>
          <p:nvPr/>
        </p:nvSpPr>
        <p:spPr>
          <a:xfrm>
            <a:off x="1979712" y="2865687"/>
            <a:ext cx="5878661" cy="646331"/>
          </a:xfrm>
          <a:prstGeom prst="rect">
            <a:avLst/>
          </a:prstGeom>
          <a:noFill/>
        </p:spPr>
        <p:txBody>
          <a:bodyPr wrap="none" rtlCol="0">
            <a:spAutoFit/>
          </a:bodyPr>
          <a:lstStyle/>
          <a:p>
            <a:r>
              <a:rPr lang="da-DK" sz="3600" b="1" dirty="0"/>
              <a:t>(B) Kierkegaards forfatterskab</a:t>
            </a:r>
          </a:p>
        </p:txBody>
      </p:sp>
      <p:sp>
        <p:nvSpPr>
          <p:cNvPr id="8" name="Tekstboks 7"/>
          <p:cNvSpPr txBox="1"/>
          <p:nvPr/>
        </p:nvSpPr>
        <p:spPr>
          <a:xfrm>
            <a:off x="1991366" y="3645024"/>
            <a:ext cx="4701415" cy="646331"/>
          </a:xfrm>
          <a:prstGeom prst="rect">
            <a:avLst/>
          </a:prstGeom>
          <a:noFill/>
        </p:spPr>
        <p:txBody>
          <a:bodyPr wrap="none" rtlCol="0">
            <a:spAutoFit/>
          </a:bodyPr>
          <a:lstStyle/>
          <a:p>
            <a:r>
              <a:rPr lang="da-DK" sz="3600" b="1" dirty="0"/>
              <a:t>(C) Kierkegaards filosofi</a:t>
            </a:r>
          </a:p>
        </p:txBody>
      </p:sp>
      <p:sp>
        <p:nvSpPr>
          <p:cNvPr id="9"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528624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967701" y="2852936"/>
            <a:ext cx="4701415" cy="646331"/>
          </a:xfrm>
          <a:prstGeom prst="rect">
            <a:avLst/>
          </a:prstGeom>
          <a:noFill/>
        </p:spPr>
        <p:txBody>
          <a:bodyPr wrap="none" rtlCol="0">
            <a:spAutoFit/>
          </a:bodyPr>
          <a:lstStyle/>
          <a:p>
            <a:r>
              <a:rPr lang="da-DK" sz="3600" b="1" dirty="0"/>
              <a:t>(C) Kierkegaards filosofi</a:t>
            </a:r>
          </a:p>
        </p:txBody>
      </p:sp>
      <p:sp>
        <p:nvSpPr>
          <p:cNvPr id="4" name="Pladsholder til diasnummer 3"/>
          <p:cNvSpPr>
            <a:spLocks noGrp="1"/>
          </p:cNvSpPr>
          <p:nvPr>
            <p:ph type="sldNum" sz="quarter" idx="12"/>
          </p:nvPr>
        </p:nvSpPr>
        <p:spPr/>
        <p:txBody>
          <a:bodyPr/>
          <a:lstStyle/>
          <a:p>
            <a:fld id="{9823FC5A-AE90-4B18-8DA0-878DA8AA61F7}" type="slidenum">
              <a:rPr lang="da-DK" smtClean="0"/>
              <a:pPr/>
              <a:t>20</a:t>
            </a:fld>
            <a:endParaRPr lang="da-DK"/>
          </a:p>
        </p:txBody>
      </p:sp>
      <p:sp>
        <p:nvSpPr>
          <p:cNvPr id="5" name="Rektangel 4"/>
          <p:cNvSpPr/>
          <p:nvPr/>
        </p:nvSpPr>
        <p:spPr>
          <a:xfrm>
            <a:off x="-32923"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6"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169317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6" name="Rectangle 8"/>
          <p:cNvSpPr>
            <a:spLocks noChangeArrowheads="1"/>
          </p:cNvSpPr>
          <p:nvPr/>
        </p:nvSpPr>
        <p:spPr bwMode="auto">
          <a:xfrm>
            <a:off x="1043608" y="1136066"/>
            <a:ext cx="7704856"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2000" dirty="0">
                <a:latin typeface="Arial" pitchFamily="34" charset="0"/>
                <a:ea typeface="Times New Roman" pitchFamily="18" charset="0"/>
                <a:cs typeface="Arial" pitchFamily="34" charset="0"/>
              </a:rPr>
              <a:t>			          Filosofi</a:t>
            </a: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2000" dirty="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200" dirty="0">
                <a:latin typeface="Times New Roman" pitchFamily="18" charset="0"/>
                <a:ea typeface="Times New Roman" pitchFamily="18" charset="0"/>
                <a:cs typeface="Times New Roman" pitchFamily="18" charset="0"/>
              </a:rPr>
              <a:t>		</a:t>
            </a:r>
            <a:r>
              <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Teoretisk             		          Praktisk</a:t>
            </a:r>
            <a:endParaRPr kumimoji="0" lang="da-DK"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(det sande)			     </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2000" dirty="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Æstetisk		  		    Etisk</a:t>
            </a:r>
            <a:endParaRPr kumimoji="0" lang="da-DK"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(det skønne)	   	         </a:t>
            </a:r>
            <a:r>
              <a:rPr kumimoji="0" lang="da-DK" sz="20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(det gode)</a:t>
            </a:r>
            <a:endParaRPr kumimoji="0" lang="da-DK"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2000" dirty="0">
                <a:latin typeface="Arial" pitchFamily="34" charset="0"/>
                <a:ea typeface="Times New Roman" pitchFamily="18" charset="0"/>
                <a:cs typeface="Arial" pitchFamily="34" charset="0"/>
              </a:rPr>
              <a:t>		</a:t>
            </a:r>
            <a:r>
              <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Kant, Hegel</a:t>
            </a:r>
            <a:endParaRPr kumimoji="0" lang="da-DK"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2000" b="0" i="0" u="none" strike="noStrike" cap="none" normalizeH="0" baseline="0" dirty="0">
              <a:ln>
                <a:noFill/>
              </a:ln>
              <a:solidFill>
                <a:schemeClr val="tx1"/>
              </a:solidFill>
              <a:effectLst/>
              <a:latin typeface="Arial" pitchFamily="34" charset="0"/>
            </a:endParaRPr>
          </a:p>
        </p:txBody>
      </p:sp>
      <p:sp>
        <p:nvSpPr>
          <p:cNvPr id="2" name="Tekstboks 1"/>
          <p:cNvSpPr txBox="1"/>
          <p:nvPr/>
        </p:nvSpPr>
        <p:spPr>
          <a:xfrm>
            <a:off x="683568" y="764704"/>
            <a:ext cx="2286139" cy="400110"/>
          </a:xfrm>
          <a:prstGeom prst="rect">
            <a:avLst/>
          </a:prstGeom>
          <a:noFill/>
        </p:spPr>
        <p:txBody>
          <a:bodyPr wrap="none" rtlCol="0">
            <a:spAutoFit/>
          </a:bodyPr>
          <a:lstStyle/>
          <a:p>
            <a:r>
              <a:rPr lang="da-DK" sz="2000" b="1" dirty="0"/>
              <a:t>Kierkegards filosofi</a:t>
            </a:r>
          </a:p>
        </p:txBody>
      </p:sp>
      <p:sp>
        <p:nvSpPr>
          <p:cNvPr id="7885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a-DK"/>
          </a:p>
        </p:txBody>
      </p:sp>
      <p:sp>
        <p:nvSpPr>
          <p:cNvPr id="78855" name="Rectangle 7"/>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br>
              <a:rPr kumimoji="0" lang="da-DK" sz="1800" b="0" i="0" u="none" strike="noStrike" cap="none" normalizeH="0" baseline="0">
                <a:ln>
                  <a:noFill/>
                </a:ln>
                <a:solidFill>
                  <a:schemeClr val="tx1"/>
                </a:solidFill>
                <a:effectLst/>
                <a:latin typeface="Arial" pitchFamily="34" charset="0"/>
              </a:rPr>
            </a:br>
            <a:endParaRPr kumimoji="0" lang="da-DK" sz="1800" b="0" i="0" u="none" strike="noStrike" cap="none" normalizeH="0" baseline="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800" b="0" i="0" u="none" strike="noStrike" cap="none" normalizeH="0" baseline="0">
              <a:ln>
                <a:noFill/>
              </a:ln>
              <a:solidFill>
                <a:schemeClr val="tx1"/>
              </a:solidFill>
              <a:effectLst/>
              <a:latin typeface="Arial" pitchFamily="34" charset="0"/>
            </a:endParaRPr>
          </a:p>
        </p:txBody>
      </p:sp>
      <p:cxnSp>
        <p:nvCxnSpPr>
          <p:cNvPr id="12" name="Lige forbindelse 11"/>
          <p:cNvCxnSpPr/>
          <p:nvPr/>
        </p:nvCxnSpPr>
        <p:spPr>
          <a:xfrm flipH="1">
            <a:off x="2699792" y="1916832"/>
            <a:ext cx="1008112"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Lige forbindelse 13"/>
          <p:cNvCxnSpPr/>
          <p:nvPr/>
        </p:nvCxnSpPr>
        <p:spPr>
          <a:xfrm>
            <a:off x="3851920" y="1916832"/>
            <a:ext cx="1368152"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Lige pilforbindelse 15"/>
          <p:cNvCxnSpPr/>
          <p:nvPr/>
        </p:nvCxnSpPr>
        <p:spPr>
          <a:xfrm flipH="1">
            <a:off x="3887923" y="2996952"/>
            <a:ext cx="1512169" cy="1144907"/>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a:off x="5548442" y="2996952"/>
            <a:ext cx="967774" cy="1144907"/>
          </a:xfrm>
          <a:prstGeom prst="line">
            <a:avLst/>
          </a:prstGeom>
        </p:spPr>
        <p:style>
          <a:lnRef idx="1">
            <a:schemeClr val="accent1"/>
          </a:lnRef>
          <a:fillRef idx="0">
            <a:schemeClr val="accent1"/>
          </a:fillRef>
          <a:effectRef idx="0">
            <a:schemeClr val="accent1"/>
          </a:effectRef>
          <a:fontRef idx="minor">
            <a:schemeClr val="tx1"/>
          </a:fontRef>
        </p:style>
      </p:cxnSp>
      <p:sp>
        <p:nvSpPr>
          <p:cNvPr id="6" name="Ellipse 5"/>
          <p:cNvSpPr/>
          <p:nvPr/>
        </p:nvSpPr>
        <p:spPr>
          <a:xfrm rot="20231916">
            <a:off x="2905732" y="2597930"/>
            <a:ext cx="4988721" cy="30878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boks 6"/>
          <p:cNvSpPr txBox="1"/>
          <p:nvPr/>
        </p:nvSpPr>
        <p:spPr>
          <a:xfrm>
            <a:off x="5023689" y="5764614"/>
            <a:ext cx="1348511" cy="369332"/>
          </a:xfrm>
          <a:prstGeom prst="rect">
            <a:avLst/>
          </a:prstGeom>
          <a:noFill/>
        </p:spPr>
        <p:txBody>
          <a:bodyPr wrap="none" rtlCol="0">
            <a:spAutoFit/>
          </a:bodyPr>
          <a:lstStyle/>
          <a:p>
            <a:r>
              <a:rPr lang="da-DK" dirty="0">
                <a:solidFill>
                  <a:srgbClr val="FF0000"/>
                </a:solidFill>
              </a:rPr>
              <a:t>”Livsfilosofi”</a:t>
            </a:r>
          </a:p>
        </p:txBody>
      </p:sp>
      <p:sp>
        <p:nvSpPr>
          <p:cNvPr id="13" name="Rektangel 12"/>
          <p:cNvSpPr/>
          <p:nvPr/>
        </p:nvSpPr>
        <p:spPr>
          <a:xfrm>
            <a:off x="9198"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cxnSp>
        <p:nvCxnSpPr>
          <p:cNvPr id="4" name="Lige pilforbindelse 3"/>
          <p:cNvCxnSpPr/>
          <p:nvPr/>
        </p:nvCxnSpPr>
        <p:spPr>
          <a:xfrm flipV="1">
            <a:off x="2195736" y="3289967"/>
            <a:ext cx="0" cy="198022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kstboks 14"/>
          <p:cNvSpPr txBox="1"/>
          <p:nvPr/>
        </p:nvSpPr>
        <p:spPr>
          <a:xfrm>
            <a:off x="1564377" y="5364505"/>
            <a:ext cx="1262718" cy="584775"/>
          </a:xfrm>
          <a:prstGeom prst="rect">
            <a:avLst/>
          </a:prstGeom>
          <a:noFill/>
        </p:spPr>
        <p:txBody>
          <a:bodyPr wrap="none" rtlCol="0">
            <a:spAutoFit/>
          </a:bodyPr>
          <a:lstStyle/>
          <a:p>
            <a:pPr algn="ctr"/>
            <a:r>
              <a:rPr lang="da-DK" dirty="0">
                <a:solidFill>
                  <a:srgbClr val="FF0000"/>
                </a:solidFill>
              </a:rPr>
              <a:t>Realisme?</a:t>
            </a:r>
          </a:p>
          <a:p>
            <a:pPr algn="ctr"/>
            <a:r>
              <a:rPr lang="da-DK" sz="1400" dirty="0"/>
              <a:t>Guds eksistens</a:t>
            </a:r>
          </a:p>
        </p:txBody>
      </p:sp>
      <p:sp>
        <p:nvSpPr>
          <p:cNvPr id="17"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392703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4067944" y="203156"/>
            <a:ext cx="4680519" cy="1569660"/>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ekstboks 4"/>
          <p:cNvSpPr txBox="1"/>
          <p:nvPr/>
        </p:nvSpPr>
        <p:spPr>
          <a:xfrm>
            <a:off x="755576" y="548680"/>
            <a:ext cx="7992887" cy="5016758"/>
          </a:xfrm>
          <a:prstGeom prst="rect">
            <a:avLst/>
          </a:prstGeom>
          <a:noFill/>
        </p:spPr>
        <p:txBody>
          <a:bodyPr wrap="square" rtlCol="0">
            <a:spAutoFit/>
          </a:bodyPr>
          <a:lstStyle/>
          <a:p>
            <a:r>
              <a:rPr lang="da-DK" sz="2000" b="1" dirty="0">
                <a:latin typeface="Arial" pitchFamily="34" charset="0"/>
                <a:cs typeface="Arial" pitchFamily="34" charset="0"/>
              </a:rPr>
              <a:t>Livsstadierne:</a:t>
            </a:r>
          </a:p>
          <a:p>
            <a:endParaRPr lang="da-DK" sz="2000" dirty="0">
              <a:latin typeface="Arial" pitchFamily="34" charset="0"/>
              <a:cs typeface="Arial" pitchFamily="34" charset="0"/>
            </a:endParaRPr>
          </a:p>
          <a:p>
            <a:r>
              <a:rPr lang="da-DK" sz="1600" b="1" i="1" dirty="0">
                <a:solidFill>
                  <a:srgbClr val="00B0F0"/>
                </a:solidFill>
                <a:latin typeface="Arial" pitchFamily="34" charset="0"/>
                <a:cs typeface="Arial" pitchFamily="34" charset="0"/>
              </a:rPr>
              <a:t>Enten - Eller</a:t>
            </a:r>
            <a:r>
              <a:rPr lang="da-DK" sz="1600" i="1" dirty="0">
                <a:latin typeface="Arial" pitchFamily="34" charset="0"/>
                <a:cs typeface="Arial" pitchFamily="34" charset="0"/>
              </a:rPr>
              <a:t>:</a:t>
            </a:r>
          </a:p>
          <a:p>
            <a:endParaRPr lang="da-DK" sz="800" i="1" dirty="0">
              <a:latin typeface="Arial" pitchFamily="34" charset="0"/>
              <a:cs typeface="Arial" pitchFamily="34" charset="0"/>
            </a:endParaRPr>
          </a:p>
          <a:p>
            <a:pPr lvl="1"/>
            <a:r>
              <a:rPr lang="da-DK" sz="1600" b="1" dirty="0">
                <a:solidFill>
                  <a:srgbClr val="FF0000"/>
                </a:solidFill>
                <a:latin typeface="Arial" pitchFamily="34" charset="0"/>
                <a:cs typeface="Arial" pitchFamily="34" charset="0"/>
              </a:rPr>
              <a:t>Det æstetiske</a:t>
            </a:r>
            <a:endParaRPr lang="da-DK" sz="1600" b="1" dirty="0">
              <a:latin typeface="Arial" pitchFamily="34" charset="0"/>
              <a:cs typeface="Arial" pitchFamily="34" charset="0"/>
            </a:endParaRPr>
          </a:p>
          <a:p>
            <a:pPr lvl="1"/>
            <a:r>
              <a:rPr lang="da-DK" sz="1600" dirty="0">
                <a:latin typeface="Arial" pitchFamily="34" charset="0"/>
                <a:cs typeface="Arial" pitchFamily="34" charset="0"/>
              </a:rPr>
              <a:t>Det æstetiske liv er et liv i betingethed, dvs. underlagt de tilfældige vilkår, vi kommer til at leve under, og som vi ikke som handlende fuldt ud vil kunne styre</a:t>
            </a:r>
          </a:p>
          <a:p>
            <a:pPr lvl="1"/>
            <a:endParaRPr lang="da-DK" sz="1600" dirty="0">
              <a:latin typeface="Arial" pitchFamily="34" charset="0"/>
              <a:cs typeface="Arial" pitchFamily="34" charset="0"/>
            </a:endParaRPr>
          </a:p>
          <a:p>
            <a:pPr lvl="1"/>
            <a:r>
              <a:rPr lang="da-DK" sz="1600" dirty="0">
                <a:latin typeface="Arial" pitchFamily="34" charset="0"/>
                <a:cs typeface="Arial" pitchFamily="34" charset="0"/>
              </a:rPr>
              <a:t>Valget – er i </a:t>
            </a:r>
            <a:r>
              <a:rPr lang="da-DK" sz="1600" i="1" dirty="0">
                <a:latin typeface="Arial" pitchFamily="34" charset="0"/>
                <a:cs typeface="Arial" pitchFamily="34" charset="0"/>
              </a:rPr>
              <a:t>Enten-Eller </a:t>
            </a:r>
            <a:r>
              <a:rPr lang="da-DK" sz="1600" dirty="0">
                <a:latin typeface="Arial" pitchFamily="34" charset="0"/>
                <a:cs typeface="Arial" pitchFamily="34" charset="0"/>
              </a:rPr>
              <a:t>set mere ud fra den etiske gentagelses side, end med udgangspunkt i gentagelsestvangen og angsten, sådan som i </a:t>
            </a:r>
            <a:r>
              <a:rPr lang="da-DK" sz="1600" b="1" i="1" dirty="0">
                <a:solidFill>
                  <a:srgbClr val="0070C0"/>
                </a:solidFill>
                <a:latin typeface="Arial" pitchFamily="34" charset="0"/>
                <a:ea typeface="Times New Roman" pitchFamily="18" charset="0"/>
                <a:cs typeface="Arial" pitchFamily="34" charset="0"/>
              </a:rPr>
              <a:t>Begrebet Angest</a:t>
            </a:r>
            <a:r>
              <a:rPr lang="da-DK" sz="1600" b="1" dirty="0">
                <a:solidFill>
                  <a:srgbClr val="0070C0"/>
                </a:solidFill>
                <a:latin typeface="Arial" pitchFamily="34" charset="0"/>
                <a:ea typeface="Times New Roman" pitchFamily="18" charset="0"/>
                <a:cs typeface="Arial" pitchFamily="34" charset="0"/>
              </a:rPr>
              <a:t>.</a:t>
            </a:r>
            <a:r>
              <a:rPr lang="da-DK" sz="1600" b="1" dirty="0">
                <a:solidFill>
                  <a:srgbClr val="0070C0"/>
                </a:solidFill>
                <a:latin typeface="Arial" pitchFamily="34" charset="0"/>
                <a:cs typeface="Arial" pitchFamily="34" charset="0"/>
              </a:rPr>
              <a:t> </a:t>
            </a:r>
          </a:p>
          <a:p>
            <a:pPr lvl="1"/>
            <a:endParaRPr lang="da-DK" sz="1600" dirty="0">
              <a:latin typeface="Arial" pitchFamily="34" charset="0"/>
              <a:cs typeface="Arial" pitchFamily="34" charset="0"/>
            </a:endParaRPr>
          </a:p>
          <a:p>
            <a:pPr lvl="1"/>
            <a:r>
              <a:rPr lang="da-DK" sz="1600" b="1" dirty="0">
                <a:solidFill>
                  <a:srgbClr val="FF0000"/>
                </a:solidFill>
                <a:latin typeface="Arial" pitchFamily="34" charset="0"/>
                <a:cs typeface="Arial" pitchFamily="34" charset="0"/>
              </a:rPr>
              <a:t>Det etiske</a:t>
            </a:r>
            <a:endParaRPr lang="da-DK" sz="1600" dirty="0">
              <a:latin typeface="Arial" pitchFamily="34" charset="0"/>
              <a:cs typeface="Arial" pitchFamily="34" charset="0"/>
            </a:endParaRPr>
          </a:p>
          <a:p>
            <a:r>
              <a:rPr lang="da-DK" sz="1600" dirty="0">
                <a:latin typeface="Arial" pitchFamily="34" charset="0"/>
                <a:cs typeface="Arial" pitchFamily="34" charset="0"/>
              </a:rPr>
              <a:t>        Springet ud på de 70.000 favne - fortvivlelse/troen på det almene</a:t>
            </a:r>
          </a:p>
          <a:p>
            <a:endParaRPr lang="da-DK" sz="1600" dirty="0">
              <a:latin typeface="Arial" pitchFamily="34" charset="0"/>
              <a:cs typeface="Arial" pitchFamily="34" charset="0"/>
            </a:endParaRPr>
          </a:p>
          <a:p>
            <a:r>
              <a:rPr lang="da-DK" sz="1600" b="1" i="1" dirty="0">
                <a:solidFill>
                  <a:srgbClr val="00B0F0"/>
                </a:solidFill>
                <a:latin typeface="Arial" pitchFamily="34" charset="0"/>
                <a:cs typeface="Arial" pitchFamily="34" charset="0"/>
              </a:rPr>
              <a:t>Stadier paa Livets Vei</a:t>
            </a:r>
            <a:r>
              <a:rPr lang="da-DK" sz="1600" dirty="0">
                <a:latin typeface="Arial" pitchFamily="34" charset="0"/>
                <a:cs typeface="Arial" pitchFamily="34" charset="0"/>
              </a:rPr>
              <a:t>:</a:t>
            </a:r>
          </a:p>
          <a:p>
            <a:endParaRPr lang="da-DK" sz="800" dirty="0">
              <a:latin typeface="Arial" pitchFamily="34" charset="0"/>
              <a:cs typeface="Arial" pitchFamily="34" charset="0"/>
            </a:endParaRPr>
          </a:p>
          <a:p>
            <a:pPr lvl="1"/>
            <a:r>
              <a:rPr lang="da-DK" sz="1600" dirty="0">
                <a:latin typeface="Arial" pitchFamily="34" charset="0"/>
                <a:cs typeface="Arial" pitchFamily="34" charset="0"/>
              </a:rPr>
              <a:t> </a:t>
            </a:r>
            <a:r>
              <a:rPr lang="da-DK" sz="1600" b="1" dirty="0">
                <a:solidFill>
                  <a:srgbClr val="FF0000"/>
                </a:solidFill>
                <a:latin typeface="Arial" pitchFamily="34" charset="0"/>
                <a:cs typeface="Arial" pitchFamily="34" charset="0"/>
              </a:rPr>
              <a:t>Det religiøse (A, B)</a:t>
            </a:r>
          </a:p>
          <a:p>
            <a:pPr lvl="1"/>
            <a:endParaRPr lang="da-DK" sz="1600" b="1" dirty="0">
              <a:latin typeface="Arial" pitchFamily="34" charset="0"/>
              <a:cs typeface="Arial" pitchFamily="34" charset="0"/>
            </a:endParaRPr>
          </a:p>
          <a:p>
            <a:r>
              <a:rPr lang="da-DK" sz="1600" b="1" i="1" dirty="0">
                <a:solidFill>
                  <a:srgbClr val="00B0F0"/>
                </a:solidFill>
                <a:latin typeface="Arial" pitchFamily="34" charset="0"/>
                <a:cs typeface="Arial" pitchFamily="34" charset="0"/>
              </a:rPr>
              <a:t>Afsluttende uvidenskabeligt Efterskrift</a:t>
            </a:r>
            <a:r>
              <a:rPr lang="da-DK" sz="1600" i="1" dirty="0">
                <a:latin typeface="Arial" pitchFamily="34" charset="0"/>
                <a:cs typeface="Arial" pitchFamily="34" charset="0"/>
              </a:rPr>
              <a:t>:</a:t>
            </a:r>
          </a:p>
          <a:p>
            <a:endParaRPr lang="da-DK" sz="800" dirty="0">
              <a:latin typeface="Arial" pitchFamily="34" charset="0"/>
              <a:cs typeface="Arial" pitchFamily="34" charset="0"/>
            </a:endParaRPr>
          </a:p>
          <a:p>
            <a:r>
              <a:rPr lang="da-DK" sz="1600" dirty="0">
                <a:latin typeface="Arial" pitchFamily="34" charset="0"/>
                <a:cs typeface="Arial" pitchFamily="34" charset="0"/>
              </a:rPr>
              <a:t>         </a:t>
            </a:r>
            <a:r>
              <a:rPr lang="da-DK" sz="1600" b="1" dirty="0">
                <a:solidFill>
                  <a:srgbClr val="FF0000"/>
                </a:solidFill>
                <a:latin typeface="Arial" pitchFamily="34" charset="0"/>
                <a:cs typeface="Arial" pitchFamily="34" charset="0"/>
              </a:rPr>
              <a:t>De to Confinier</a:t>
            </a:r>
            <a:r>
              <a:rPr lang="da-DK" sz="1600" b="1" dirty="0">
                <a:latin typeface="Arial" pitchFamily="34" charset="0"/>
                <a:cs typeface="Arial" pitchFamily="34" charset="0"/>
              </a:rPr>
              <a:t>:</a:t>
            </a:r>
            <a:r>
              <a:rPr lang="da-DK" sz="1600" dirty="0">
                <a:latin typeface="Arial" pitchFamily="34" charset="0"/>
                <a:cs typeface="Arial" pitchFamily="34" charset="0"/>
              </a:rPr>
              <a:t> Ironi og Humor</a:t>
            </a:r>
          </a:p>
        </p:txBody>
      </p:sp>
      <p:sp>
        <p:nvSpPr>
          <p:cNvPr id="3" name="Pladsholder til diasnummer 2"/>
          <p:cNvSpPr>
            <a:spLocks noGrp="1"/>
          </p:cNvSpPr>
          <p:nvPr>
            <p:ph type="sldNum" sz="quarter" idx="12"/>
          </p:nvPr>
        </p:nvSpPr>
        <p:spPr/>
        <p:txBody>
          <a:bodyPr/>
          <a:lstStyle/>
          <a:p>
            <a:fld id="{9823FC5A-AE90-4B18-8DA0-878DA8AA61F7}" type="slidenum">
              <a:rPr lang="da-DK" smtClean="0"/>
              <a:pPr/>
              <a:t>22</a:t>
            </a:fld>
            <a:endParaRPr lang="da-DK" dirty="0"/>
          </a:p>
        </p:txBody>
      </p:sp>
      <p:sp>
        <p:nvSpPr>
          <p:cNvPr id="6" name="Rektangel 5"/>
          <p:cNvSpPr/>
          <p:nvPr/>
        </p:nvSpPr>
        <p:spPr>
          <a:xfrm>
            <a:off x="-18667"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cxnSp>
        <p:nvCxnSpPr>
          <p:cNvPr id="7" name="Lige pilforbindelse 6"/>
          <p:cNvCxnSpPr/>
          <p:nvPr/>
        </p:nvCxnSpPr>
        <p:spPr>
          <a:xfrm flipV="1">
            <a:off x="467544" y="1772816"/>
            <a:ext cx="648072" cy="64807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Lige pilforbindelse 7"/>
          <p:cNvCxnSpPr/>
          <p:nvPr/>
        </p:nvCxnSpPr>
        <p:spPr>
          <a:xfrm flipV="1">
            <a:off x="467544" y="3491078"/>
            <a:ext cx="648072" cy="64807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kstboks 8"/>
          <p:cNvSpPr txBox="1"/>
          <p:nvPr/>
        </p:nvSpPr>
        <p:spPr>
          <a:xfrm>
            <a:off x="755575" y="535728"/>
            <a:ext cx="7992887" cy="4401205"/>
          </a:xfrm>
          <a:prstGeom prst="rect">
            <a:avLst/>
          </a:prstGeom>
          <a:noFill/>
        </p:spPr>
        <p:txBody>
          <a:bodyPr wrap="square" rtlCol="0">
            <a:spAutoFit/>
          </a:bodyPr>
          <a:lstStyle/>
          <a:p>
            <a:r>
              <a:rPr lang="da-DK" sz="2000" b="1" dirty="0">
                <a:latin typeface="Arial" pitchFamily="34" charset="0"/>
                <a:cs typeface="Arial" pitchFamily="34" charset="0"/>
              </a:rPr>
              <a:t>Livsstadierne:</a:t>
            </a:r>
            <a:endParaRPr lang="da-DK" sz="800" b="1" dirty="0">
              <a:latin typeface="Arial" pitchFamily="34" charset="0"/>
              <a:cs typeface="Arial" pitchFamily="34" charset="0"/>
            </a:endParaRPr>
          </a:p>
          <a:p>
            <a:endParaRPr lang="da-DK" sz="800" b="1" i="1" dirty="0">
              <a:latin typeface="Arial" pitchFamily="34" charset="0"/>
              <a:cs typeface="Arial" pitchFamily="34" charset="0"/>
            </a:endParaRPr>
          </a:p>
          <a:p>
            <a:endParaRPr lang="da-DK" sz="500" i="1" dirty="0">
              <a:latin typeface="Arial" pitchFamily="34" charset="0"/>
              <a:cs typeface="Arial" pitchFamily="34" charset="0"/>
            </a:endParaRPr>
          </a:p>
          <a:p>
            <a:endParaRPr lang="da-DK" sz="800" i="1" dirty="0">
              <a:latin typeface="Arial" pitchFamily="34" charset="0"/>
              <a:cs typeface="Arial" pitchFamily="34" charset="0"/>
            </a:endParaRPr>
          </a:p>
          <a:p>
            <a:endParaRPr lang="da-DK" sz="800" i="1" dirty="0">
              <a:latin typeface="Arial" pitchFamily="34" charset="0"/>
              <a:cs typeface="Arial" pitchFamily="34" charset="0"/>
            </a:endParaRPr>
          </a:p>
          <a:p>
            <a:endParaRPr lang="da-DK" sz="800" i="1" dirty="0">
              <a:latin typeface="Arial" pitchFamily="34" charset="0"/>
              <a:cs typeface="Arial" pitchFamily="34" charset="0"/>
            </a:endParaRPr>
          </a:p>
          <a:p>
            <a:endParaRPr lang="da-DK" sz="800" i="1" dirty="0">
              <a:latin typeface="Arial" pitchFamily="34" charset="0"/>
              <a:cs typeface="Arial" pitchFamily="34" charset="0"/>
            </a:endParaRPr>
          </a:p>
          <a:p>
            <a:pPr lvl="1"/>
            <a:r>
              <a:rPr lang="da-DK" sz="1600" b="1" dirty="0">
                <a:solidFill>
                  <a:srgbClr val="FF0000"/>
                </a:solidFill>
                <a:latin typeface="Arial" pitchFamily="34" charset="0"/>
                <a:cs typeface="Arial" pitchFamily="34" charset="0"/>
              </a:rPr>
              <a:t>Det æstetiske</a:t>
            </a:r>
            <a:endParaRPr lang="da-DK" sz="1600" b="1" dirty="0">
              <a:latin typeface="Arial" pitchFamily="34" charset="0"/>
              <a:cs typeface="Arial" pitchFamily="34" charset="0"/>
            </a:endParaRPr>
          </a:p>
          <a:p>
            <a:pPr lvl="1"/>
            <a:endParaRPr lang="da-DK" sz="1600" b="1" dirty="0">
              <a:solidFill>
                <a:srgbClr val="FF0000"/>
              </a:solidFill>
              <a:latin typeface="Arial" pitchFamily="34" charset="0"/>
              <a:cs typeface="Arial" pitchFamily="34" charset="0"/>
            </a:endParaRPr>
          </a:p>
          <a:p>
            <a:pPr lvl="1"/>
            <a:endParaRPr lang="da-DK" sz="1600" b="1" dirty="0">
              <a:solidFill>
                <a:srgbClr val="FF0000"/>
              </a:solidFill>
              <a:latin typeface="Arial" pitchFamily="34" charset="0"/>
              <a:cs typeface="Arial" pitchFamily="34" charset="0"/>
            </a:endParaRPr>
          </a:p>
          <a:p>
            <a:pPr lvl="1"/>
            <a:endParaRPr lang="da-DK" sz="1600" b="1" dirty="0">
              <a:solidFill>
                <a:srgbClr val="FF0000"/>
              </a:solidFill>
              <a:latin typeface="Arial" pitchFamily="34" charset="0"/>
              <a:cs typeface="Arial" pitchFamily="34" charset="0"/>
            </a:endParaRPr>
          </a:p>
          <a:p>
            <a:pPr lvl="1"/>
            <a:endParaRPr lang="da-DK" sz="1600" b="1" dirty="0">
              <a:solidFill>
                <a:srgbClr val="FF0000"/>
              </a:solidFill>
              <a:latin typeface="Arial" pitchFamily="34" charset="0"/>
              <a:cs typeface="Arial" pitchFamily="34" charset="0"/>
            </a:endParaRPr>
          </a:p>
          <a:p>
            <a:pPr lvl="1"/>
            <a:endParaRPr lang="da-DK" sz="1600" b="1" dirty="0">
              <a:solidFill>
                <a:srgbClr val="FF0000"/>
              </a:solidFill>
              <a:latin typeface="Arial" pitchFamily="34" charset="0"/>
              <a:cs typeface="Arial" pitchFamily="34" charset="0"/>
            </a:endParaRPr>
          </a:p>
          <a:p>
            <a:pPr lvl="1"/>
            <a:endParaRPr lang="da-DK" sz="1600" b="1" dirty="0">
              <a:solidFill>
                <a:srgbClr val="FF0000"/>
              </a:solidFill>
              <a:latin typeface="Arial" pitchFamily="34" charset="0"/>
              <a:cs typeface="Arial" pitchFamily="34" charset="0"/>
            </a:endParaRPr>
          </a:p>
          <a:p>
            <a:pPr lvl="1"/>
            <a:r>
              <a:rPr lang="da-DK" sz="1600" b="1" dirty="0">
                <a:solidFill>
                  <a:srgbClr val="FF0000"/>
                </a:solidFill>
                <a:latin typeface="Arial" pitchFamily="34" charset="0"/>
                <a:cs typeface="Arial" pitchFamily="34" charset="0"/>
              </a:rPr>
              <a:t>Det etiske</a:t>
            </a:r>
            <a:endParaRPr lang="da-DK" sz="1600" dirty="0">
              <a:latin typeface="Arial" pitchFamily="34" charset="0"/>
              <a:cs typeface="Arial" pitchFamily="34" charset="0"/>
            </a:endParaRPr>
          </a:p>
          <a:p>
            <a:r>
              <a:rPr lang="da-DK" sz="1600" dirty="0">
                <a:latin typeface="Arial" pitchFamily="34" charset="0"/>
                <a:cs typeface="Arial" pitchFamily="34" charset="0"/>
              </a:rPr>
              <a:t>        </a:t>
            </a:r>
          </a:p>
          <a:p>
            <a:endParaRPr lang="da-DK" sz="1600" dirty="0">
              <a:latin typeface="Arial" pitchFamily="34" charset="0"/>
              <a:cs typeface="Arial" pitchFamily="34" charset="0"/>
            </a:endParaRPr>
          </a:p>
          <a:p>
            <a:endParaRPr lang="da-DK" sz="1600" dirty="0">
              <a:latin typeface="Arial" pitchFamily="34" charset="0"/>
              <a:cs typeface="Arial" pitchFamily="34" charset="0"/>
            </a:endParaRPr>
          </a:p>
          <a:p>
            <a:endParaRPr lang="da-DK" sz="800" dirty="0">
              <a:latin typeface="Arial" pitchFamily="34" charset="0"/>
              <a:cs typeface="Arial" pitchFamily="34" charset="0"/>
            </a:endParaRPr>
          </a:p>
          <a:p>
            <a:pPr lvl="1"/>
            <a:r>
              <a:rPr lang="da-DK" sz="1600" dirty="0">
                <a:latin typeface="Arial" pitchFamily="34" charset="0"/>
                <a:cs typeface="Arial" pitchFamily="34" charset="0"/>
              </a:rPr>
              <a:t> </a:t>
            </a:r>
            <a:r>
              <a:rPr lang="da-DK" sz="1600" b="1" dirty="0">
                <a:solidFill>
                  <a:srgbClr val="FF0000"/>
                </a:solidFill>
                <a:latin typeface="Arial" pitchFamily="34" charset="0"/>
                <a:cs typeface="Arial" pitchFamily="34" charset="0"/>
              </a:rPr>
              <a:t>Det religiøse (A, B)</a:t>
            </a:r>
          </a:p>
          <a:p>
            <a:pPr lvl="1"/>
            <a:endParaRPr lang="da-DK" sz="1600" b="1" dirty="0">
              <a:latin typeface="Arial" pitchFamily="34" charset="0"/>
              <a:cs typeface="Arial" pitchFamily="34" charset="0"/>
            </a:endParaRPr>
          </a:p>
        </p:txBody>
      </p:sp>
      <p:sp>
        <p:nvSpPr>
          <p:cNvPr id="4" name="Rektangel 3"/>
          <p:cNvSpPr/>
          <p:nvPr/>
        </p:nvSpPr>
        <p:spPr>
          <a:xfrm>
            <a:off x="4176463" y="203156"/>
            <a:ext cx="4572000" cy="1569660"/>
          </a:xfrm>
          <a:prstGeom prst="rect">
            <a:avLst/>
          </a:prstGeom>
        </p:spPr>
        <p:txBody>
          <a:bodyPr>
            <a:spAutoFit/>
          </a:bodyPr>
          <a:lstStyle/>
          <a:p>
            <a:r>
              <a:rPr lang="da-DK" sz="1600" i="1" dirty="0"/>
              <a:t>Det, der da træder frem ved mit enten – eller er det Ethiske. Der er derfor endnu ikke Tale om </a:t>
            </a:r>
            <a:r>
              <a:rPr lang="da-DK" sz="1600" b="1" i="1" dirty="0">
                <a:solidFill>
                  <a:srgbClr val="FF0000"/>
                </a:solidFill>
              </a:rPr>
              <a:t>Valget</a:t>
            </a:r>
            <a:r>
              <a:rPr lang="da-DK" sz="1600" i="1" dirty="0"/>
              <a:t> af Noget, ikke Tale om Realiteten af det Valgte, men om Realiteten af det at vælge. Dette er imidlertid det Afgjørende, og det er dertil jeg vil stræbe at vække Dig.  </a:t>
            </a:r>
            <a:r>
              <a:rPr lang="da-DK" sz="1600" dirty="0"/>
              <a:t>(fra </a:t>
            </a:r>
            <a:r>
              <a:rPr lang="da-DK" sz="1600" i="1" dirty="0"/>
              <a:t>Enten-Eller</a:t>
            </a:r>
            <a:r>
              <a:rPr lang="da-DK" sz="1600" dirty="0"/>
              <a:t>)</a:t>
            </a:r>
          </a:p>
        </p:txBody>
      </p:sp>
      <p:cxnSp>
        <p:nvCxnSpPr>
          <p:cNvPr id="12" name="Lige forbindelse 11"/>
          <p:cNvCxnSpPr/>
          <p:nvPr/>
        </p:nvCxnSpPr>
        <p:spPr>
          <a:xfrm flipV="1">
            <a:off x="1763688" y="987986"/>
            <a:ext cx="2304256" cy="1576918"/>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ktangel 13"/>
          <p:cNvSpPr/>
          <p:nvPr/>
        </p:nvSpPr>
        <p:spPr>
          <a:xfrm>
            <a:off x="1141180" y="2523487"/>
            <a:ext cx="842668" cy="259399"/>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157869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4"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
          <p:cNvSpPr>
            <a:spLocks noChangeArrowheads="1"/>
          </p:cNvSpPr>
          <p:nvPr/>
        </p:nvSpPr>
        <p:spPr bwMode="auto">
          <a:xfrm>
            <a:off x="467544" y="570453"/>
            <a:ext cx="8064896"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2000" b="1" i="1" u="none" strike="noStrike" cap="none" normalizeH="0" baseline="0" dirty="0">
                <a:ln>
                  <a:noFill/>
                </a:ln>
                <a:solidFill>
                  <a:srgbClr val="0070C0"/>
                </a:solidFill>
                <a:effectLst/>
                <a:latin typeface="Times New Roman Almindelig"/>
                <a:ea typeface="Times New Roman" pitchFamily="18" charset="0"/>
                <a:cs typeface="Times New Roman" pitchFamily="18" charset="0"/>
              </a:rPr>
              <a:t>Begrebet Angest</a:t>
            </a:r>
            <a:r>
              <a:rPr kumimoji="0" lang="da-DK" sz="2000" b="0" i="0" u="none" strike="noStrike" cap="none" normalizeH="0" baseline="0" dirty="0">
                <a:ln>
                  <a:noFill/>
                </a:ln>
                <a:solidFill>
                  <a:srgbClr val="0070C0"/>
                </a:solidFill>
                <a:effectLst/>
                <a:latin typeface="Times New Roman Almindelig"/>
                <a:ea typeface="Times New Roman" pitchFamily="18" charset="0"/>
                <a:cs typeface="Times New Roman" pitchFamily="18" charset="0"/>
              </a:rPr>
              <a:t>:</a:t>
            </a:r>
            <a:endParaRPr kumimoji="0" lang="da-DK" sz="2000" b="0" i="0" u="none" strike="noStrike" cap="none" normalizeH="0" baseline="0" dirty="0">
              <a:ln>
                <a:noFill/>
              </a:ln>
              <a:solidFill>
                <a:srgbClr val="0070C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Times New Roman Almindelig"/>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Omhandler arvesynden psykologisk tolket</a:t>
            </a:r>
            <a:endParaRPr kumimoji="0" lang="da-DK" sz="16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Mennesket består af tre ting: </a:t>
            </a:r>
            <a:r>
              <a:rPr kumimoji="0" lang="da-DK" sz="1600" b="0" i="0" u="none" strike="noStrike" cap="none" normalizeH="0" baseline="0" dirty="0">
                <a:ln>
                  <a:noFill/>
                </a:ln>
                <a:solidFill>
                  <a:srgbClr val="FF0000"/>
                </a:solidFill>
                <a:effectLst/>
                <a:latin typeface="Times New Roman Almindelig"/>
                <a:ea typeface="Times New Roman" pitchFamily="18" charset="0"/>
                <a:cs typeface="Times New Roman" pitchFamily="18" charset="0"/>
              </a:rPr>
              <a:t>krop - sjæl - ånd</a:t>
            </a:r>
            <a:endParaRPr kumimoji="0" lang="da-DK" sz="1600" b="0" i="0" u="none" strike="noStrike" cap="none" normalizeH="0" baseline="0" dirty="0">
              <a:ln>
                <a:noFill/>
              </a:ln>
              <a:solidFill>
                <a:srgbClr val="FF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a:t>
            </a:r>
            <a:endParaRPr kumimoji="0" lang="da-DK" sz="16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Livet som krop og ånd er et liv i uegentligheden (er en ureflekteret eller blot æstetisk reflekteret eksistens). Det er bundet til opnåelse af den øjeblikkelige lykke eller det gode liv som helhed forstået æstetisk. Det er derved underlagt det tilfældige. Det er ikke i egentlig forstand subjektivt frit. Frihed opnås først, når man erkender og herudfra frit</a:t>
            </a:r>
            <a:r>
              <a:rPr kumimoji="0" lang="da-DK" sz="1600" b="0" i="1" u="none" strike="noStrike" cap="none" normalizeH="0" baseline="0" dirty="0">
                <a:ln>
                  <a:noFill/>
                </a:ln>
                <a:solidFill>
                  <a:schemeClr val="tx1"/>
                </a:solidFill>
                <a:effectLst/>
                <a:latin typeface="Times New Roman Almindelig"/>
                <a:ea typeface="Times New Roman" pitchFamily="18" charset="0"/>
                <a:cs typeface="Times New Roman" pitchFamily="18" charset="0"/>
              </a:rPr>
              <a:t> </a:t>
            </a:r>
            <a:r>
              <a:rPr kumimoji="0" lang="da-DK" sz="1600" b="1" i="1" u="none" strike="noStrike" cap="none" normalizeH="0" baseline="0" dirty="0">
                <a:ln>
                  <a:noFill/>
                </a:ln>
                <a:solidFill>
                  <a:schemeClr val="tx1"/>
                </a:solidFill>
                <a:effectLst/>
                <a:latin typeface="Times New Roman Almindelig"/>
                <a:ea typeface="Times New Roman" pitchFamily="18" charset="0"/>
                <a:cs typeface="Times New Roman" pitchFamily="18" charset="0"/>
              </a:rPr>
              <a:t>vælger</a:t>
            </a: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sin plads i det almene. Her er man ikke underlagt det tilfældige - som æstetikeren. Her er standpunktet produkt af ens frie valg.</a:t>
            </a:r>
            <a:endParaRPr kumimoji="0" lang="da-DK" sz="16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Bestemmelse af angsten: Angst er ikke frygt - angsten for det onde; angsten for det gode (forhærdelsen i fortvivlelsen)</a:t>
            </a:r>
            <a:endParaRPr kumimoji="0" lang="da-DK" sz="16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Valget - angsten for det gode = angsten for valget overhovedet, angsten for springet ud i det frie valg (ud på de 70.000 favne), hvor man </a:t>
            </a:r>
            <a:r>
              <a:rPr kumimoji="0" lang="da-DK" sz="1600" b="1" i="1" u="none" strike="noStrike" cap="none" normalizeH="0" baseline="0" dirty="0">
                <a:ln>
                  <a:noFill/>
                </a:ln>
                <a:solidFill>
                  <a:schemeClr val="tx1"/>
                </a:solidFill>
                <a:effectLst/>
                <a:latin typeface="Times New Roman Almindelig"/>
                <a:ea typeface="Times New Roman" pitchFamily="18" charset="0"/>
                <a:cs typeface="Times New Roman" pitchFamily="18" charset="0"/>
              </a:rPr>
              <a:t>træder i eksistens</a:t>
            </a: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og påtager sig det fulde ansvar for sit liv. Vejen</a:t>
            </a:r>
            <a:r>
              <a:rPr kumimoji="0" lang="da-DK" sz="1600" b="0" i="0" u="none" strike="noStrike" cap="none" normalizeH="0" dirty="0">
                <a:ln>
                  <a:noFill/>
                </a:ln>
                <a:solidFill>
                  <a:schemeClr val="tx1"/>
                </a:solidFill>
                <a:effectLst/>
                <a:latin typeface="Times New Roman Almindelig"/>
                <a:ea typeface="Times New Roman" pitchFamily="18" charset="0"/>
                <a:cs typeface="Times New Roman" pitchFamily="18" charset="0"/>
              </a:rPr>
              <a:t> mod Ånd, vejen mod </a:t>
            </a:r>
            <a:r>
              <a:rPr kumimoji="0" lang="da-DK" sz="1600" b="1" i="1" u="none" strike="noStrike" cap="none" normalizeH="0" dirty="0">
                <a:ln>
                  <a:noFill/>
                </a:ln>
                <a:solidFill>
                  <a:schemeClr val="tx1"/>
                </a:solidFill>
                <a:effectLst/>
                <a:latin typeface="Times New Roman Almindelig"/>
                <a:ea typeface="Times New Roman" pitchFamily="18" charset="0"/>
                <a:cs typeface="Times New Roman" pitchFamily="18" charset="0"/>
              </a:rPr>
              <a:t>inderlighed</a:t>
            </a:r>
            <a:r>
              <a:rPr kumimoji="0" lang="da-DK" sz="1600" b="0" i="0" u="none" strike="noStrike" cap="none" normalizeH="0" dirty="0">
                <a:ln>
                  <a:noFill/>
                </a:ln>
                <a:solidFill>
                  <a:schemeClr val="tx1"/>
                </a:solidFill>
                <a:effectLst/>
                <a:latin typeface="Times New Roman Almindelig"/>
                <a:ea typeface="Times New Roman" pitchFamily="18" charset="0"/>
                <a:cs typeface="Times New Roman" pitchFamily="18" charset="0"/>
              </a:rPr>
              <a:t>.</a:t>
            </a:r>
            <a:endParaRPr kumimoji="0" lang="da-DK" sz="1600" b="0" i="0" u="none" strike="noStrike" cap="none" normalizeH="0" baseline="0" dirty="0">
              <a:ln>
                <a:noFill/>
              </a:ln>
              <a:solidFill>
                <a:schemeClr val="tx1"/>
              </a:solidFill>
              <a:effectLst/>
              <a:latin typeface="Arial"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23</a:t>
            </a:fld>
            <a:endParaRPr lang="da-DK" dirty="0"/>
          </a:p>
        </p:txBody>
      </p:sp>
      <p:sp>
        <p:nvSpPr>
          <p:cNvPr id="5" name="Rektangel 4"/>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27"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
        <p:nvSpPr>
          <p:cNvPr id="2" name="Rektangel 1"/>
          <p:cNvSpPr/>
          <p:nvPr/>
        </p:nvSpPr>
        <p:spPr>
          <a:xfrm>
            <a:off x="179512" y="3573016"/>
            <a:ext cx="8640960" cy="2160240"/>
          </a:xfrm>
          <a:prstGeom prst="rect">
            <a:avLst/>
          </a:prstGeom>
          <a:solidFill>
            <a:srgbClr val="ED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179512" y="1844824"/>
            <a:ext cx="8208912" cy="1944216"/>
          </a:xfrm>
          <a:prstGeom prst="rect">
            <a:avLst/>
          </a:prstGeom>
          <a:solidFill>
            <a:srgbClr val="ED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66789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4828AB75-5672-488D-A4EE-B153AE391A87}"/>
              </a:ext>
            </a:extLst>
          </p:cNvPr>
          <p:cNvSpPr>
            <a:spLocks noChangeArrowheads="1"/>
          </p:cNvSpPr>
          <p:nvPr/>
        </p:nvSpPr>
        <p:spPr bwMode="auto">
          <a:xfrm>
            <a:off x="467544" y="570453"/>
            <a:ext cx="8064896"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2000" b="1" i="1" u="none" strike="noStrike" cap="none" normalizeH="0" baseline="0" dirty="0">
                <a:ln>
                  <a:noFill/>
                </a:ln>
                <a:solidFill>
                  <a:srgbClr val="0070C0"/>
                </a:solidFill>
                <a:effectLst/>
                <a:latin typeface="Times New Roman Almindelig"/>
                <a:ea typeface="Times New Roman" pitchFamily="18" charset="0"/>
                <a:cs typeface="Times New Roman" pitchFamily="18" charset="0"/>
              </a:rPr>
              <a:t>Begrebet Angest</a:t>
            </a:r>
            <a:r>
              <a:rPr kumimoji="0" lang="da-DK" sz="2000" b="0" i="0" u="none" strike="noStrike" cap="none" normalizeH="0" baseline="0" dirty="0">
                <a:ln>
                  <a:noFill/>
                </a:ln>
                <a:solidFill>
                  <a:srgbClr val="0070C0"/>
                </a:solidFill>
                <a:effectLst/>
                <a:latin typeface="Times New Roman Almindelig"/>
                <a:ea typeface="Times New Roman" pitchFamily="18" charset="0"/>
                <a:cs typeface="Times New Roman" pitchFamily="18" charset="0"/>
              </a:rPr>
              <a:t>:</a:t>
            </a:r>
            <a:endParaRPr kumimoji="0" lang="da-DK" sz="2000" b="0" i="0" u="none" strike="noStrike" cap="none" normalizeH="0" baseline="0" dirty="0">
              <a:ln>
                <a:noFill/>
              </a:ln>
              <a:solidFill>
                <a:srgbClr val="0070C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Times New Roman Almindelig"/>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Omhandler arvesynden psykologisk tolket</a:t>
            </a:r>
            <a:endParaRPr kumimoji="0" lang="da-DK" sz="16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Mennesket består af tre ting: </a:t>
            </a:r>
            <a:r>
              <a:rPr kumimoji="0" lang="da-DK" sz="1600" b="0" i="0" u="none" strike="noStrike" cap="none" normalizeH="0" baseline="0" dirty="0">
                <a:ln>
                  <a:noFill/>
                </a:ln>
                <a:solidFill>
                  <a:srgbClr val="FF0000"/>
                </a:solidFill>
                <a:effectLst/>
                <a:latin typeface="Times New Roman Almindelig"/>
                <a:ea typeface="Times New Roman" pitchFamily="18" charset="0"/>
                <a:cs typeface="Times New Roman" pitchFamily="18" charset="0"/>
              </a:rPr>
              <a:t>krop - sjæl - ånd</a:t>
            </a:r>
            <a:endParaRPr kumimoji="0" lang="da-DK" sz="1600" b="0" i="0" u="none" strike="noStrike" cap="none" normalizeH="0" baseline="0" dirty="0">
              <a:ln>
                <a:noFill/>
              </a:ln>
              <a:solidFill>
                <a:srgbClr val="FF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a:t>
            </a:r>
            <a:endParaRPr kumimoji="0" lang="da-DK" sz="16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Livet som krop og ånd er et liv i uegentligheden (er en ureflekteret eller blot æstetisk reflekteret eksistens). Det er bundet til opnåelse af den øjeblikkelige lykke eller det gode liv som helhed forstået æstetisk. Det er derved underlagt det tilfældige. Det er ikke i egentlig forstand subjektivt frit. Frihed opnås først, når man erkender og herudfra frit</a:t>
            </a:r>
            <a:r>
              <a:rPr kumimoji="0" lang="da-DK" sz="1600" b="0" i="1" u="none" strike="noStrike" cap="none" normalizeH="0" baseline="0" dirty="0">
                <a:ln>
                  <a:noFill/>
                </a:ln>
                <a:solidFill>
                  <a:schemeClr val="tx1"/>
                </a:solidFill>
                <a:effectLst/>
                <a:latin typeface="Times New Roman Almindelig"/>
                <a:ea typeface="Times New Roman" pitchFamily="18" charset="0"/>
                <a:cs typeface="Times New Roman" pitchFamily="18" charset="0"/>
              </a:rPr>
              <a:t> </a:t>
            </a:r>
            <a:r>
              <a:rPr kumimoji="0" lang="da-DK" sz="1600" b="1" i="1" u="none" strike="noStrike" cap="none" normalizeH="0" baseline="0" dirty="0">
                <a:ln>
                  <a:noFill/>
                </a:ln>
                <a:solidFill>
                  <a:schemeClr val="tx1"/>
                </a:solidFill>
                <a:effectLst/>
                <a:latin typeface="Times New Roman Almindelig"/>
                <a:ea typeface="Times New Roman" pitchFamily="18" charset="0"/>
                <a:cs typeface="Times New Roman" pitchFamily="18" charset="0"/>
              </a:rPr>
              <a:t>vælger</a:t>
            </a: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sin plads i det almene. Her er man ikke underlagt det tilfældige - som æstetikeren. Her er standpunktet produkt af ens frie valg.</a:t>
            </a:r>
            <a:endParaRPr kumimoji="0" lang="da-DK" sz="16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Bestemmelse af angsten: Angst er ikke frygt - angsten for det onde; angsten for det gode (forhærdelsen i fortvivlelsen)</a:t>
            </a:r>
            <a:endParaRPr kumimoji="0" lang="da-DK" sz="16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Valget - angsten for det gode = angsten for valget overhovedet, angsten for springet ud i det frie valg (ud på de 70.000 favne), hvor man </a:t>
            </a:r>
            <a:r>
              <a:rPr kumimoji="0" lang="da-DK" sz="1600" b="1" i="1" u="none" strike="noStrike" cap="none" normalizeH="0" baseline="0" dirty="0">
                <a:ln>
                  <a:noFill/>
                </a:ln>
                <a:solidFill>
                  <a:schemeClr val="tx1"/>
                </a:solidFill>
                <a:effectLst/>
                <a:latin typeface="Times New Roman Almindelig"/>
                <a:ea typeface="Times New Roman" pitchFamily="18" charset="0"/>
                <a:cs typeface="Times New Roman" pitchFamily="18" charset="0"/>
              </a:rPr>
              <a:t>træder i eksistens</a:t>
            </a: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og påtager sig det fulde ansvar for sit liv. Vejen</a:t>
            </a:r>
            <a:r>
              <a:rPr kumimoji="0" lang="da-DK" sz="1600" b="0" i="0" u="none" strike="noStrike" cap="none" normalizeH="0" dirty="0">
                <a:ln>
                  <a:noFill/>
                </a:ln>
                <a:solidFill>
                  <a:schemeClr val="tx1"/>
                </a:solidFill>
                <a:effectLst/>
                <a:latin typeface="Times New Roman Almindelig"/>
                <a:ea typeface="Times New Roman" pitchFamily="18" charset="0"/>
                <a:cs typeface="Times New Roman" pitchFamily="18" charset="0"/>
              </a:rPr>
              <a:t> mod Ånd, vejen mod </a:t>
            </a:r>
            <a:r>
              <a:rPr kumimoji="0" lang="da-DK" sz="1600" b="1" i="1" u="none" strike="noStrike" cap="none" normalizeH="0" dirty="0">
                <a:ln>
                  <a:noFill/>
                </a:ln>
                <a:solidFill>
                  <a:schemeClr val="tx1"/>
                </a:solidFill>
                <a:effectLst/>
                <a:latin typeface="Times New Roman Almindelig"/>
                <a:ea typeface="Times New Roman" pitchFamily="18" charset="0"/>
                <a:cs typeface="Times New Roman" pitchFamily="18" charset="0"/>
              </a:rPr>
              <a:t>inderlighed</a:t>
            </a:r>
            <a:r>
              <a:rPr kumimoji="0" lang="da-DK" sz="1600" b="0" i="0" u="none" strike="noStrike" cap="none" normalizeH="0" dirty="0">
                <a:ln>
                  <a:noFill/>
                </a:ln>
                <a:solidFill>
                  <a:schemeClr val="tx1"/>
                </a:solidFill>
                <a:effectLst/>
                <a:latin typeface="Times New Roman Almindelig"/>
                <a:ea typeface="Times New Roman" pitchFamily="18" charset="0"/>
                <a:cs typeface="Times New Roman" pitchFamily="18" charset="0"/>
              </a:rPr>
              <a:t>.</a:t>
            </a:r>
            <a:endParaRPr kumimoji="0" lang="da-DK" sz="1600" b="0" i="0" u="none" strike="noStrike" cap="none" normalizeH="0" baseline="0" dirty="0">
              <a:ln>
                <a:noFill/>
              </a:ln>
              <a:solidFill>
                <a:schemeClr val="tx1"/>
              </a:solidFill>
              <a:effectLst/>
              <a:latin typeface="Arial"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24</a:t>
            </a:fld>
            <a:endParaRPr lang="da-DK" dirty="0"/>
          </a:p>
        </p:txBody>
      </p:sp>
      <p:sp>
        <p:nvSpPr>
          <p:cNvPr id="4" name="Rektangel 3"/>
          <p:cNvSpPr/>
          <p:nvPr/>
        </p:nvSpPr>
        <p:spPr>
          <a:xfrm>
            <a:off x="75911" y="4241525"/>
            <a:ext cx="3701245" cy="182273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Rektangel 5"/>
          <p:cNvSpPr/>
          <p:nvPr/>
        </p:nvSpPr>
        <p:spPr>
          <a:xfrm>
            <a:off x="75911" y="4309938"/>
            <a:ext cx="3852077" cy="1754326"/>
          </a:xfrm>
          <a:prstGeom prst="rect">
            <a:avLst/>
          </a:prstGeom>
        </p:spPr>
        <p:txBody>
          <a:bodyPr wrap="square">
            <a:spAutoFit/>
          </a:bodyPr>
          <a:lstStyle/>
          <a:p>
            <a:r>
              <a:rPr lang="da-DK" i="1" dirty="0"/>
              <a:t>Lad Andre klage over, at Tiden er ond; jeg klager over, at den er ussel; thi den er uden Lidenskab. Menneskenes Tanker ere tynde og skrøbelige som Kniplinger, de selv ynkværdige som Kniplings-Piger. </a:t>
            </a:r>
            <a:r>
              <a:rPr lang="da-DK" dirty="0"/>
              <a:t>(fra </a:t>
            </a:r>
            <a:r>
              <a:rPr lang="da-DK" i="1" dirty="0"/>
              <a:t>Enten-Eller</a:t>
            </a:r>
            <a:r>
              <a:rPr lang="da-DK" dirty="0"/>
              <a:t>)</a:t>
            </a:r>
          </a:p>
        </p:txBody>
      </p:sp>
      <p:sp>
        <p:nvSpPr>
          <p:cNvPr id="7" name="Rektangel 6"/>
          <p:cNvSpPr/>
          <p:nvPr/>
        </p:nvSpPr>
        <p:spPr>
          <a:xfrm>
            <a:off x="3777156" y="570453"/>
            <a:ext cx="4824536" cy="494677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Tekstboks 9"/>
          <p:cNvSpPr txBox="1"/>
          <p:nvPr/>
        </p:nvSpPr>
        <p:spPr>
          <a:xfrm>
            <a:off x="6561546" y="4863934"/>
            <a:ext cx="1680781" cy="646331"/>
          </a:xfrm>
          <a:prstGeom prst="rect">
            <a:avLst/>
          </a:prstGeom>
          <a:noFill/>
        </p:spPr>
        <p:txBody>
          <a:bodyPr wrap="none" rtlCol="0">
            <a:spAutoFit/>
          </a:bodyPr>
          <a:lstStyle/>
          <a:p>
            <a:r>
              <a:rPr lang="da-DK" b="1" i="1" dirty="0">
                <a:solidFill>
                  <a:srgbClr val="00B0F0"/>
                </a:solidFill>
              </a:rPr>
              <a:t>Frygt og Bæven</a:t>
            </a:r>
          </a:p>
          <a:p>
            <a:r>
              <a:rPr lang="da-DK" b="1" i="1" dirty="0">
                <a:solidFill>
                  <a:srgbClr val="00B0F0"/>
                </a:solidFill>
              </a:rPr>
              <a:t>Gjentagelsen</a:t>
            </a:r>
          </a:p>
        </p:txBody>
      </p:sp>
      <p:sp>
        <p:nvSpPr>
          <p:cNvPr id="11" name="Tekstboks 10"/>
          <p:cNvSpPr txBox="1"/>
          <p:nvPr/>
        </p:nvSpPr>
        <p:spPr>
          <a:xfrm>
            <a:off x="3927988" y="1534941"/>
            <a:ext cx="1436099" cy="369332"/>
          </a:xfrm>
          <a:prstGeom prst="rect">
            <a:avLst/>
          </a:prstGeom>
          <a:noFill/>
        </p:spPr>
        <p:txBody>
          <a:bodyPr wrap="none" rtlCol="0">
            <a:spAutoFit/>
          </a:bodyPr>
          <a:lstStyle/>
          <a:p>
            <a:r>
              <a:rPr lang="da-DK" dirty="0"/>
              <a:t>det æstetiske</a:t>
            </a:r>
          </a:p>
        </p:txBody>
      </p:sp>
      <p:sp>
        <p:nvSpPr>
          <p:cNvPr id="12" name="Tekstboks 11"/>
          <p:cNvSpPr txBox="1"/>
          <p:nvPr/>
        </p:nvSpPr>
        <p:spPr>
          <a:xfrm>
            <a:off x="4349806" y="2798459"/>
            <a:ext cx="1096519" cy="369332"/>
          </a:xfrm>
          <a:prstGeom prst="rect">
            <a:avLst/>
          </a:prstGeom>
          <a:noFill/>
        </p:spPr>
        <p:txBody>
          <a:bodyPr wrap="none" rtlCol="0">
            <a:spAutoFit/>
          </a:bodyPr>
          <a:lstStyle/>
          <a:p>
            <a:r>
              <a:rPr lang="da-DK" dirty="0"/>
              <a:t>det etiske</a:t>
            </a:r>
          </a:p>
        </p:txBody>
      </p:sp>
      <p:sp>
        <p:nvSpPr>
          <p:cNvPr id="13" name="Tekstboks 12"/>
          <p:cNvSpPr txBox="1"/>
          <p:nvPr/>
        </p:nvSpPr>
        <p:spPr>
          <a:xfrm>
            <a:off x="5469344" y="997180"/>
            <a:ext cx="1440160" cy="369332"/>
          </a:xfrm>
          <a:prstGeom prst="rect">
            <a:avLst/>
          </a:prstGeom>
          <a:noFill/>
        </p:spPr>
        <p:txBody>
          <a:bodyPr wrap="square" rtlCol="0">
            <a:spAutoFit/>
          </a:bodyPr>
          <a:lstStyle/>
          <a:p>
            <a:r>
              <a:rPr lang="da-DK" dirty="0"/>
              <a:t>arvesynden</a:t>
            </a:r>
          </a:p>
        </p:txBody>
      </p:sp>
      <p:sp>
        <p:nvSpPr>
          <p:cNvPr id="14" name="Tekstboks 13"/>
          <p:cNvSpPr txBox="1"/>
          <p:nvPr/>
        </p:nvSpPr>
        <p:spPr>
          <a:xfrm>
            <a:off x="4247430" y="2138572"/>
            <a:ext cx="1116658" cy="369332"/>
          </a:xfrm>
          <a:prstGeom prst="rect">
            <a:avLst/>
          </a:prstGeom>
          <a:noFill/>
        </p:spPr>
        <p:txBody>
          <a:bodyPr wrap="square" rtlCol="0">
            <a:spAutoFit/>
          </a:bodyPr>
          <a:lstStyle/>
          <a:p>
            <a:r>
              <a:rPr lang="da-DK" dirty="0"/>
              <a:t>angst                          </a:t>
            </a:r>
          </a:p>
        </p:txBody>
      </p:sp>
      <p:cxnSp>
        <p:nvCxnSpPr>
          <p:cNvPr id="16" name="Lige forbindelse 15"/>
          <p:cNvCxnSpPr/>
          <p:nvPr/>
        </p:nvCxnSpPr>
        <p:spPr>
          <a:xfrm>
            <a:off x="6068542" y="1341209"/>
            <a:ext cx="579277" cy="1692836"/>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kstboks 23"/>
          <p:cNvSpPr txBox="1"/>
          <p:nvPr/>
        </p:nvSpPr>
        <p:spPr>
          <a:xfrm>
            <a:off x="6453534" y="3034045"/>
            <a:ext cx="2006318" cy="369332"/>
          </a:xfrm>
          <a:prstGeom prst="rect">
            <a:avLst/>
          </a:prstGeom>
          <a:noFill/>
        </p:spPr>
        <p:txBody>
          <a:bodyPr wrap="none" rtlCol="0">
            <a:spAutoFit/>
          </a:bodyPr>
          <a:lstStyle/>
          <a:p>
            <a:r>
              <a:rPr lang="da-DK" dirty="0"/>
              <a:t>nåde, frelse ved tro</a:t>
            </a:r>
          </a:p>
        </p:txBody>
      </p:sp>
      <p:sp>
        <p:nvSpPr>
          <p:cNvPr id="26" name="Tekstboks 25"/>
          <p:cNvSpPr txBox="1"/>
          <p:nvPr/>
        </p:nvSpPr>
        <p:spPr>
          <a:xfrm>
            <a:off x="6358180" y="3424317"/>
            <a:ext cx="1805687" cy="1477328"/>
          </a:xfrm>
          <a:prstGeom prst="rect">
            <a:avLst/>
          </a:prstGeom>
          <a:noFill/>
        </p:spPr>
        <p:txBody>
          <a:bodyPr wrap="none" rtlCol="0">
            <a:spAutoFit/>
          </a:bodyPr>
          <a:lstStyle/>
          <a:p>
            <a:r>
              <a:rPr lang="da-DK" b="1" dirty="0">
                <a:solidFill>
                  <a:srgbClr val="FF0000"/>
                </a:solidFill>
              </a:rPr>
              <a:t>Forholdet til Gud</a:t>
            </a:r>
          </a:p>
          <a:p>
            <a:r>
              <a:rPr lang="da-DK" dirty="0"/>
              <a:t>Adam</a:t>
            </a:r>
          </a:p>
          <a:p>
            <a:endParaRPr lang="da-DK" dirty="0"/>
          </a:p>
          <a:p>
            <a:r>
              <a:rPr lang="da-DK" dirty="0"/>
              <a:t>Abraham og Isak</a:t>
            </a:r>
          </a:p>
          <a:p>
            <a:r>
              <a:rPr lang="da-DK" dirty="0"/>
              <a:t>Job</a:t>
            </a:r>
          </a:p>
        </p:txBody>
      </p:sp>
      <p:sp>
        <p:nvSpPr>
          <p:cNvPr id="31" name="Tekstboks 30"/>
          <p:cNvSpPr txBox="1"/>
          <p:nvPr/>
        </p:nvSpPr>
        <p:spPr>
          <a:xfrm>
            <a:off x="4103404" y="3401920"/>
            <a:ext cx="2119298" cy="646331"/>
          </a:xfrm>
          <a:prstGeom prst="rect">
            <a:avLst/>
          </a:prstGeom>
          <a:noFill/>
        </p:spPr>
        <p:txBody>
          <a:bodyPr wrap="none" rtlCol="0">
            <a:spAutoFit/>
          </a:bodyPr>
          <a:lstStyle/>
          <a:p>
            <a:r>
              <a:rPr lang="da-DK" b="1" dirty="0">
                <a:solidFill>
                  <a:srgbClr val="FF0000"/>
                </a:solidFill>
              </a:rPr>
              <a:t>Forholdet til næsten</a:t>
            </a:r>
          </a:p>
          <a:p>
            <a:r>
              <a:rPr lang="da-DK" dirty="0"/>
              <a:t>samfundet</a:t>
            </a:r>
          </a:p>
        </p:txBody>
      </p:sp>
      <p:sp>
        <p:nvSpPr>
          <p:cNvPr id="82944" name="Tekstboks 82943"/>
          <p:cNvSpPr txBox="1"/>
          <p:nvPr/>
        </p:nvSpPr>
        <p:spPr>
          <a:xfrm>
            <a:off x="4103404" y="4280540"/>
            <a:ext cx="1832553" cy="369332"/>
          </a:xfrm>
          <a:prstGeom prst="rect">
            <a:avLst/>
          </a:prstGeom>
          <a:noFill/>
        </p:spPr>
        <p:txBody>
          <a:bodyPr wrap="none" rtlCol="0">
            <a:spAutoFit/>
          </a:bodyPr>
          <a:lstStyle/>
          <a:p>
            <a:r>
              <a:rPr lang="da-DK" dirty="0"/>
              <a:t>Assessor Wilhelm</a:t>
            </a:r>
          </a:p>
        </p:txBody>
      </p:sp>
      <p:cxnSp>
        <p:nvCxnSpPr>
          <p:cNvPr id="35" name="Lige forbindelse 34"/>
          <p:cNvCxnSpPr/>
          <p:nvPr/>
        </p:nvCxnSpPr>
        <p:spPr>
          <a:xfrm>
            <a:off x="4473491" y="1904273"/>
            <a:ext cx="289638" cy="894186"/>
          </a:xfrm>
          <a:prstGeom prst="line">
            <a:avLst/>
          </a:prstGeom>
        </p:spPr>
        <p:style>
          <a:lnRef idx="1">
            <a:schemeClr val="accent1"/>
          </a:lnRef>
          <a:fillRef idx="0">
            <a:schemeClr val="accent1"/>
          </a:fillRef>
          <a:effectRef idx="0">
            <a:schemeClr val="accent1"/>
          </a:effectRef>
          <a:fontRef idx="minor">
            <a:schemeClr val="tx1"/>
          </a:fontRef>
        </p:style>
      </p:cxnSp>
      <p:sp>
        <p:nvSpPr>
          <p:cNvPr id="82948" name="Tekstboks 82947"/>
          <p:cNvSpPr txBox="1"/>
          <p:nvPr/>
        </p:nvSpPr>
        <p:spPr>
          <a:xfrm>
            <a:off x="4348408" y="4817769"/>
            <a:ext cx="1799467" cy="369332"/>
          </a:xfrm>
          <a:prstGeom prst="rect">
            <a:avLst/>
          </a:prstGeom>
          <a:noFill/>
        </p:spPr>
        <p:txBody>
          <a:bodyPr wrap="none" rtlCol="0">
            <a:spAutoFit/>
          </a:bodyPr>
          <a:lstStyle/>
          <a:p>
            <a:r>
              <a:rPr lang="da-DK" b="1" i="1" dirty="0">
                <a:solidFill>
                  <a:srgbClr val="00B0F0"/>
                </a:solidFill>
              </a:rPr>
              <a:t>Enten-Eller, del B</a:t>
            </a:r>
          </a:p>
        </p:txBody>
      </p:sp>
      <p:sp>
        <p:nvSpPr>
          <p:cNvPr id="82949" name="Tekstboks 82948"/>
          <p:cNvSpPr txBox="1"/>
          <p:nvPr/>
        </p:nvSpPr>
        <p:spPr>
          <a:xfrm>
            <a:off x="6189424" y="2138572"/>
            <a:ext cx="618118" cy="369332"/>
          </a:xfrm>
          <a:prstGeom prst="rect">
            <a:avLst/>
          </a:prstGeom>
          <a:noFill/>
        </p:spPr>
        <p:txBody>
          <a:bodyPr wrap="none" rtlCol="0">
            <a:spAutoFit/>
          </a:bodyPr>
          <a:lstStyle/>
          <a:p>
            <a:r>
              <a:rPr lang="da-DK" dirty="0"/>
              <a:t>synd</a:t>
            </a:r>
          </a:p>
        </p:txBody>
      </p:sp>
      <p:sp>
        <p:nvSpPr>
          <p:cNvPr id="82950" name="Tekstboks 82949"/>
          <p:cNvSpPr txBox="1"/>
          <p:nvPr/>
        </p:nvSpPr>
        <p:spPr>
          <a:xfrm rot="382137">
            <a:off x="3911666" y="5207947"/>
            <a:ext cx="2293064" cy="1077218"/>
          </a:xfrm>
          <a:prstGeom prst="rect">
            <a:avLst/>
          </a:prstGeom>
          <a:noFill/>
        </p:spPr>
        <p:txBody>
          <a:bodyPr wrap="none" rtlCol="0">
            <a:spAutoFit/>
          </a:bodyPr>
          <a:lstStyle/>
          <a:p>
            <a:r>
              <a:rPr lang="da-DK" sz="4400" dirty="0">
                <a:solidFill>
                  <a:srgbClr val="FFC000"/>
                </a:solidFill>
              </a:rPr>
              <a:t>Psykologi</a:t>
            </a:r>
          </a:p>
          <a:p>
            <a:r>
              <a:rPr lang="da-DK" sz="2000" dirty="0">
                <a:solidFill>
                  <a:srgbClr val="FFC000"/>
                </a:solidFill>
              </a:rPr>
              <a:t>       (sociologi)</a:t>
            </a:r>
          </a:p>
        </p:txBody>
      </p:sp>
      <p:sp>
        <p:nvSpPr>
          <p:cNvPr id="82951" name="Tekstboks 82950"/>
          <p:cNvSpPr txBox="1"/>
          <p:nvPr/>
        </p:nvSpPr>
        <p:spPr>
          <a:xfrm rot="466120">
            <a:off x="6314406" y="5319537"/>
            <a:ext cx="2011769" cy="769441"/>
          </a:xfrm>
          <a:prstGeom prst="rect">
            <a:avLst/>
          </a:prstGeom>
          <a:noFill/>
        </p:spPr>
        <p:txBody>
          <a:bodyPr wrap="none" rtlCol="0">
            <a:spAutoFit/>
          </a:bodyPr>
          <a:lstStyle/>
          <a:p>
            <a:r>
              <a:rPr lang="da-DK" sz="4400" dirty="0">
                <a:solidFill>
                  <a:srgbClr val="FFC000"/>
                </a:solidFill>
              </a:rPr>
              <a:t>Religion</a:t>
            </a:r>
          </a:p>
        </p:txBody>
      </p:sp>
      <p:sp>
        <p:nvSpPr>
          <p:cNvPr id="27"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
        <p:nvSpPr>
          <p:cNvPr id="5" name="Rektangel 4"/>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Tree>
    <p:extLst>
      <p:ext uri="{BB962C8B-B14F-4D97-AF65-F5344CB8AC3E}">
        <p14:creationId xmlns:p14="http://schemas.microsoft.com/office/powerpoint/2010/main" val="37793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294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294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2950"/>
                                        </p:tgtEl>
                                        <p:attrNameLst>
                                          <p:attrName>style.visibility</p:attrName>
                                        </p:attrNameLst>
                                      </p:cBhvr>
                                      <p:to>
                                        <p:strVal val="visible"/>
                                      </p:to>
                                    </p:set>
                                    <p:animEffect transition="in" filter="fade">
                                      <p:cBhvr>
                                        <p:cTn id="40" dur="1000"/>
                                        <p:tgtEl>
                                          <p:spTgt spid="82950"/>
                                        </p:tgtEl>
                                      </p:cBhvr>
                                    </p:animEffect>
                                    <p:anim calcmode="lin" valueType="num">
                                      <p:cBhvr>
                                        <p:cTn id="41" dur="1000" fill="hold"/>
                                        <p:tgtEl>
                                          <p:spTgt spid="82950"/>
                                        </p:tgtEl>
                                        <p:attrNameLst>
                                          <p:attrName>ppt_x</p:attrName>
                                        </p:attrNameLst>
                                      </p:cBhvr>
                                      <p:tavLst>
                                        <p:tav tm="0">
                                          <p:val>
                                            <p:strVal val="#ppt_x"/>
                                          </p:val>
                                        </p:tav>
                                        <p:tav tm="100000">
                                          <p:val>
                                            <p:strVal val="#ppt_x"/>
                                          </p:val>
                                        </p:tav>
                                      </p:tavLst>
                                    </p:anim>
                                    <p:anim calcmode="lin" valueType="num">
                                      <p:cBhvr>
                                        <p:cTn id="42" dur="1000" fill="hold"/>
                                        <p:tgtEl>
                                          <p:spTgt spid="8295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29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2951"/>
                                        </p:tgtEl>
                                        <p:attrNameLst>
                                          <p:attrName>style.visibility</p:attrName>
                                        </p:attrNameLst>
                                      </p:cBhvr>
                                      <p:to>
                                        <p:strVal val="visible"/>
                                      </p:to>
                                    </p:set>
                                    <p:animEffect transition="in" filter="fade">
                                      <p:cBhvr>
                                        <p:cTn id="63" dur="1000"/>
                                        <p:tgtEl>
                                          <p:spTgt spid="82951"/>
                                        </p:tgtEl>
                                      </p:cBhvr>
                                    </p:animEffect>
                                    <p:anim calcmode="lin" valueType="num">
                                      <p:cBhvr>
                                        <p:cTn id="64" dur="1000" fill="hold"/>
                                        <p:tgtEl>
                                          <p:spTgt spid="82951"/>
                                        </p:tgtEl>
                                        <p:attrNameLst>
                                          <p:attrName>ppt_x</p:attrName>
                                        </p:attrNameLst>
                                      </p:cBhvr>
                                      <p:tavLst>
                                        <p:tav tm="0">
                                          <p:val>
                                            <p:strVal val="#ppt_x"/>
                                          </p:val>
                                        </p:tav>
                                        <p:tav tm="100000">
                                          <p:val>
                                            <p:strVal val="#ppt_x"/>
                                          </p:val>
                                        </p:tav>
                                      </p:tavLst>
                                    </p:anim>
                                    <p:anim calcmode="lin" valueType="num">
                                      <p:cBhvr>
                                        <p:cTn id="65" dur="1000" fill="hold"/>
                                        <p:tgtEl>
                                          <p:spTgt spid="829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10" grpId="0"/>
      <p:bldP spid="11" grpId="0"/>
      <p:bldP spid="12" grpId="0"/>
      <p:bldP spid="13" grpId="0"/>
      <p:bldP spid="14" grpId="0"/>
      <p:bldP spid="24" grpId="0"/>
      <p:bldP spid="26" grpId="0"/>
      <p:bldP spid="31" grpId="0"/>
      <p:bldP spid="82944" grpId="0"/>
      <p:bldP spid="82948" grpId="0"/>
      <p:bldP spid="82949" grpId="0"/>
      <p:bldP spid="82950" grpId="0"/>
      <p:bldP spid="829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boks 2"/>
          <p:cNvSpPr txBox="1"/>
          <p:nvPr/>
        </p:nvSpPr>
        <p:spPr>
          <a:xfrm>
            <a:off x="539552" y="692696"/>
            <a:ext cx="7632848" cy="2585323"/>
          </a:xfrm>
          <a:prstGeom prst="rect">
            <a:avLst/>
          </a:prstGeom>
          <a:noFill/>
        </p:spPr>
        <p:txBody>
          <a:bodyPr wrap="square" rtlCol="0">
            <a:spAutoFit/>
          </a:bodyPr>
          <a:lstStyle/>
          <a:p>
            <a:r>
              <a:rPr lang="da-DK" sz="1600" dirty="0">
                <a:latin typeface="Arial" pitchFamily="34" charset="0"/>
                <a:cs typeface="Arial" pitchFamily="34" charset="0"/>
              </a:rPr>
              <a:t>Kierkegaard mener, at der gælder </a:t>
            </a:r>
            <a:r>
              <a:rPr lang="da-DK" sz="1600" b="1" dirty="0">
                <a:solidFill>
                  <a:srgbClr val="00B0F0"/>
                </a:solidFill>
                <a:latin typeface="Arial" pitchFamily="34" charset="0"/>
                <a:cs typeface="Arial" pitchFamily="34" charset="0"/>
              </a:rPr>
              <a:t>en teleologisk suspension af det etiske?</a:t>
            </a:r>
          </a:p>
          <a:p>
            <a:endParaRPr lang="da-DK" sz="1600" dirty="0">
              <a:latin typeface="Arial" pitchFamily="34" charset="0"/>
              <a:cs typeface="Arial" pitchFamily="34" charset="0"/>
            </a:endParaRPr>
          </a:p>
          <a:p>
            <a:endParaRPr lang="da-DK" sz="1600" dirty="0">
              <a:latin typeface="Arial" pitchFamily="34" charset="0"/>
              <a:cs typeface="Arial" pitchFamily="34" charset="0"/>
            </a:endParaRPr>
          </a:p>
          <a:p>
            <a:r>
              <a:rPr lang="da-DK" sz="1600" dirty="0">
                <a:latin typeface="Arial" pitchFamily="34" charset="0"/>
                <a:cs typeface="Arial" pitchFamily="34" charset="0"/>
              </a:rPr>
              <a:t>Gudsforholdet: Prøvelsen og </a:t>
            </a:r>
            <a:r>
              <a:rPr lang="da-DK" sz="1600" b="1" dirty="0">
                <a:latin typeface="Arial" pitchFamily="34" charset="0"/>
                <a:cs typeface="Arial" pitchFamily="34" charset="0"/>
              </a:rPr>
              <a:t>gentagelsen</a:t>
            </a:r>
          </a:p>
          <a:p>
            <a:endParaRPr lang="da-DK" sz="1600" dirty="0">
              <a:latin typeface="Arial" pitchFamily="34" charset="0"/>
              <a:cs typeface="Arial" pitchFamily="34" charset="0"/>
            </a:endParaRPr>
          </a:p>
          <a:p>
            <a:r>
              <a:rPr lang="da-DK" b="1" i="1" dirty="0">
                <a:latin typeface="Arial" pitchFamily="34" charset="0"/>
                <a:cs typeface="Arial" pitchFamily="34" charset="0"/>
              </a:rPr>
              <a:t>Frygt og Bæven (1843)</a:t>
            </a:r>
          </a:p>
          <a:p>
            <a:r>
              <a:rPr lang="da-DK" sz="1600" dirty="0">
                <a:latin typeface="Arial" pitchFamily="34" charset="0"/>
                <a:cs typeface="Arial" pitchFamily="34" charset="0"/>
              </a:rPr>
              <a:t>Abrahams ofring af sin søn Isak på Moriabjerget: Troens ridder, der først resignerer i forhold til sit </a:t>
            </a:r>
            <a:r>
              <a:rPr lang="da-DK" sz="1600" b="1" dirty="0">
                <a:solidFill>
                  <a:srgbClr val="FF0000"/>
                </a:solidFill>
                <a:latin typeface="Arial" pitchFamily="34" charset="0"/>
                <a:cs typeface="Arial" pitchFamily="34" charset="0"/>
              </a:rPr>
              <a:t>tab </a:t>
            </a:r>
            <a:r>
              <a:rPr lang="da-DK" sz="1600" dirty="0">
                <a:latin typeface="Arial" pitchFamily="34" charset="0"/>
                <a:cs typeface="Arial" pitchFamily="34" charset="0"/>
              </a:rPr>
              <a:t>(Silencio), men derefter griber det </a:t>
            </a:r>
            <a:r>
              <a:rPr lang="da-DK" sz="1600" b="1" dirty="0">
                <a:solidFill>
                  <a:srgbClr val="FF0000"/>
                </a:solidFill>
                <a:latin typeface="Arial" pitchFamily="34" charset="0"/>
                <a:cs typeface="Arial" pitchFamily="34" charset="0"/>
              </a:rPr>
              <a:t>tabte</a:t>
            </a:r>
            <a:r>
              <a:rPr lang="da-DK" sz="1600" b="1" dirty="0">
                <a:latin typeface="Arial" pitchFamily="34" charset="0"/>
                <a:cs typeface="Arial" pitchFamily="34" charset="0"/>
              </a:rPr>
              <a:t> </a:t>
            </a:r>
            <a:r>
              <a:rPr lang="da-DK" sz="1600" dirty="0">
                <a:latin typeface="Arial" pitchFamily="34" charset="0"/>
                <a:cs typeface="Arial" pitchFamily="34" charset="0"/>
              </a:rPr>
              <a:t>og får </a:t>
            </a:r>
          </a:p>
          <a:p>
            <a:r>
              <a:rPr lang="da-DK" sz="1600" dirty="0">
                <a:latin typeface="Arial" pitchFamily="34" charset="0"/>
                <a:cs typeface="Arial" pitchFamily="34" charset="0"/>
              </a:rPr>
              <a:t>alt igen i kraft af det paradokse. Det er netop sådan, </a:t>
            </a:r>
            <a:r>
              <a:rPr lang="da-DK" sz="1600" b="1" dirty="0">
                <a:latin typeface="Arial" pitchFamily="34" charset="0"/>
                <a:cs typeface="Arial" pitchFamily="34" charset="0"/>
              </a:rPr>
              <a:t>gentagelsen</a:t>
            </a:r>
            <a:r>
              <a:rPr lang="da-DK" sz="1600" dirty="0">
                <a:latin typeface="Arial" pitchFamily="34" charset="0"/>
                <a:cs typeface="Arial" pitchFamily="34" charset="0"/>
              </a:rPr>
              <a:t> skal forstås.</a:t>
            </a:r>
          </a:p>
          <a:p>
            <a:endParaRPr lang="da-DK" sz="1600" dirty="0"/>
          </a:p>
        </p:txBody>
      </p:sp>
      <p:sp>
        <p:nvSpPr>
          <p:cNvPr id="4" name="Pladsholder til diasnummer 3"/>
          <p:cNvSpPr>
            <a:spLocks noGrp="1"/>
          </p:cNvSpPr>
          <p:nvPr>
            <p:ph type="sldNum" sz="quarter" idx="12"/>
          </p:nvPr>
        </p:nvSpPr>
        <p:spPr/>
        <p:txBody>
          <a:bodyPr/>
          <a:lstStyle/>
          <a:p>
            <a:fld id="{9823FC5A-AE90-4B18-8DA0-878DA8AA61F7}" type="slidenum">
              <a:rPr lang="da-DK" smtClean="0"/>
              <a:pPr/>
              <a:t>25</a:t>
            </a:fld>
            <a:endParaRPr lang="da-DK"/>
          </a:p>
        </p:txBody>
      </p:sp>
      <p:pic>
        <p:nvPicPr>
          <p:cNvPr id="5122" name="Picture 2" descr="http://www.smk.dk/typo3temp/pics/10bf12b13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8365" y="4077072"/>
            <a:ext cx="3275222" cy="2032896"/>
          </a:xfrm>
          <a:prstGeom prst="rect">
            <a:avLst/>
          </a:prstGeom>
          <a:noFill/>
          <a:extLst>
            <a:ext uri="{909E8E84-426E-40DD-AFC4-6F175D3DCCD1}">
              <a14:hiddenFill xmlns:a14="http://schemas.microsoft.com/office/drawing/2010/main">
                <a:solidFill>
                  <a:srgbClr val="FFFFFF"/>
                </a:solidFill>
              </a14:hiddenFill>
            </a:ext>
          </a:extLst>
        </p:spPr>
      </p:pic>
      <p:sp>
        <p:nvSpPr>
          <p:cNvPr id="6" name="Tekstboks 5"/>
          <p:cNvSpPr txBox="1"/>
          <p:nvPr/>
        </p:nvSpPr>
        <p:spPr>
          <a:xfrm>
            <a:off x="3756071" y="6074747"/>
            <a:ext cx="1310230" cy="307777"/>
          </a:xfrm>
          <a:prstGeom prst="rect">
            <a:avLst/>
          </a:prstGeom>
          <a:noFill/>
        </p:spPr>
        <p:txBody>
          <a:bodyPr wrap="none" rtlCol="0">
            <a:spAutoFit/>
          </a:bodyPr>
          <a:lstStyle/>
          <a:p>
            <a:r>
              <a:rPr lang="da-DK" sz="1400" dirty="0"/>
              <a:t>Chr. Zahrtmann</a:t>
            </a:r>
          </a:p>
        </p:txBody>
      </p:sp>
      <p:sp>
        <p:nvSpPr>
          <p:cNvPr id="5" name="Rektangel 4"/>
          <p:cNvSpPr/>
          <p:nvPr/>
        </p:nvSpPr>
        <p:spPr>
          <a:xfrm>
            <a:off x="-13516"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7" name="Rektangel 6"/>
          <p:cNvSpPr/>
          <p:nvPr/>
        </p:nvSpPr>
        <p:spPr>
          <a:xfrm>
            <a:off x="568704" y="3068960"/>
            <a:ext cx="6811608" cy="1138773"/>
          </a:xfrm>
          <a:prstGeom prst="rect">
            <a:avLst/>
          </a:prstGeom>
        </p:spPr>
        <p:txBody>
          <a:bodyPr wrap="square">
            <a:spAutoFit/>
          </a:bodyPr>
          <a:lstStyle/>
          <a:p>
            <a:r>
              <a:rPr lang="da-DK" b="1" i="1" dirty="0">
                <a:latin typeface="Arial" pitchFamily="34" charset="0"/>
                <a:cs typeface="Arial" pitchFamily="34" charset="0"/>
              </a:rPr>
              <a:t>Gjentagelsen (1843)</a:t>
            </a:r>
          </a:p>
          <a:p>
            <a:r>
              <a:rPr lang="da-DK" sz="1600" dirty="0">
                <a:latin typeface="Arial" pitchFamily="34" charset="0"/>
                <a:cs typeface="Arial" pitchFamily="34" charset="0"/>
              </a:rPr>
              <a:t>Job, som mister </a:t>
            </a:r>
            <a:r>
              <a:rPr lang="da-DK" sz="1600" b="1" dirty="0">
                <a:solidFill>
                  <a:srgbClr val="FF0000"/>
                </a:solidFill>
                <a:latin typeface="Arial" pitchFamily="34" charset="0"/>
                <a:cs typeface="Arial" pitchFamily="34" charset="0"/>
              </a:rPr>
              <a:t>alt</a:t>
            </a:r>
            <a:r>
              <a:rPr lang="da-DK" sz="1600" dirty="0">
                <a:latin typeface="Arial" pitchFamily="34" charset="0"/>
                <a:cs typeface="Arial" pitchFamily="34" charset="0"/>
              </a:rPr>
              <a:t>, forbander Gud, men får </a:t>
            </a:r>
            <a:r>
              <a:rPr lang="da-DK" sz="1600" b="1" dirty="0">
                <a:solidFill>
                  <a:srgbClr val="FF0000"/>
                </a:solidFill>
                <a:latin typeface="Arial" pitchFamily="34" charset="0"/>
                <a:cs typeface="Arial" pitchFamily="34" charset="0"/>
              </a:rPr>
              <a:t>alt</a:t>
            </a:r>
            <a:r>
              <a:rPr lang="da-DK" sz="1600" dirty="0">
                <a:latin typeface="Arial" pitchFamily="34" charset="0"/>
                <a:cs typeface="Arial" pitchFamily="34" charset="0"/>
              </a:rPr>
              <a:t> tifold tilbage</a:t>
            </a:r>
            <a:r>
              <a:rPr lang="da-DK" sz="1600" b="1" dirty="0">
                <a:latin typeface="Arial" pitchFamily="34" charset="0"/>
                <a:cs typeface="Arial" pitchFamily="34" charset="0"/>
              </a:rPr>
              <a:t>. Endnu en</a:t>
            </a:r>
          </a:p>
          <a:p>
            <a:r>
              <a:rPr lang="da-DK" sz="1600" b="1" dirty="0">
                <a:latin typeface="Arial" pitchFamily="34" charset="0"/>
                <a:cs typeface="Arial" pitchFamily="34" charset="0"/>
              </a:rPr>
              <a:t>gentagelse</a:t>
            </a:r>
            <a:r>
              <a:rPr lang="da-DK" sz="1600" dirty="0">
                <a:latin typeface="Arial" pitchFamily="34" charset="0"/>
                <a:cs typeface="Arial" pitchFamily="34" charset="0"/>
              </a:rPr>
              <a:t>.</a:t>
            </a:r>
          </a:p>
          <a:p>
            <a:endParaRPr lang="da-DK" dirty="0">
              <a:latin typeface="Arial" pitchFamily="34" charset="0"/>
              <a:cs typeface="Arial" pitchFamily="34" charset="0"/>
            </a:endParaRPr>
          </a:p>
        </p:txBody>
      </p:sp>
      <p:sp>
        <p:nvSpPr>
          <p:cNvPr id="9"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373121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p:cTn id="16" dur="500" fill="hold"/>
                                        <p:tgtEl>
                                          <p:spTgt spid="5122"/>
                                        </p:tgtEl>
                                        <p:attrNameLst>
                                          <p:attrName>ppt_w</p:attrName>
                                        </p:attrNameLst>
                                      </p:cBhvr>
                                      <p:tavLst>
                                        <p:tav tm="0">
                                          <p:val>
                                            <p:fltVal val="0"/>
                                          </p:val>
                                        </p:tav>
                                        <p:tav tm="100000">
                                          <p:val>
                                            <p:strVal val="#ppt_w"/>
                                          </p:val>
                                        </p:tav>
                                      </p:tavLst>
                                    </p:anim>
                                    <p:anim calcmode="lin" valueType="num">
                                      <p:cBhvr>
                                        <p:cTn id="17" dur="500" fill="hold"/>
                                        <p:tgtEl>
                                          <p:spTgt spid="5122"/>
                                        </p:tgtEl>
                                        <p:attrNameLst>
                                          <p:attrName>ppt_h</p:attrName>
                                        </p:attrNameLst>
                                      </p:cBhvr>
                                      <p:tavLst>
                                        <p:tav tm="0">
                                          <p:val>
                                            <p:fltVal val="0"/>
                                          </p:val>
                                        </p:tav>
                                        <p:tav tm="100000">
                                          <p:val>
                                            <p:strVal val="#ppt_h"/>
                                          </p:val>
                                        </p:tav>
                                      </p:tavLst>
                                    </p:anim>
                                    <p:animEffect transition="in" filter="fade">
                                      <p:cBhvr>
                                        <p:cTn id="18" dur="500"/>
                                        <p:tgtEl>
                                          <p:spTgt spid="51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boks 4"/>
          <p:cNvSpPr txBox="1"/>
          <p:nvPr/>
        </p:nvSpPr>
        <p:spPr>
          <a:xfrm>
            <a:off x="755577" y="548680"/>
            <a:ext cx="7776864" cy="5139869"/>
          </a:xfrm>
          <a:prstGeom prst="rect">
            <a:avLst/>
          </a:prstGeom>
          <a:noFill/>
        </p:spPr>
        <p:txBody>
          <a:bodyPr wrap="square" rtlCol="0">
            <a:spAutoFit/>
          </a:bodyPr>
          <a:lstStyle/>
          <a:p>
            <a:r>
              <a:rPr lang="da-DK" sz="2000" b="1" dirty="0">
                <a:latin typeface="Arial" pitchFamily="34" charset="0"/>
                <a:cs typeface="Arial" pitchFamily="34" charset="0"/>
              </a:rPr>
              <a:t>Livsstadierne:</a:t>
            </a:r>
          </a:p>
          <a:p>
            <a:endParaRPr lang="da-DK" sz="2000" dirty="0">
              <a:latin typeface="Arial" pitchFamily="34" charset="0"/>
              <a:cs typeface="Arial" pitchFamily="34" charset="0"/>
            </a:endParaRPr>
          </a:p>
          <a:p>
            <a:r>
              <a:rPr lang="da-DK" sz="1600" i="1" dirty="0">
                <a:latin typeface="Arial" pitchFamily="34" charset="0"/>
                <a:cs typeface="Arial" pitchFamily="34" charset="0"/>
              </a:rPr>
              <a:t>Enten - Eller:</a:t>
            </a:r>
          </a:p>
          <a:p>
            <a:endParaRPr lang="da-DK" sz="800" i="1" dirty="0">
              <a:latin typeface="Arial" pitchFamily="34" charset="0"/>
              <a:cs typeface="Arial" pitchFamily="34" charset="0"/>
            </a:endParaRPr>
          </a:p>
          <a:p>
            <a:pPr lvl="1"/>
            <a:r>
              <a:rPr lang="da-DK" sz="1600" b="1" dirty="0">
                <a:solidFill>
                  <a:srgbClr val="FF0000"/>
                </a:solidFill>
                <a:latin typeface="Arial" pitchFamily="34" charset="0"/>
                <a:cs typeface="Arial" pitchFamily="34" charset="0"/>
              </a:rPr>
              <a:t>Det æstetiske</a:t>
            </a:r>
            <a:endParaRPr lang="da-DK" sz="1600" b="1" dirty="0">
              <a:latin typeface="Arial" pitchFamily="34" charset="0"/>
              <a:cs typeface="Arial" pitchFamily="34" charset="0"/>
            </a:endParaRPr>
          </a:p>
          <a:p>
            <a:pPr lvl="1"/>
            <a:r>
              <a:rPr lang="da-DK" sz="1600" dirty="0">
                <a:latin typeface="Arial" pitchFamily="34" charset="0"/>
                <a:cs typeface="Arial" pitchFamily="34" charset="0"/>
              </a:rPr>
              <a:t>Det æstetiske liv er et liv i betingethed, dvs. underlagt de tilfældige vilkår, vi kommer til at leve under, og som vi ikke som handlende fuldt ud vil kunne styre</a:t>
            </a:r>
          </a:p>
          <a:p>
            <a:pPr lvl="1"/>
            <a:endParaRPr lang="da-DK" sz="1600" dirty="0">
              <a:latin typeface="Arial" pitchFamily="34" charset="0"/>
              <a:cs typeface="Arial" pitchFamily="34" charset="0"/>
            </a:endParaRPr>
          </a:p>
          <a:p>
            <a:pPr lvl="1"/>
            <a:r>
              <a:rPr lang="da-DK" sz="1600" dirty="0">
                <a:latin typeface="Arial" pitchFamily="34" charset="0"/>
                <a:cs typeface="Arial" pitchFamily="34" charset="0"/>
              </a:rPr>
              <a:t>Valget – er i </a:t>
            </a:r>
            <a:r>
              <a:rPr lang="da-DK" sz="1600" i="1" dirty="0">
                <a:latin typeface="Arial" pitchFamily="34" charset="0"/>
                <a:cs typeface="Arial" pitchFamily="34" charset="0"/>
              </a:rPr>
              <a:t>Enten-Eller </a:t>
            </a:r>
            <a:r>
              <a:rPr lang="da-DK" sz="1600" dirty="0">
                <a:latin typeface="Arial" pitchFamily="34" charset="0"/>
                <a:cs typeface="Arial" pitchFamily="34" charset="0"/>
              </a:rPr>
              <a:t>set mere ud fra den etiske gentagelses side, end med udgangspunkt i angsten, sådan som i </a:t>
            </a:r>
            <a:r>
              <a:rPr lang="da-DK" sz="1600" i="1" dirty="0">
                <a:latin typeface="Arial" pitchFamily="34" charset="0"/>
                <a:ea typeface="Times New Roman" pitchFamily="18" charset="0"/>
                <a:cs typeface="Arial" pitchFamily="34" charset="0"/>
              </a:rPr>
              <a:t>Begrebet Angest</a:t>
            </a:r>
            <a:r>
              <a:rPr lang="da-DK" sz="1600" dirty="0">
                <a:latin typeface="Arial" pitchFamily="34" charset="0"/>
                <a:ea typeface="Times New Roman" pitchFamily="18" charset="0"/>
                <a:cs typeface="Arial" pitchFamily="34" charset="0"/>
              </a:rPr>
              <a:t>.</a:t>
            </a:r>
            <a:r>
              <a:rPr lang="da-DK" sz="1600" dirty="0">
                <a:latin typeface="Arial" pitchFamily="34" charset="0"/>
                <a:cs typeface="Arial" pitchFamily="34" charset="0"/>
              </a:rPr>
              <a:t> </a:t>
            </a:r>
          </a:p>
          <a:p>
            <a:pPr lvl="1"/>
            <a:endParaRPr lang="da-DK" sz="1600" dirty="0">
              <a:latin typeface="Arial" pitchFamily="34" charset="0"/>
              <a:cs typeface="Arial" pitchFamily="34" charset="0"/>
            </a:endParaRPr>
          </a:p>
          <a:p>
            <a:pPr lvl="1"/>
            <a:r>
              <a:rPr lang="da-DK" sz="1600" b="1" dirty="0">
                <a:solidFill>
                  <a:srgbClr val="FF0000"/>
                </a:solidFill>
                <a:latin typeface="Arial" pitchFamily="34" charset="0"/>
                <a:cs typeface="Arial" pitchFamily="34" charset="0"/>
              </a:rPr>
              <a:t>Det etiske</a:t>
            </a:r>
            <a:endParaRPr lang="da-DK" sz="1600" dirty="0">
              <a:latin typeface="Arial" pitchFamily="34" charset="0"/>
              <a:cs typeface="Arial" pitchFamily="34" charset="0"/>
            </a:endParaRPr>
          </a:p>
          <a:p>
            <a:r>
              <a:rPr lang="da-DK" sz="1600" dirty="0">
                <a:latin typeface="Arial" pitchFamily="34" charset="0"/>
                <a:cs typeface="Arial" pitchFamily="34" charset="0"/>
              </a:rPr>
              <a:t>        Springet ud på de 70.000 favne - fortvivlelse/troen på det almene</a:t>
            </a:r>
          </a:p>
          <a:p>
            <a:endParaRPr lang="da-DK" sz="1600" dirty="0">
              <a:latin typeface="Arial" pitchFamily="34" charset="0"/>
              <a:cs typeface="Arial" pitchFamily="34" charset="0"/>
            </a:endParaRPr>
          </a:p>
          <a:p>
            <a:r>
              <a:rPr lang="da-DK" sz="1600" i="1" dirty="0">
                <a:latin typeface="Arial" pitchFamily="34" charset="0"/>
                <a:cs typeface="Arial" pitchFamily="34" charset="0"/>
              </a:rPr>
              <a:t>Stadier paa Livets Vei</a:t>
            </a:r>
            <a:r>
              <a:rPr lang="da-DK" sz="1600" dirty="0">
                <a:latin typeface="Arial" pitchFamily="34" charset="0"/>
                <a:cs typeface="Arial" pitchFamily="34" charset="0"/>
              </a:rPr>
              <a:t>:</a:t>
            </a:r>
          </a:p>
          <a:p>
            <a:endParaRPr lang="da-DK" sz="800" dirty="0">
              <a:latin typeface="Arial" pitchFamily="34" charset="0"/>
              <a:cs typeface="Arial" pitchFamily="34" charset="0"/>
            </a:endParaRPr>
          </a:p>
          <a:p>
            <a:pPr lvl="1"/>
            <a:r>
              <a:rPr lang="da-DK" sz="1600" dirty="0">
                <a:latin typeface="Arial" pitchFamily="34" charset="0"/>
                <a:cs typeface="Arial" pitchFamily="34" charset="0"/>
              </a:rPr>
              <a:t> </a:t>
            </a:r>
            <a:r>
              <a:rPr lang="da-DK" sz="1600" b="1" dirty="0">
                <a:solidFill>
                  <a:srgbClr val="FF0000"/>
                </a:solidFill>
                <a:latin typeface="Arial" pitchFamily="34" charset="0"/>
                <a:cs typeface="Arial" pitchFamily="34" charset="0"/>
              </a:rPr>
              <a:t>Det religiøse (A, B)</a:t>
            </a:r>
          </a:p>
          <a:p>
            <a:pPr lvl="1"/>
            <a:endParaRPr lang="da-DK" sz="1600" b="1" dirty="0">
              <a:latin typeface="Arial" pitchFamily="34" charset="0"/>
              <a:cs typeface="Arial" pitchFamily="34" charset="0"/>
            </a:endParaRPr>
          </a:p>
          <a:p>
            <a:r>
              <a:rPr lang="da-DK" sz="1600" i="1" dirty="0">
                <a:latin typeface="Arial" pitchFamily="34" charset="0"/>
                <a:cs typeface="Arial" pitchFamily="34" charset="0"/>
              </a:rPr>
              <a:t>Afsluttende uvidenskabeligt Efterskrift:</a:t>
            </a:r>
          </a:p>
          <a:p>
            <a:endParaRPr lang="da-DK" sz="800" dirty="0">
              <a:latin typeface="Arial" pitchFamily="34" charset="0"/>
              <a:cs typeface="Arial" pitchFamily="34" charset="0"/>
            </a:endParaRPr>
          </a:p>
          <a:p>
            <a:r>
              <a:rPr lang="da-DK" sz="1600" dirty="0">
                <a:latin typeface="Arial" pitchFamily="34" charset="0"/>
                <a:cs typeface="Arial" pitchFamily="34" charset="0"/>
              </a:rPr>
              <a:t>         </a:t>
            </a:r>
            <a:r>
              <a:rPr lang="da-DK" sz="1600" b="1" dirty="0">
                <a:solidFill>
                  <a:srgbClr val="FF0000"/>
                </a:solidFill>
                <a:latin typeface="Arial" pitchFamily="34" charset="0"/>
                <a:cs typeface="Arial" pitchFamily="34" charset="0"/>
              </a:rPr>
              <a:t>De to Confinier</a:t>
            </a:r>
            <a:r>
              <a:rPr lang="da-DK" sz="1600" b="1" dirty="0">
                <a:latin typeface="Arial" pitchFamily="34" charset="0"/>
                <a:cs typeface="Arial" pitchFamily="34" charset="0"/>
              </a:rPr>
              <a:t>:</a:t>
            </a:r>
            <a:r>
              <a:rPr lang="da-DK" sz="1600" dirty="0">
                <a:latin typeface="Arial" pitchFamily="34" charset="0"/>
                <a:cs typeface="Arial" pitchFamily="34" charset="0"/>
              </a:rPr>
              <a:t> Ironi og Humor</a:t>
            </a:r>
          </a:p>
        </p:txBody>
      </p:sp>
      <p:sp>
        <p:nvSpPr>
          <p:cNvPr id="3" name="Pladsholder til diasnummer 2"/>
          <p:cNvSpPr>
            <a:spLocks noGrp="1"/>
          </p:cNvSpPr>
          <p:nvPr>
            <p:ph type="sldNum" sz="quarter" idx="12"/>
          </p:nvPr>
        </p:nvSpPr>
        <p:spPr/>
        <p:txBody>
          <a:bodyPr/>
          <a:lstStyle/>
          <a:p>
            <a:fld id="{9823FC5A-AE90-4B18-8DA0-878DA8AA61F7}" type="slidenum">
              <a:rPr lang="da-DK" smtClean="0"/>
              <a:pPr/>
              <a:t>26</a:t>
            </a:fld>
            <a:endParaRPr lang="da-DK"/>
          </a:p>
        </p:txBody>
      </p:sp>
      <p:sp>
        <p:nvSpPr>
          <p:cNvPr id="6" name="Rektangel 5"/>
          <p:cNvSpPr/>
          <p:nvPr/>
        </p:nvSpPr>
        <p:spPr>
          <a:xfrm>
            <a:off x="0" y="0"/>
            <a:ext cx="9144000" cy="6907317"/>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cxnSp>
        <p:nvCxnSpPr>
          <p:cNvPr id="8" name="Lige pilforbindelse 7"/>
          <p:cNvCxnSpPr/>
          <p:nvPr/>
        </p:nvCxnSpPr>
        <p:spPr>
          <a:xfrm flipV="1">
            <a:off x="431541" y="4437112"/>
            <a:ext cx="648072" cy="64807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Rektangel 3"/>
          <p:cNvSpPr/>
          <p:nvPr/>
        </p:nvSpPr>
        <p:spPr>
          <a:xfrm>
            <a:off x="755577" y="1124744"/>
            <a:ext cx="7920879" cy="2808312"/>
          </a:xfrm>
          <a:prstGeom prst="rect">
            <a:avLst/>
          </a:prstGeom>
          <a:solidFill>
            <a:srgbClr val="F0F5FA">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234460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ChangeArrowheads="1"/>
          </p:cNvSpPr>
          <p:nvPr/>
        </p:nvSpPr>
        <p:spPr bwMode="auto">
          <a:xfrm>
            <a:off x="539552" y="560296"/>
            <a:ext cx="7632848" cy="5386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Kierkegaard afviser to holdninger, som han kalder “immanente” (og som stadig er uforenelige med troen på, at vi er frie, idet de blot bestemmer frihed som fravær af tvang): </a:t>
            </a: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Den immanent etiske holdning </a:t>
            </a:r>
            <a:r>
              <a:rPr kumimoji="0" lang="da-DK" sz="1600" b="0" i="0" u="none" strike="noStrike" cap="none" normalizeH="0" baseline="0" dirty="0">
                <a:ln>
                  <a:noFill/>
                </a:ln>
                <a:effectLst/>
                <a:latin typeface="Arial" pitchFamily="34" charset="0"/>
                <a:ea typeface="Times New Roman" pitchFamily="18" charset="0"/>
                <a:cs typeface="Arial" pitchFamily="34" charset="0"/>
              </a:rPr>
              <a:t>(god/ond)</a:t>
            </a:r>
            <a:endParaRPr kumimoji="0" lang="da-DK" sz="1600" b="0" i="0" u="none" strike="noStrike" cap="none" normalizeH="0" baseline="0" dirty="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Den immanent religiøse holdning </a:t>
            </a:r>
            <a:r>
              <a:rPr kumimoji="0" lang="da-DK" sz="1600" b="0" i="0" u="none" strike="noStrike" cap="none" normalizeH="0" baseline="0" dirty="0">
                <a:ln>
                  <a:noFill/>
                </a:ln>
                <a:effectLst/>
                <a:latin typeface="Arial" pitchFamily="34" charset="0"/>
                <a:ea typeface="Times New Roman" pitchFamily="18" charset="0"/>
                <a:cs typeface="Arial" pitchFamily="34" charset="0"/>
              </a:rPr>
              <a:t>(religiøsitet A) </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latin typeface="Arial" pitchFamily="34" charset="0"/>
                <a:ea typeface="Times New Roman" pitchFamily="18" charset="0"/>
                <a:cs typeface="Arial" pitchFamily="34" charset="0"/>
              </a:rPr>
              <a:t>					</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(salighed/usalighed)</a:t>
            </a:r>
            <a:endParaRPr kumimoji="0" lang="da-DK" sz="1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Heroverfor stiller han selv: </a:t>
            </a:r>
          </a:p>
          <a:p>
            <a:pPr marL="0" marR="0" lvl="0" indent="0" algn="just"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1600" dirty="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1"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Den paradokse religiøsitet</a:t>
            </a:r>
            <a:r>
              <a:rPr kumimoji="0" lang="da-DK" sz="16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(religiøsitet B)</a:t>
            </a:r>
          </a:p>
          <a:p>
            <a:pPr marL="0" marR="0" lvl="0" indent="0" algn="just"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som er perfekt tilpasset den eksisterende subjektivitet. Dens indhold er ikke immanent givet gennem fornuften og selve den frie viljes egen form (autonomi) eller gennem den tilsidesættende religiøsitet i religiøsitet A. Hvis dyd er viden, er synd blot uvidenhed, dvs. den eksisterer ikke i egentlig forstand som synd, dvs. som konsekvens af et valg. Et konsekvent immanent synspunkt må i sidste ende acceptere et negativt begreb om det onde, at det</a:t>
            </a:r>
            <a:r>
              <a:rPr kumimoji="0" lang="da-DK" sz="16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er svaghed, endelighed, uvidenhed osv</a:t>
            </a:r>
            <a:r>
              <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2000" b="0" i="0" u="none" strike="noStrike" cap="none" normalizeH="0" baseline="0" dirty="0">
              <a:ln>
                <a:noFill/>
              </a:ln>
              <a:solidFill>
                <a:schemeClr val="tx1"/>
              </a:solidFill>
              <a:effectLst/>
              <a:latin typeface="Arial" pitchFamily="34" charset="0"/>
              <a:cs typeface="Arial"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27</a:t>
            </a:fld>
            <a:endParaRPr lang="da-DK"/>
          </a:p>
        </p:txBody>
      </p:sp>
      <p:sp>
        <p:nvSpPr>
          <p:cNvPr id="5" name="Rektangel 4"/>
          <p:cNvSpPr/>
          <p:nvPr/>
        </p:nvSpPr>
        <p:spPr>
          <a:xfrm>
            <a:off x="0" y="-10548"/>
            <a:ext cx="9144000" cy="7317432"/>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6"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845072" y="764704"/>
            <a:ext cx="7560840" cy="3293209"/>
          </a:xfrm>
          <a:prstGeom prst="rect">
            <a:avLst/>
          </a:prstGeom>
        </p:spPr>
        <p:txBody>
          <a:bodyPr wrap="square">
            <a:spAutoFit/>
          </a:bodyPr>
          <a:lstStyle/>
          <a:p>
            <a:pPr algn="just"/>
            <a:r>
              <a:rPr lang="da-DK" sz="1600" i="1" dirty="0">
                <a:latin typeface="Arial" pitchFamily="34" charset="0"/>
                <a:cs typeface="Arial" pitchFamily="34" charset="0"/>
              </a:rPr>
              <a:t>Er Individet udialektisk i sig, og har sin Dialektik udenfor sig: saa har vi de æsthetiske Opfattelser. Er individet dialektisk ind efter i sig selv, i Selvhævdelse, saaledes at altsaa den sidste Grund ikke bliver dialektisk i sig, da det til Grundliggende selv bruges til at overvinde og hævde sig selv: saa har vi den ethiske Opfattelse. Er Individet bestemt dialektisk ind efter i Selvtilintetgjørelse for Gud: saa har vi Religieusiteten A. Er individet Paradox-dialektisk, enhver Rest af oprindelig Immanents tilintetgjort, og al Sammenhæng afskaaret; Individet bestedt i Existentsens yderste: saa har vi det Paradox-</a:t>
            </a:r>
            <a:r>
              <a:rPr lang="da-DK" sz="800" i="1" dirty="0">
                <a:latin typeface="Arial" pitchFamily="34" charset="0"/>
                <a:cs typeface="Arial" pitchFamily="34" charset="0"/>
              </a:rPr>
              <a:t> </a:t>
            </a:r>
            <a:r>
              <a:rPr lang="da-DK" sz="1600" i="1" dirty="0">
                <a:latin typeface="Arial" pitchFamily="34" charset="0"/>
                <a:cs typeface="Arial" pitchFamily="34" charset="0"/>
              </a:rPr>
              <a:t>Religieuse. Denne paradoxe Inderlighed er den størst mulige, the selv den mest dialektiske Bestemmelse, naar den dog er indenfor Immenentsen, har ligesom en Mulighed af Udflugt, af en Springen fra, af en Tilbagetagen ind i det evige bag ved; det er, som var dog Alt ikke sat ind.  Men Bruddet gjør Inderligheden til den størst mulige. </a:t>
            </a:r>
            <a:r>
              <a:rPr lang="da-DK" sz="1600" dirty="0">
                <a:latin typeface="Arial" pitchFamily="34" charset="0"/>
                <a:cs typeface="Arial" pitchFamily="34" charset="0"/>
              </a:rPr>
              <a:t>(fra </a:t>
            </a:r>
            <a:r>
              <a:rPr lang="da-DK" sz="1600" i="1" dirty="0">
                <a:latin typeface="Arial" pitchFamily="34" charset="0"/>
                <a:cs typeface="Arial" pitchFamily="34" charset="0"/>
              </a:rPr>
              <a:t>Afsluttende uvidenskabeligt Efterskrift</a:t>
            </a:r>
            <a:r>
              <a:rPr lang="da-DK" sz="1600" dirty="0">
                <a:latin typeface="Arial" pitchFamily="34" charset="0"/>
                <a:cs typeface="Arial" pitchFamily="34" charset="0"/>
              </a:rPr>
              <a:t>)</a:t>
            </a:r>
          </a:p>
        </p:txBody>
      </p:sp>
      <p:sp>
        <p:nvSpPr>
          <p:cNvPr id="87041" name="Rectangle 1"/>
          <p:cNvSpPr>
            <a:spLocks noChangeArrowheads="1"/>
          </p:cNvSpPr>
          <p:nvPr/>
        </p:nvSpPr>
        <p:spPr bwMode="auto">
          <a:xfrm>
            <a:off x="478955" y="4221088"/>
            <a:ext cx="828092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Kilden i Religiøsitet B er transcendent. Kriteriet her må nødvendigvis tage form som en åbenbaring, dvs. som meddelelsen af et indhold, som mennesket ikke havde, og ikke kunne have. </a:t>
            </a:r>
          </a:p>
          <a:p>
            <a:pPr marL="0" marR="0" lvl="0" indent="0" algn="just"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1600" dirty="0">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Kierkegaard understreger, at anerkendelsen af Kristendommen er anerkendelsen ikke af en lære, men af et faktum. &gt; Øjeblikket. Objektivt, Subjektivt.</a:t>
            </a:r>
            <a:endParaRPr kumimoji="0" lang="da-DK" sz="16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da-DK" sz="1600" b="0" i="0" u="none" strike="noStrike" cap="none" normalizeH="0" baseline="0" dirty="0">
              <a:ln>
                <a:noFill/>
              </a:ln>
              <a:solidFill>
                <a:schemeClr val="tx1"/>
              </a:solidFill>
              <a:effectLst/>
              <a:latin typeface="Arial" pitchFamily="34" charset="0"/>
              <a:cs typeface="Arial" pitchFamily="34" charset="0"/>
            </a:endParaRPr>
          </a:p>
        </p:txBody>
      </p:sp>
      <p:sp>
        <p:nvSpPr>
          <p:cNvPr id="4" name="Pladsholder til diasnummer 3"/>
          <p:cNvSpPr>
            <a:spLocks noGrp="1"/>
          </p:cNvSpPr>
          <p:nvPr>
            <p:ph type="sldNum" sz="quarter" idx="12"/>
          </p:nvPr>
        </p:nvSpPr>
        <p:spPr/>
        <p:txBody>
          <a:bodyPr/>
          <a:lstStyle/>
          <a:p>
            <a:fld id="{9823FC5A-AE90-4B18-8DA0-878DA8AA61F7}" type="slidenum">
              <a:rPr lang="da-DK" smtClean="0"/>
              <a:pPr/>
              <a:t>28</a:t>
            </a:fld>
            <a:endParaRPr lang="da-DK"/>
          </a:p>
        </p:txBody>
      </p:sp>
      <p:sp>
        <p:nvSpPr>
          <p:cNvPr id="7" name="Rektangel 6"/>
          <p:cNvSpPr/>
          <p:nvPr/>
        </p:nvSpPr>
        <p:spPr>
          <a:xfrm>
            <a:off x="17287"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8"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boks 2"/>
          <p:cNvSpPr txBox="1"/>
          <p:nvPr/>
        </p:nvSpPr>
        <p:spPr>
          <a:xfrm>
            <a:off x="280854" y="312991"/>
            <a:ext cx="8568952" cy="6124754"/>
          </a:xfrm>
          <a:prstGeom prst="rect">
            <a:avLst/>
          </a:prstGeom>
          <a:noFill/>
        </p:spPr>
        <p:txBody>
          <a:bodyPr wrap="square" rtlCol="0">
            <a:spAutoFit/>
          </a:bodyPr>
          <a:lstStyle/>
          <a:p>
            <a:pPr algn="just"/>
            <a:r>
              <a:rPr lang="da-DK" sz="1600" kern="200" spc="-100" dirty="0">
                <a:latin typeface="Arial" panose="020B0604020202020204" pitchFamily="34" charset="0"/>
                <a:cs typeface="Arial" panose="020B0604020202020204" pitchFamily="34" charset="0"/>
              </a:rPr>
              <a:t>Fra </a:t>
            </a:r>
            <a:r>
              <a:rPr lang="da-DK" sz="1600" i="1" kern="200" spc="-100" dirty="0">
                <a:latin typeface="Arial" panose="020B0604020202020204" pitchFamily="34" charset="0"/>
                <a:cs typeface="Arial" panose="020B0604020202020204" pitchFamily="34" charset="0"/>
              </a:rPr>
              <a:t>DØMMER SELV </a:t>
            </a:r>
            <a:r>
              <a:rPr lang="da-DK" sz="1600" kern="200" spc="-100" dirty="0">
                <a:latin typeface="Arial" panose="020B0604020202020204" pitchFamily="34" charset="0"/>
                <a:cs typeface="Arial" panose="020B0604020202020204" pitchFamily="34" charset="0"/>
              </a:rPr>
              <a:t>(1851-52)</a:t>
            </a:r>
          </a:p>
          <a:p>
            <a:pPr algn="just"/>
            <a:endParaRPr lang="da-DK" sz="1600" kern="200" spc="-100" dirty="0">
              <a:latin typeface="Arial" panose="020B0604020202020204" pitchFamily="34" charset="0"/>
              <a:cs typeface="Arial" panose="020B0604020202020204" pitchFamily="34" charset="0"/>
            </a:endParaRPr>
          </a:p>
          <a:p>
            <a:pPr algn="just"/>
            <a:r>
              <a:rPr lang="da-DK" i="1" dirty="0"/>
              <a:t>Dersom du vilde spørge en Tørvebonde, en Droskekudsk, en Postkarl, en Heste Udleier: hvortil bruger Kudsken Pidsken? Du skal høre, de vilde alle svare: 'naturligvis for at faae Hesten til at gaae'. Spørg Kongens Kudsk, hvortil bruger Kudsken Pidsken? og Du skal høre, han svarer: ‘ hovedsageligen bruges den for at faae Hestene til at staae'. Dette er Forskjellen mellem at være simpelt kjørende og godt kjørende. Nu videre. Har Du seet, hvorledes Kongens Kudsk bærer sig ad; eller har du ikke seet det, saa lad mig beskrive Dig det. Han sidder høit paa sin Buk; og just fordi han sidder saaledes høit, har han desto mere Hestene i sin Magt. Imidlertid, ved en saadan Leilighed anseer han ikke dette for nok. Han reiser sig i Sædet; han samler hele sit Legems Magt i sin muskelstærke Arm, som løfter Pidsken - nu falder der et Slag; det var frygteligt. I Almindelighed er eet Slag nok; dog stundom gjør maaskee Hesten et fortvivlet Spring - endnu eet Slag. Det er nok. Han sætter sig ned. Men Hesten? Der gaaer først en Skjælven gjennem hele dens Legeme, det seer virkeligt ud som mægtede denne fyrige, kraftfulde Skabning ikke at staae paa Benene; det er det Første, det er er ikke saa meget Smerten, der ryster den, som det er det, at Kudsken - Sligt formaaer ogsaa kun Kongens Kudsk - har samlet sig heel i at give Slaget Eftertryk, heel er i Slaget, saa Hesten ikke saa meget paa Smerten som paa noget Andet fornemmer, hvo det er der slaaer. Saa tager denne Skjælven af, den er nu kun en sagte Zittren, men det er som hver Muskel, hver en Trævl zittrede. Nu er det overstaaet - nu staaer Hesten stille, ubetinget stille. Hvad var dette? Den fik Indtrykket af det Ubetingede, derfor er den ubetinget stille.</a:t>
            </a:r>
          </a:p>
        </p:txBody>
      </p:sp>
      <p:sp>
        <p:nvSpPr>
          <p:cNvPr id="4" name="Pladsholder til diasnummer 3"/>
          <p:cNvSpPr>
            <a:spLocks noGrp="1"/>
          </p:cNvSpPr>
          <p:nvPr>
            <p:ph type="sldNum" sz="quarter" idx="12"/>
          </p:nvPr>
        </p:nvSpPr>
        <p:spPr/>
        <p:txBody>
          <a:bodyPr/>
          <a:lstStyle/>
          <a:p>
            <a:fld id="{9823FC5A-AE90-4B18-8DA0-878DA8AA61F7}" type="slidenum">
              <a:rPr lang="da-DK" smtClean="0"/>
              <a:pPr/>
              <a:t>29</a:t>
            </a:fld>
            <a:endParaRPr lang="da-DK"/>
          </a:p>
        </p:txBody>
      </p:sp>
      <p:sp>
        <p:nvSpPr>
          <p:cNvPr id="5" name="Rektangel 4"/>
          <p:cNvSpPr/>
          <p:nvPr/>
        </p:nvSpPr>
        <p:spPr>
          <a:xfrm>
            <a:off x="-667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7" name="Tekstboks 6"/>
          <p:cNvSpPr txBox="1"/>
          <p:nvPr/>
        </p:nvSpPr>
        <p:spPr>
          <a:xfrm>
            <a:off x="7524328" y="312991"/>
            <a:ext cx="919804" cy="369332"/>
          </a:xfrm>
          <a:prstGeom prst="rect">
            <a:avLst/>
          </a:prstGeom>
          <a:noFill/>
        </p:spPr>
        <p:txBody>
          <a:bodyPr wrap="none" rtlCol="0">
            <a:spAutoFit/>
          </a:bodyPr>
          <a:lstStyle/>
          <a:p>
            <a:r>
              <a:rPr lang="da-DK" b="1" dirty="0">
                <a:solidFill>
                  <a:schemeClr val="accent3">
                    <a:lumMod val="75000"/>
                  </a:schemeClr>
                </a:solidFill>
              </a:rPr>
              <a:t>Allegori</a:t>
            </a:r>
          </a:p>
        </p:txBody>
      </p:sp>
      <p:sp>
        <p:nvSpPr>
          <p:cNvPr id="8"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2555776" y="2852935"/>
            <a:ext cx="3869457" cy="646331"/>
          </a:xfrm>
          <a:prstGeom prst="rect">
            <a:avLst/>
          </a:prstGeom>
          <a:noFill/>
        </p:spPr>
        <p:txBody>
          <a:bodyPr wrap="none" rtlCol="0">
            <a:spAutoFit/>
          </a:bodyPr>
          <a:lstStyle/>
          <a:p>
            <a:r>
              <a:rPr lang="da-DK" sz="3600" b="1" dirty="0"/>
              <a:t>(A) Kierkegaards liv</a:t>
            </a:r>
          </a:p>
        </p:txBody>
      </p:sp>
      <p:sp>
        <p:nvSpPr>
          <p:cNvPr id="3" name="Rektangel 2"/>
          <p:cNvSpPr/>
          <p:nvPr/>
        </p:nvSpPr>
        <p:spPr>
          <a:xfrm>
            <a:off x="7110" y="-8139"/>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Pladsholder til diasnummer 4"/>
          <p:cNvSpPr>
            <a:spLocks noGrp="1"/>
          </p:cNvSpPr>
          <p:nvPr>
            <p:ph type="sldNum" sz="quarter" idx="12"/>
          </p:nvPr>
        </p:nvSpPr>
        <p:spPr/>
        <p:txBody>
          <a:bodyPr/>
          <a:lstStyle/>
          <a:p>
            <a:fld id="{9823FC5A-AE90-4B18-8DA0-878DA8AA61F7}" type="slidenum">
              <a:rPr lang="da-DK" smtClean="0"/>
              <a:pPr/>
              <a:t>3</a:t>
            </a:fld>
            <a:endParaRPr lang="da-DK"/>
          </a:p>
        </p:txBody>
      </p:sp>
      <p:sp>
        <p:nvSpPr>
          <p:cNvPr id="6"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2774008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683568" y="453789"/>
            <a:ext cx="8064896" cy="5878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2400" b="1" dirty="0">
                <a:latin typeface="Arial" pitchFamily="34" charset="0"/>
                <a:ea typeface="Times New Roman" pitchFamily="18" charset="0"/>
                <a:cs typeface="Arial" pitchFamily="34" charset="0"/>
              </a:rPr>
              <a:t>Opsummering: Problemkredse i Kierkegaards filosofi</a:t>
            </a:r>
            <a:endParaRPr kumimoji="0" lang="da-DK" sz="24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2400" dirty="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Problemkreds 1:</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da-DK" sz="1600" b="0" i="0" u="none" strike="noStrike" cap="none" normalizeH="0" baseline="0" dirty="0">
                <a:ln>
                  <a:noFill/>
                </a:ln>
                <a:solidFill>
                  <a:srgbClr val="0070C0"/>
                </a:solidFill>
                <a:effectLst/>
                <a:latin typeface="Arial" pitchFamily="34" charset="0"/>
                <a:ea typeface="Times New Roman" pitchFamily="18" charset="0"/>
                <a:cs typeface="Arial" pitchFamily="34" charset="0"/>
              </a:rPr>
              <a:t>Hvilke former kan en æstetisk livsførelse tage?</a:t>
            </a:r>
            <a:endParaRPr kumimoji="0" lang="da-DK" sz="1600" b="0" i="0" u="none" strike="noStrike" cap="none" normalizeH="0" baseline="0" dirty="0">
              <a:ln>
                <a:noFill/>
              </a:ln>
              <a:solidFill>
                <a:srgbClr val="0070C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latin typeface="Arial" pitchFamily="34" charset="0"/>
                <a:ea typeface="Times New Roman" pitchFamily="18" charset="0"/>
                <a:cs typeface="Arial" pitchFamily="34" charset="0"/>
              </a:rPr>
              <a:t>	</a:t>
            </a:r>
            <a:r>
              <a:rPr lang="da-DK" sz="1600" b="1" dirty="0">
                <a:solidFill>
                  <a:srgbClr val="FF0000"/>
                </a:solidFill>
                <a:latin typeface="Arial" pitchFamily="34" charset="0"/>
                <a:ea typeface="Times New Roman" pitchFamily="18" charset="0"/>
                <a:cs typeface="Arial" pitchFamily="34" charset="0"/>
              </a:rPr>
              <a:t>Det  umiddelbare og det reflekterede</a:t>
            </a: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800" dirty="0">
              <a:latin typeface="Arial" pitchFamily="34" charset="0"/>
              <a:ea typeface="Times New Roman" pitchFamily="18" charset="0"/>
              <a:cs typeface="Arial" pitchFamily="34" charset="0"/>
            </a:endParaRP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latin typeface="Arial" pitchFamily="34" charset="0"/>
                <a:ea typeface="Times New Roman" pitchFamily="18" charset="0"/>
                <a:cs typeface="Arial" pitchFamily="34" charset="0"/>
              </a:rPr>
              <a:t>Angst -  </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Angst som en “sympathetisk Antipathie og antipathetisk Symphatie” (jf. Burke, Kant).</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Problemkreds 2:</a:t>
            </a:r>
            <a:r>
              <a:rPr kumimoji="0" lang="da-DK" sz="16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r>
              <a:rPr kumimoji="0" lang="da-DK" sz="1600" b="0" i="0" u="none" strike="noStrike" cap="none" normalizeH="0" baseline="0" dirty="0">
                <a:ln>
                  <a:noFill/>
                </a:ln>
                <a:solidFill>
                  <a:srgbClr val="0070C0"/>
                </a:solidFill>
                <a:effectLst/>
                <a:latin typeface="Arial" pitchFamily="34" charset="0"/>
                <a:ea typeface="Times New Roman" pitchFamily="18" charset="0"/>
                <a:cs typeface="Arial" pitchFamily="34" charset="0"/>
              </a:rPr>
              <a:t>Hvad forstår Kierkegaard ved balancen mellem det individuelle (kendetegnet af valget) og det almene (kendetegnet af refleksion og abstraktion i realiseringen af det almene)?</a:t>
            </a:r>
            <a:endParaRPr kumimoji="0" lang="da-DK" sz="800" b="0" i="0" u="none" strike="noStrike" cap="none" normalizeH="0" baseline="0" dirty="0">
              <a:ln>
                <a:noFill/>
              </a:ln>
              <a:solidFill>
                <a:srgbClr val="0070C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da-DK" sz="800" b="0" i="0" u="none" strike="noStrike" cap="none" normalizeH="0" baseline="0" dirty="0">
              <a:ln>
                <a:noFill/>
              </a:ln>
              <a:solidFill>
                <a:schemeClr val="tx1"/>
              </a:solidFill>
              <a:effectLst/>
              <a:latin typeface="Arial" pitchFamily="34" charset="0"/>
              <a:cs typeface="Arial" pitchFamily="34" charset="0"/>
            </a:endParaRP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Inderlighed kontra objektivitet</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“Til bevægelsen hører der Lidenskab. Enhver uendelighedens Bevægelse sker ved Lidenskab, og ingen Refleksion kan tilvejebringe en Bevægelse. Dette er det stadige Spring i Tilværelsen, der forklarer Bevægelsen, mens Mediationen er en Kimære.”</a:t>
            </a: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1600" dirty="0">
              <a:latin typeface="Arial" pitchFamily="34" charset="0"/>
              <a:cs typeface="Arial" pitchFamily="34" charset="0"/>
            </a:endParaRP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b="1" dirty="0">
                <a:solidFill>
                  <a:srgbClr val="FF0000"/>
                </a:solidFill>
                <a:latin typeface="Arial" pitchFamily="34" charset="0"/>
                <a:ea typeface="Times New Roman" pitchFamily="18" charset="0"/>
                <a:cs typeface="Arial" pitchFamily="34" charset="0"/>
              </a:rPr>
              <a:t>Problemkreds 3:</a:t>
            </a:r>
            <a:r>
              <a:rPr lang="da-DK" sz="1600" dirty="0">
                <a:latin typeface="Arial" pitchFamily="34" charset="0"/>
                <a:ea typeface="Times New Roman" pitchFamily="18" charset="0"/>
                <a:cs typeface="Arial" pitchFamily="34" charset="0"/>
              </a:rPr>
              <a:t> </a:t>
            </a:r>
            <a:r>
              <a:rPr lang="da-DK" sz="1600" dirty="0">
                <a:solidFill>
                  <a:srgbClr val="0070C0"/>
                </a:solidFill>
                <a:latin typeface="Arial" pitchFamily="34" charset="0"/>
                <a:ea typeface="Times New Roman" pitchFamily="18" charset="0"/>
                <a:cs typeface="Arial" pitchFamily="34" charset="0"/>
              </a:rPr>
              <a:t>Findes der en religiøs dimension hinsides det etiske, som tillader en ”teleologisk suspension af det etiske”?</a:t>
            </a: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rgbClr val="0070C0"/>
              </a:solidFill>
              <a:effectLst/>
              <a:latin typeface="Arial" pitchFamily="34" charset="0"/>
              <a:cs typeface="Arial" pitchFamily="34" charset="0"/>
            </a:endParaRP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solidFill>
                  <a:srgbClr val="0070C0"/>
                </a:solidFill>
                <a:latin typeface="Arial" pitchFamily="34" charset="0"/>
                <a:cs typeface="Arial" pitchFamily="34" charset="0"/>
              </a:rPr>
              <a:t>	</a:t>
            </a:r>
            <a:r>
              <a:rPr lang="da-DK" sz="1600" b="1" dirty="0">
                <a:solidFill>
                  <a:srgbClr val="FF0000"/>
                </a:solidFill>
                <a:latin typeface="Arial" pitchFamily="34" charset="0"/>
                <a:cs typeface="Arial" pitchFamily="34" charset="0"/>
              </a:rPr>
              <a:t>         ”Den Tragiske Helt” versus ”Troens Ridder”  </a:t>
            </a:r>
            <a:r>
              <a:rPr lang="da-DK" sz="1600" dirty="0">
                <a:latin typeface="Arial" pitchFamily="34" charset="0"/>
                <a:cs typeface="Arial" pitchFamily="34" charset="0"/>
              </a:rPr>
              <a:t>	</a:t>
            </a:r>
            <a:endParaRPr kumimoji="0" lang="da-DK" sz="1600" b="0" i="0" u="none" strike="noStrike" cap="none" normalizeH="0" baseline="0" dirty="0">
              <a:ln>
                <a:noFill/>
              </a:ln>
              <a:effectLst/>
              <a:latin typeface="Arial" pitchFamily="34" charset="0"/>
              <a:cs typeface="Arial"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30</a:t>
            </a:fld>
            <a:endParaRPr lang="da-DK"/>
          </a:p>
        </p:txBody>
      </p:sp>
      <p:sp>
        <p:nvSpPr>
          <p:cNvPr id="8" name="Rektangel 7"/>
          <p:cNvSpPr/>
          <p:nvPr/>
        </p:nvSpPr>
        <p:spPr>
          <a:xfrm>
            <a:off x="683568" y="2708920"/>
            <a:ext cx="8064896" cy="3623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p:cNvSpPr/>
          <p:nvPr/>
        </p:nvSpPr>
        <p:spPr>
          <a:xfrm>
            <a:off x="2115"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7"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683568" y="576899"/>
            <a:ext cx="806489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2400" b="1" dirty="0">
                <a:latin typeface="Arial" pitchFamily="34" charset="0"/>
                <a:ea typeface="Times New Roman" pitchFamily="18" charset="0"/>
                <a:cs typeface="Arial" pitchFamily="34" charset="0"/>
              </a:rPr>
              <a:t>Opsummering: Problemkredse i Kierkegaards filosofi</a:t>
            </a:r>
            <a:endParaRPr kumimoji="0" lang="da-DK" sz="24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2400" dirty="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Problemkreds 1:</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da-DK" sz="1600" b="0" i="0" u="none" strike="noStrike" cap="none" normalizeH="0" baseline="0" dirty="0">
                <a:ln>
                  <a:noFill/>
                </a:ln>
                <a:solidFill>
                  <a:srgbClr val="0070C0"/>
                </a:solidFill>
                <a:effectLst/>
                <a:latin typeface="Arial" pitchFamily="34" charset="0"/>
                <a:ea typeface="Times New Roman" pitchFamily="18" charset="0"/>
                <a:cs typeface="Arial" pitchFamily="34" charset="0"/>
              </a:rPr>
              <a:t>Hvilke former kan en æstetisk livsførelse tage?</a:t>
            </a:r>
            <a:endParaRPr kumimoji="0" lang="da-DK" sz="1600" b="0" i="0" u="none" strike="noStrike" cap="none" normalizeH="0" baseline="0" dirty="0">
              <a:ln>
                <a:noFill/>
              </a:ln>
              <a:solidFill>
                <a:srgbClr val="0070C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latin typeface="Arial" pitchFamily="34" charset="0"/>
                <a:ea typeface="Times New Roman" pitchFamily="18" charset="0"/>
                <a:cs typeface="Arial" pitchFamily="34" charset="0"/>
              </a:rPr>
              <a:t>	</a:t>
            </a:r>
            <a:r>
              <a:rPr lang="da-DK" sz="1600" b="1" dirty="0">
                <a:solidFill>
                  <a:srgbClr val="FF0000"/>
                </a:solidFill>
                <a:latin typeface="Arial" pitchFamily="34" charset="0"/>
                <a:ea typeface="Times New Roman" pitchFamily="18" charset="0"/>
                <a:cs typeface="Arial" pitchFamily="34" charset="0"/>
              </a:rPr>
              <a:t>Det  umiddelbare og det reflekterede</a:t>
            </a: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800" dirty="0">
              <a:latin typeface="Arial" pitchFamily="34" charset="0"/>
              <a:ea typeface="Times New Roman" pitchFamily="18" charset="0"/>
              <a:cs typeface="Arial" pitchFamily="34" charset="0"/>
            </a:endParaRP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latin typeface="Arial" pitchFamily="34" charset="0"/>
                <a:ea typeface="Times New Roman" pitchFamily="18" charset="0"/>
                <a:cs typeface="Arial" pitchFamily="34" charset="0"/>
              </a:rPr>
              <a:t>Angst -  </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Angst som en “sympathetisk Antipathie og antipathetisk Symphatie” (jf. Burke, Kant).</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Problemkreds 2:</a:t>
            </a:r>
            <a:r>
              <a:rPr kumimoji="0" lang="da-DK" sz="16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r>
              <a:rPr kumimoji="0" lang="da-DK" sz="1600" b="0" i="0" u="none" strike="noStrike" cap="none" normalizeH="0" baseline="0" dirty="0">
                <a:ln>
                  <a:noFill/>
                </a:ln>
                <a:solidFill>
                  <a:srgbClr val="0070C0"/>
                </a:solidFill>
                <a:effectLst/>
                <a:latin typeface="Arial" pitchFamily="34" charset="0"/>
                <a:ea typeface="Times New Roman" pitchFamily="18" charset="0"/>
                <a:cs typeface="Arial" pitchFamily="34" charset="0"/>
              </a:rPr>
              <a:t>Hvad forstår Kierkegaard ved balancen mellem det individuelle (kendetegnet af valget) og det almene (kendetegnet af refleksion og abstraktion i realiseringen af det almene)?</a:t>
            </a:r>
            <a:endParaRPr kumimoji="0" lang="da-DK" sz="800" b="0" i="0" u="none" strike="noStrike" cap="none" normalizeH="0" baseline="0" dirty="0">
              <a:ln>
                <a:noFill/>
              </a:ln>
              <a:solidFill>
                <a:srgbClr val="0070C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da-DK" sz="800" b="0" i="0" u="none" strike="noStrike" cap="none" normalizeH="0" baseline="0" dirty="0">
              <a:ln>
                <a:noFill/>
              </a:ln>
              <a:solidFill>
                <a:schemeClr val="tx1"/>
              </a:solidFill>
              <a:effectLst/>
              <a:latin typeface="Arial" pitchFamily="34" charset="0"/>
              <a:cs typeface="Arial" pitchFamily="34" charset="0"/>
            </a:endParaRP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Inderlighed kontra objektivitet</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1" u="none" strike="noStrike" cap="none" normalizeH="0" baseline="0" dirty="0">
                <a:ln>
                  <a:noFill/>
                </a:ln>
                <a:solidFill>
                  <a:schemeClr val="tx1"/>
                </a:solidFill>
                <a:effectLst/>
                <a:latin typeface="Arial" pitchFamily="34" charset="0"/>
                <a:ea typeface="Times New Roman" pitchFamily="18" charset="0"/>
                <a:cs typeface="Arial" pitchFamily="34" charset="0"/>
              </a:rPr>
              <a:t>Til bevægelsen hører der Lidenskab. Enhver uendelighedens Bevægelse sker ved Lidenskab, og ingen Refleksion kan tilvejebringe en Bevægelse. Dette er det stadige Spring i Tilværelsen, der forklarer Bevægelsen, mens Mediationen er en Kimære.</a:t>
            </a: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1600" dirty="0">
              <a:latin typeface="Arial" pitchFamily="34" charset="0"/>
              <a:cs typeface="Arial" pitchFamily="34" charset="0"/>
            </a:endParaRP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b="1" dirty="0">
                <a:solidFill>
                  <a:srgbClr val="FF0000"/>
                </a:solidFill>
                <a:latin typeface="Arial" pitchFamily="34" charset="0"/>
                <a:ea typeface="Times New Roman" pitchFamily="18" charset="0"/>
                <a:cs typeface="Arial" pitchFamily="34" charset="0"/>
              </a:rPr>
              <a:t>Problemkreds 3:</a:t>
            </a:r>
            <a:r>
              <a:rPr lang="da-DK" sz="1600" dirty="0">
                <a:latin typeface="Arial" pitchFamily="34" charset="0"/>
                <a:ea typeface="Times New Roman" pitchFamily="18" charset="0"/>
                <a:cs typeface="Arial" pitchFamily="34" charset="0"/>
              </a:rPr>
              <a:t> </a:t>
            </a:r>
            <a:r>
              <a:rPr lang="da-DK" sz="1600" dirty="0">
                <a:solidFill>
                  <a:srgbClr val="0070C0"/>
                </a:solidFill>
                <a:latin typeface="Arial" pitchFamily="34" charset="0"/>
                <a:ea typeface="Times New Roman" pitchFamily="18" charset="0"/>
                <a:cs typeface="Arial" pitchFamily="34" charset="0"/>
              </a:rPr>
              <a:t>Findes der en religiøs dimension hinsides det etiske, som tillader en ”teleologisk suspension af det etiske”?</a:t>
            </a: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rgbClr val="0070C0"/>
              </a:solidFill>
              <a:effectLst/>
              <a:latin typeface="Arial" pitchFamily="34" charset="0"/>
              <a:cs typeface="Arial" pitchFamily="34" charset="0"/>
            </a:endParaRP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solidFill>
                  <a:srgbClr val="0070C0"/>
                </a:solidFill>
                <a:latin typeface="Arial" pitchFamily="34" charset="0"/>
                <a:cs typeface="Arial" pitchFamily="34" charset="0"/>
              </a:rPr>
              <a:t>	</a:t>
            </a:r>
            <a:r>
              <a:rPr lang="da-DK" sz="1600" b="1" dirty="0">
                <a:solidFill>
                  <a:srgbClr val="FF0000"/>
                </a:solidFill>
                <a:latin typeface="Arial" pitchFamily="34" charset="0"/>
                <a:cs typeface="Arial" pitchFamily="34" charset="0"/>
              </a:rPr>
              <a:t>         ”Den Tragiske Helt” versus ”Troens Ridder”  </a:t>
            </a:r>
            <a:r>
              <a:rPr lang="da-DK" sz="1600" dirty="0">
                <a:latin typeface="Arial" pitchFamily="34" charset="0"/>
                <a:cs typeface="Arial" pitchFamily="34" charset="0"/>
              </a:rPr>
              <a:t>	</a:t>
            </a:r>
            <a:endParaRPr kumimoji="0" lang="da-DK" sz="1600" b="0" i="0" u="none" strike="noStrike" cap="none" normalizeH="0" baseline="0" dirty="0">
              <a:ln>
                <a:noFill/>
              </a:ln>
              <a:effectLst/>
              <a:latin typeface="Arial" pitchFamily="34" charset="0"/>
              <a:cs typeface="Arial"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31</a:t>
            </a:fld>
            <a:endParaRPr lang="da-DK" dirty="0"/>
          </a:p>
        </p:txBody>
      </p:sp>
      <p:sp>
        <p:nvSpPr>
          <p:cNvPr id="4" name="Rektangel 3"/>
          <p:cNvSpPr/>
          <p:nvPr/>
        </p:nvSpPr>
        <p:spPr>
          <a:xfrm>
            <a:off x="672768" y="5165679"/>
            <a:ext cx="8075695" cy="1166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7"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869863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683568" y="576899"/>
            <a:ext cx="806489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2400" b="1" dirty="0">
                <a:latin typeface="Arial" pitchFamily="34" charset="0"/>
                <a:ea typeface="Times New Roman" pitchFamily="18" charset="0"/>
                <a:cs typeface="Arial" pitchFamily="34" charset="0"/>
              </a:rPr>
              <a:t>Opsummering: Problemkredse i Kierkegaards filosofi</a:t>
            </a:r>
            <a:endParaRPr kumimoji="0" lang="da-DK" sz="24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2400" dirty="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Problemkreds 1:</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da-DK" sz="1600" b="0" i="0" u="none" strike="noStrike" cap="none" normalizeH="0" baseline="0" dirty="0">
                <a:ln>
                  <a:noFill/>
                </a:ln>
                <a:solidFill>
                  <a:srgbClr val="0070C0"/>
                </a:solidFill>
                <a:effectLst/>
                <a:latin typeface="Arial" pitchFamily="34" charset="0"/>
                <a:ea typeface="Times New Roman" pitchFamily="18" charset="0"/>
                <a:cs typeface="Arial" pitchFamily="34" charset="0"/>
              </a:rPr>
              <a:t>Hvilke former kan en æstetisk livsførelse tage?</a:t>
            </a:r>
            <a:endParaRPr kumimoji="0" lang="da-DK" sz="1600" b="0" i="0" u="none" strike="noStrike" cap="none" normalizeH="0" baseline="0" dirty="0">
              <a:ln>
                <a:noFill/>
              </a:ln>
              <a:solidFill>
                <a:srgbClr val="0070C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latin typeface="Arial" pitchFamily="34" charset="0"/>
                <a:ea typeface="Times New Roman" pitchFamily="18" charset="0"/>
                <a:cs typeface="Arial" pitchFamily="34" charset="0"/>
              </a:rPr>
              <a:t>	</a:t>
            </a:r>
            <a:r>
              <a:rPr lang="da-DK" sz="1600" b="1" dirty="0">
                <a:solidFill>
                  <a:srgbClr val="FF0000"/>
                </a:solidFill>
                <a:latin typeface="Arial" pitchFamily="34" charset="0"/>
                <a:ea typeface="Times New Roman" pitchFamily="18" charset="0"/>
                <a:cs typeface="Arial" pitchFamily="34" charset="0"/>
              </a:rPr>
              <a:t>Det  umiddelbare og det reflekterede</a:t>
            </a: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800" dirty="0">
              <a:latin typeface="Arial" pitchFamily="34" charset="0"/>
              <a:ea typeface="Times New Roman" pitchFamily="18" charset="0"/>
              <a:cs typeface="Arial" pitchFamily="34" charset="0"/>
            </a:endParaRP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latin typeface="Arial" pitchFamily="34" charset="0"/>
                <a:ea typeface="Times New Roman" pitchFamily="18" charset="0"/>
                <a:cs typeface="Arial" pitchFamily="34" charset="0"/>
              </a:rPr>
              <a:t>Angst -  </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Angst som en “sympathetisk Antipathie og antipathetisk Symphatie” (jf. Burke, Kant).</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Problemkreds 2:</a:t>
            </a:r>
            <a:r>
              <a:rPr kumimoji="0" lang="da-DK" sz="16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r>
              <a:rPr kumimoji="0" lang="da-DK" sz="1600" b="0" i="0" u="none" strike="noStrike" cap="none" normalizeH="0" baseline="0" dirty="0">
                <a:ln>
                  <a:noFill/>
                </a:ln>
                <a:solidFill>
                  <a:srgbClr val="0070C0"/>
                </a:solidFill>
                <a:effectLst/>
                <a:latin typeface="Arial" pitchFamily="34" charset="0"/>
                <a:ea typeface="Times New Roman" pitchFamily="18" charset="0"/>
                <a:cs typeface="Arial" pitchFamily="34" charset="0"/>
              </a:rPr>
              <a:t>Hvad forstår Kierkegaard ved balancen mellem det individuelle (kendetegnet af valget) og det almene (kendetegnet af refleksion og abstraktion i realiseringen af det almene)?</a:t>
            </a:r>
            <a:endParaRPr kumimoji="0" lang="da-DK" sz="800" b="0" i="0" u="none" strike="noStrike" cap="none" normalizeH="0" baseline="0" dirty="0">
              <a:ln>
                <a:noFill/>
              </a:ln>
              <a:solidFill>
                <a:srgbClr val="0070C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da-DK" sz="800" b="0" i="0" u="none" strike="noStrike" cap="none" normalizeH="0" baseline="0" dirty="0">
              <a:ln>
                <a:noFill/>
              </a:ln>
              <a:solidFill>
                <a:schemeClr val="tx1"/>
              </a:solidFill>
              <a:effectLst/>
              <a:latin typeface="Arial" pitchFamily="34" charset="0"/>
              <a:cs typeface="Arial" pitchFamily="34" charset="0"/>
            </a:endParaRP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Inderlighed kontra objektivitet</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1" u="none" strike="noStrike" cap="none" normalizeH="0" baseline="0" dirty="0">
                <a:ln>
                  <a:noFill/>
                </a:ln>
                <a:solidFill>
                  <a:schemeClr val="tx1"/>
                </a:solidFill>
                <a:effectLst/>
                <a:latin typeface="Arial" pitchFamily="34" charset="0"/>
                <a:ea typeface="Times New Roman" pitchFamily="18" charset="0"/>
                <a:cs typeface="Arial" pitchFamily="34" charset="0"/>
              </a:rPr>
              <a:t>Til bevægelsen hører der Lidenskab. Enhver uendelighedens Bevægelse sker ved Lidenskab, og ingen Refleksion kan tilvejebringe en Bevægelse. Dette er det stadige Spring i Tilværelsen, der forklarer Bevægelsen, mens Mediationen er en Kimære.</a:t>
            </a: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1600" dirty="0">
              <a:latin typeface="Arial" pitchFamily="34" charset="0"/>
              <a:cs typeface="Arial" pitchFamily="34" charset="0"/>
            </a:endParaRP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b="1" dirty="0">
                <a:solidFill>
                  <a:srgbClr val="FF0000"/>
                </a:solidFill>
                <a:latin typeface="Arial" pitchFamily="34" charset="0"/>
                <a:ea typeface="Times New Roman" pitchFamily="18" charset="0"/>
                <a:cs typeface="Arial" pitchFamily="34" charset="0"/>
              </a:rPr>
              <a:t>Problemkreds 3:</a:t>
            </a:r>
            <a:r>
              <a:rPr lang="da-DK" sz="1600" dirty="0">
                <a:latin typeface="Arial" pitchFamily="34" charset="0"/>
                <a:ea typeface="Times New Roman" pitchFamily="18" charset="0"/>
                <a:cs typeface="Arial" pitchFamily="34" charset="0"/>
              </a:rPr>
              <a:t> </a:t>
            </a:r>
            <a:r>
              <a:rPr lang="da-DK" sz="1600" dirty="0">
                <a:solidFill>
                  <a:srgbClr val="0070C0"/>
                </a:solidFill>
                <a:latin typeface="Arial" pitchFamily="34" charset="0"/>
                <a:ea typeface="Times New Roman" pitchFamily="18" charset="0"/>
                <a:cs typeface="Arial" pitchFamily="34" charset="0"/>
              </a:rPr>
              <a:t>Findes der en religiøs dimension hinsides det etiske, som tillader en ”teleologisk suspension af det etiske”?</a:t>
            </a: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rgbClr val="0070C0"/>
              </a:solidFill>
              <a:effectLst/>
              <a:latin typeface="Arial" pitchFamily="34" charset="0"/>
              <a:cs typeface="Arial" pitchFamily="34" charset="0"/>
            </a:endParaRP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solidFill>
                  <a:srgbClr val="0070C0"/>
                </a:solidFill>
                <a:latin typeface="Arial" pitchFamily="34" charset="0"/>
                <a:cs typeface="Arial" pitchFamily="34" charset="0"/>
              </a:rPr>
              <a:t>	</a:t>
            </a:r>
            <a:r>
              <a:rPr lang="da-DK" sz="1600" b="1" dirty="0">
                <a:solidFill>
                  <a:srgbClr val="FF0000"/>
                </a:solidFill>
                <a:latin typeface="Arial" pitchFamily="34" charset="0"/>
                <a:cs typeface="Arial" pitchFamily="34" charset="0"/>
              </a:rPr>
              <a:t>         ”Den Tragiske Helt” versus ”Troens Ridder”  </a:t>
            </a:r>
            <a:r>
              <a:rPr lang="da-DK" sz="1600" dirty="0">
                <a:latin typeface="Arial" pitchFamily="34" charset="0"/>
                <a:cs typeface="Arial" pitchFamily="34" charset="0"/>
              </a:rPr>
              <a:t>	</a:t>
            </a:r>
            <a:endParaRPr kumimoji="0" lang="da-DK" sz="1600" b="0" i="0" u="none" strike="noStrike" cap="none" normalizeH="0" baseline="0" dirty="0">
              <a:ln>
                <a:noFill/>
              </a:ln>
              <a:effectLst/>
              <a:latin typeface="Arial" pitchFamily="34" charset="0"/>
              <a:cs typeface="Arial"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32</a:t>
            </a:fld>
            <a:endParaRPr lang="da-DK" dirty="0"/>
          </a:p>
        </p:txBody>
      </p:sp>
      <p:sp>
        <p:nvSpPr>
          <p:cNvPr id="6" name="Rektangel 5"/>
          <p:cNvSpPr/>
          <p:nvPr/>
        </p:nvSpPr>
        <p:spPr>
          <a:xfrm>
            <a:off x="6012160" y="5676323"/>
            <a:ext cx="2448272" cy="53288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boks 6"/>
          <p:cNvSpPr txBox="1"/>
          <p:nvPr/>
        </p:nvSpPr>
        <p:spPr>
          <a:xfrm>
            <a:off x="6172543" y="5698890"/>
            <a:ext cx="2127505" cy="400110"/>
          </a:xfrm>
          <a:prstGeom prst="rect">
            <a:avLst/>
          </a:prstGeom>
          <a:noFill/>
        </p:spPr>
        <p:txBody>
          <a:bodyPr wrap="none" rtlCol="0">
            <a:spAutoFit/>
          </a:bodyPr>
          <a:lstStyle/>
          <a:p>
            <a:r>
              <a:rPr lang="da-DK" sz="2000" dirty="0">
                <a:solidFill>
                  <a:srgbClr val="FF0000"/>
                </a:solidFill>
              </a:rPr>
              <a:t>Islamisme – Jihad?</a:t>
            </a:r>
          </a:p>
        </p:txBody>
      </p:sp>
      <p:sp>
        <p:nvSpPr>
          <p:cNvPr id="9" name="Rektangel 8"/>
          <p:cNvSpPr/>
          <p:nvPr/>
        </p:nvSpPr>
        <p:spPr>
          <a:xfrm>
            <a:off x="11589"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8"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273454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denstoredanske.dk/@api/deki/files/67651/=Heinrich_Hansen_Udsigt_over_Gl_Strand.jpg"/>
          <p:cNvPicPr>
            <a:picLocks noChangeAspect="1" noChangeArrowheads="1"/>
          </p:cNvPicPr>
          <p:nvPr/>
        </p:nvPicPr>
        <p:blipFill>
          <a:blip r:embed="rId3" cstate="print"/>
          <a:srcRect/>
          <a:stretch>
            <a:fillRect/>
          </a:stretch>
        </p:blipFill>
        <p:spPr bwMode="auto">
          <a:xfrm>
            <a:off x="683568" y="908720"/>
            <a:ext cx="7800975" cy="4810125"/>
          </a:xfrm>
          <a:prstGeom prst="rect">
            <a:avLst/>
          </a:prstGeom>
          <a:noFill/>
        </p:spPr>
      </p:pic>
      <p:sp>
        <p:nvSpPr>
          <p:cNvPr id="5" name="Rektangel 4"/>
          <p:cNvSpPr/>
          <p:nvPr/>
        </p:nvSpPr>
        <p:spPr>
          <a:xfrm>
            <a:off x="2051720" y="5877272"/>
            <a:ext cx="5232266" cy="369332"/>
          </a:xfrm>
          <a:prstGeom prst="rect">
            <a:avLst/>
          </a:prstGeom>
        </p:spPr>
        <p:txBody>
          <a:bodyPr wrap="none">
            <a:spAutoFit/>
          </a:bodyPr>
          <a:lstStyle/>
          <a:p>
            <a:r>
              <a:rPr lang="da-DK" dirty="0"/>
              <a:t>Heinrich Hansen: Udsigt over Gammel Strand, o. 1850</a:t>
            </a:r>
          </a:p>
        </p:txBody>
      </p:sp>
      <p:sp>
        <p:nvSpPr>
          <p:cNvPr id="4" name="Rektangel 3"/>
          <p:cNvSpPr/>
          <p:nvPr/>
        </p:nvSpPr>
        <p:spPr>
          <a:xfrm>
            <a:off x="12055"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iasnummer 2"/>
          <p:cNvSpPr>
            <a:spLocks noGrp="1"/>
          </p:cNvSpPr>
          <p:nvPr>
            <p:ph type="sldNum" sz="quarter" idx="12"/>
          </p:nvPr>
        </p:nvSpPr>
        <p:spPr/>
        <p:txBody>
          <a:bodyPr/>
          <a:lstStyle/>
          <a:p>
            <a:fld id="{9823FC5A-AE90-4B18-8DA0-878DA8AA61F7}" type="slidenum">
              <a:rPr lang="da-DK" smtClean="0"/>
              <a:pPr/>
              <a:t>4</a:t>
            </a:fld>
            <a:endParaRPr lang="da-DK"/>
          </a:p>
        </p:txBody>
      </p:sp>
      <p:sp>
        <p:nvSpPr>
          <p:cNvPr id="10" name="Rektangel 9"/>
          <p:cNvSpPr/>
          <p:nvPr/>
        </p:nvSpPr>
        <p:spPr>
          <a:xfrm>
            <a:off x="2820252" y="2564904"/>
            <a:ext cx="3472425" cy="1107996"/>
          </a:xfrm>
          <a:prstGeom prst="rect">
            <a:avLst/>
          </a:prstGeom>
        </p:spPr>
        <p:txBody>
          <a:bodyPr wrap="none">
            <a:spAutoFit/>
          </a:bodyPr>
          <a:lstStyle/>
          <a:p>
            <a:r>
              <a:rPr lang="da-DK" sz="6600" dirty="0">
                <a:solidFill>
                  <a:srgbClr val="FF0000"/>
                </a:solidFill>
                <a:latin typeface="Brush Script MT" pitchFamily="66" charset="0"/>
              </a:rPr>
              <a:t>Guldalderen</a:t>
            </a:r>
          </a:p>
        </p:txBody>
      </p:sp>
      <p:pic>
        <p:nvPicPr>
          <p:cNvPr id="11" name="Picture 2" descr="http://www.denstoredanske.dk/@api/deki/files/67651/=Heinrich_Hansen_Udsigt_over_Gl_Strand.jpg"/>
          <p:cNvPicPr>
            <a:picLocks noChangeAspect="1" noChangeArrowheads="1"/>
          </p:cNvPicPr>
          <p:nvPr/>
        </p:nvPicPr>
        <p:blipFill>
          <a:blip r:embed="rId3" cstate="print"/>
          <a:srcRect/>
          <a:stretch>
            <a:fillRect/>
          </a:stretch>
        </p:blipFill>
        <p:spPr bwMode="auto">
          <a:xfrm>
            <a:off x="683568" y="908720"/>
            <a:ext cx="7800975" cy="4810125"/>
          </a:xfrm>
          <a:prstGeom prst="rect">
            <a:avLst/>
          </a:prstGeom>
          <a:noFill/>
        </p:spPr>
      </p:pic>
      <p:sp>
        <p:nvSpPr>
          <p:cNvPr id="6" name="Rektangel 5"/>
          <p:cNvSpPr/>
          <p:nvPr/>
        </p:nvSpPr>
        <p:spPr>
          <a:xfrm>
            <a:off x="2820252" y="2564904"/>
            <a:ext cx="3342582" cy="1107996"/>
          </a:xfrm>
          <a:prstGeom prst="rect">
            <a:avLst/>
          </a:prstGeom>
        </p:spPr>
        <p:txBody>
          <a:bodyPr wrap="none">
            <a:spAutoFit/>
          </a:bodyPr>
          <a:lstStyle/>
          <a:p>
            <a:r>
              <a:rPr lang="da-DK" sz="6600" dirty="0">
                <a:solidFill>
                  <a:srgbClr val="FF0000"/>
                </a:solidFill>
                <a:latin typeface="Brush Script MT" pitchFamily="66" charset="0"/>
              </a:rPr>
              <a:t>Biedermeier</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60648"/>
            <a:ext cx="5565659" cy="215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189396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p:cNvSpPr/>
          <p:nvPr/>
        </p:nvSpPr>
        <p:spPr>
          <a:xfrm>
            <a:off x="0" y="57177"/>
            <a:ext cx="9144000" cy="6858000"/>
          </a:xfrm>
          <a:prstGeom prst="rect">
            <a:avLst/>
          </a:prstGeom>
          <a:solidFill>
            <a:schemeClr val="accent3">
              <a:lumMod val="40000"/>
              <a:lumOff val="60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7414" name="Picture 6" descr="Portrait of Hans Christian Andersen"/>
          <p:cNvPicPr>
            <a:picLocks noChangeAspect="1" noChangeArrowheads="1"/>
          </p:cNvPicPr>
          <p:nvPr/>
        </p:nvPicPr>
        <p:blipFill>
          <a:blip r:embed="rId3" cstate="print"/>
          <a:srcRect/>
          <a:stretch>
            <a:fillRect/>
          </a:stretch>
        </p:blipFill>
        <p:spPr bwMode="auto">
          <a:xfrm>
            <a:off x="3275856" y="548680"/>
            <a:ext cx="2245570" cy="3024336"/>
          </a:xfrm>
          <a:prstGeom prst="rect">
            <a:avLst/>
          </a:prstGeom>
          <a:noFill/>
        </p:spPr>
      </p:pic>
      <p:pic>
        <p:nvPicPr>
          <p:cNvPr id="17416" name="Picture 8" descr="http://www.torshammer.dk/images/grundtvig1843.jpg"/>
          <p:cNvPicPr>
            <a:picLocks noChangeAspect="1" noChangeArrowheads="1"/>
          </p:cNvPicPr>
          <p:nvPr/>
        </p:nvPicPr>
        <p:blipFill>
          <a:blip r:embed="rId4" cstate="print"/>
          <a:srcRect/>
          <a:stretch>
            <a:fillRect/>
          </a:stretch>
        </p:blipFill>
        <p:spPr bwMode="auto">
          <a:xfrm>
            <a:off x="539553" y="404664"/>
            <a:ext cx="2260284" cy="3312368"/>
          </a:xfrm>
          <a:prstGeom prst="rect">
            <a:avLst/>
          </a:prstGeom>
          <a:noFill/>
        </p:spPr>
      </p:pic>
      <p:pic>
        <p:nvPicPr>
          <p:cNvPr id="17418" name="Picture 10" descr="http://t1.gstatic.com/images?q=tbn:zfAVr-daE4ctkM:http://upload.wikimedia.org/wikipedia/commons/e/ef/Kierkegaard_portrait.jpg">
            <a:hlinkClick r:id="rId5"/>
          </p:cNvPr>
          <p:cNvPicPr>
            <a:picLocks noChangeAspect="1" noChangeArrowheads="1"/>
          </p:cNvPicPr>
          <p:nvPr/>
        </p:nvPicPr>
        <p:blipFill>
          <a:blip r:embed="rId6" cstate="print"/>
          <a:srcRect/>
          <a:stretch>
            <a:fillRect/>
          </a:stretch>
        </p:blipFill>
        <p:spPr bwMode="auto">
          <a:xfrm>
            <a:off x="6156176" y="548680"/>
            <a:ext cx="2088232" cy="3070928"/>
          </a:xfrm>
          <a:prstGeom prst="rect">
            <a:avLst/>
          </a:prstGeom>
          <a:noFill/>
        </p:spPr>
      </p:pic>
      <p:sp>
        <p:nvSpPr>
          <p:cNvPr id="7" name="Tekstboks 6"/>
          <p:cNvSpPr txBox="1"/>
          <p:nvPr/>
        </p:nvSpPr>
        <p:spPr>
          <a:xfrm>
            <a:off x="395536" y="3789040"/>
            <a:ext cx="2393860" cy="646331"/>
          </a:xfrm>
          <a:prstGeom prst="rect">
            <a:avLst/>
          </a:prstGeom>
          <a:noFill/>
        </p:spPr>
        <p:txBody>
          <a:bodyPr wrap="none" rtlCol="0">
            <a:spAutoFit/>
          </a:bodyPr>
          <a:lstStyle/>
          <a:p>
            <a:pPr algn="ctr"/>
            <a:r>
              <a:rPr lang="da-DK" dirty="0"/>
              <a:t>Nikolaj Frederik Severin</a:t>
            </a:r>
          </a:p>
          <a:p>
            <a:pPr algn="ctr"/>
            <a:r>
              <a:rPr lang="da-DK" dirty="0"/>
              <a:t> Grundtvig</a:t>
            </a:r>
          </a:p>
        </p:txBody>
      </p:sp>
      <p:sp>
        <p:nvSpPr>
          <p:cNvPr id="8" name="Tekstboks 7"/>
          <p:cNvSpPr txBox="1"/>
          <p:nvPr/>
        </p:nvSpPr>
        <p:spPr>
          <a:xfrm>
            <a:off x="3347864" y="3789040"/>
            <a:ext cx="2219454" cy="338554"/>
          </a:xfrm>
          <a:prstGeom prst="rect">
            <a:avLst/>
          </a:prstGeom>
          <a:noFill/>
        </p:spPr>
        <p:txBody>
          <a:bodyPr wrap="none" rtlCol="0">
            <a:spAutoFit/>
          </a:bodyPr>
          <a:lstStyle/>
          <a:p>
            <a:r>
              <a:rPr lang="da-DK" sz="1600" dirty="0"/>
              <a:t>Hans Christian Andersen</a:t>
            </a:r>
          </a:p>
        </p:txBody>
      </p:sp>
      <p:sp>
        <p:nvSpPr>
          <p:cNvPr id="9" name="Tekstboks 8"/>
          <p:cNvSpPr txBox="1"/>
          <p:nvPr/>
        </p:nvSpPr>
        <p:spPr>
          <a:xfrm>
            <a:off x="6084168" y="3789040"/>
            <a:ext cx="2258760" cy="338554"/>
          </a:xfrm>
          <a:prstGeom prst="rect">
            <a:avLst/>
          </a:prstGeom>
          <a:noFill/>
        </p:spPr>
        <p:txBody>
          <a:bodyPr wrap="none" rtlCol="0">
            <a:spAutoFit/>
          </a:bodyPr>
          <a:lstStyle/>
          <a:p>
            <a:r>
              <a:rPr lang="da-DK" sz="1600" dirty="0"/>
              <a:t>Søren </a:t>
            </a:r>
            <a:r>
              <a:rPr lang="da-DK" sz="1600" dirty="0" err="1"/>
              <a:t>Aabye</a:t>
            </a:r>
            <a:r>
              <a:rPr lang="da-DK" sz="1600" dirty="0"/>
              <a:t> Kierkegaard</a:t>
            </a:r>
          </a:p>
        </p:txBody>
      </p:sp>
      <p:pic>
        <p:nvPicPr>
          <p:cNvPr id="17420" name="Picture 12" descr="http://tpv.dbi.edu/images/salmebog.jpg"/>
          <p:cNvPicPr>
            <a:picLocks noChangeAspect="1" noChangeArrowheads="1"/>
          </p:cNvPicPr>
          <p:nvPr/>
        </p:nvPicPr>
        <p:blipFill>
          <a:blip r:embed="rId7" cstate="print"/>
          <a:srcRect/>
          <a:stretch>
            <a:fillRect/>
          </a:stretch>
        </p:blipFill>
        <p:spPr bwMode="auto">
          <a:xfrm>
            <a:off x="683568" y="4437112"/>
            <a:ext cx="1800200" cy="2136237"/>
          </a:xfrm>
          <a:prstGeom prst="rect">
            <a:avLst/>
          </a:prstGeom>
          <a:solidFill>
            <a:schemeClr val="accent3">
              <a:lumMod val="40000"/>
              <a:lumOff val="60000"/>
              <a:alpha val="87000"/>
            </a:schemeClr>
          </a:solidFill>
        </p:spPr>
      </p:pic>
      <p:pic>
        <p:nvPicPr>
          <p:cNvPr id="17424" name="Picture 16" descr="http://upload.wikimedia.org/wikipedia/commons/6/66/Kierkegaard_Enten-Eller.jpg"/>
          <p:cNvPicPr>
            <a:picLocks noChangeAspect="1" noChangeArrowheads="1"/>
          </p:cNvPicPr>
          <p:nvPr/>
        </p:nvPicPr>
        <p:blipFill>
          <a:blip r:embed="rId8" cstate="print"/>
          <a:srcRect/>
          <a:stretch>
            <a:fillRect/>
          </a:stretch>
        </p:blipFill>
        <p:spPr bwMode="auto">
          <a:xfrm>
            <a:off x="6806353" y="4341059"/>
            <a:ext cx="1214692" cy="2016224"/>
          </a:xfrm>
          <a:prstGeom prst="rect">
            <a:avLst/>
          </a:prstGeom>
          <a:noFill/>
        </p:spPr>
      </p:pic>
      <p:sp>
        <p:nvSpPr>
          <p:cNvPr id="13" name="Tekstboks 12"/>
          <p:cNvSpPr txBox="1"/>
          <p:nvPr/>
        </p:nvSpPr>
        <p:spPr>
          <a:xfrm>
            <a:off x="539552" y="5373216"/>
            <a:ext cx="2090572" cy="461665"/>
          </a:xfrm>
          <a:prstGeom prst="rect">
            <a:avLst/>
          </a:prstGeom>
          <a:noFill/>
        </p:spPr>
        <p:txBody>
          <a:bodyPr wrap="none" rtlCol="0">
            <a:spAutoFit/>
          </a:bodyPr>
          <a:lstStyle/>
          <a:p>
            <a:r>
              <a:rPr lang="da-DK" sz="2400" b="1" dirty="0">
                <a:solidFill>
                  <a:srgbClr val="FF0000"/>
                </a:solidFill>
              </a:rPr>
              <a:t>Folkehøjskolen</a:t>
            </a:r>
          </a:p>
        </p:txBody>
      </p:sp>
      <p:sp>
        <p:nvSpPr>
          <p:cNvPr id="14" name="Tekstboks 13"/>
          <p:cNvSpPr txBox="1"/>
          <p:nvPr/>
        </p:nvSpPr>
        <p:spPr>
          <a:xfrm>
            <a:off x="6156176" y="5373216"/>
            <a:ext cx="2515047" cy="830997"/>
          </a:xfrm>
          <a:prstGeom prst="rect">
            <a:avLst/>
          </a:prstGeom>
          <a:noFill/>
        </p:spPr>
        <p:txBody>
          <a:bodyPr wrap="none" rtlCol="0">
            <a:spAutoFit/>
          </a:bodyPr>
          <a:lstStyle/>
          <a:p>
            <a:r>
              <a:rPr lang="da-DK" sz="2400" b="1" dirty="0">
                <a:solidFill>
                  <a:srgbClr val="FF0000"/>
                </a:solidFill>
              </a:rPr>
              <a:t>Eksistentialismen</a:t>
            </a:r>
          </a:p>
          <a:p>
            <a:r>
              <a:rPr lang="da-DK" sz="2400" b="1" dirty="0">
                <a:solidFill>
                  <a:srgbClr val="FF0000"/>
                </a:solidFill>
              </a:rPr>
              <a:t>Postmodernismen</a:t>
            </a:r>
          </a:p>
        </p:txBody>
      </p:sp>
      <p:pic>
        <p:nvPicPr>
          <p:cNvPr id="17425" name="Picture 17"/>
          <p:cNvPicPr>
            <a:picLocks noChangeAspect="1" noChangeArrowheads="1"/>
          </p:cNvPicPr>
          <p:nvPr/>
        </p:nvPicPr>
        <p:blipFill>
          <a:blip r:embed="rId9" cstate="print"/>
          <a:srcRect/>
          <a:stretch>
            <a:fillRect/>
          </a:stretch>
        </p:blipFill>
        <p:spPr bwMode="auto">
          <a:xfrm>
            <a:off x="3707904" y="4149080"/>
            <a:ext cx="1512168" cy="2275029"/>
          </a:xfrm>
          <a:prstGeom prst="rect">
            <a:avLst/>
          </a:prstGeom>
          <a:noFill/>
          <a:ln w="9525">
            <a:noFill/>
            <a:miter lim="800000"/>
            <a:headEnd/>
            <a:tailEnd/>
          </a:ln>
        </p:spPr>
      </p:pic>
      <p:sp>
        <p:nvSpPr>
          <p:cNvPr id="18" name="Rektangel 17"/>
          <p:cNvSpPr/>
          <p:nvPr/>
        </p:nvSpPr>
        <p:spPr>
          <a:xfrm>
            <a:off x="683568" y="4437112"/>
            <a:ext cx="1800200" cy="2160240"/>
          </a:xfrm>
          <a:prstGeom prst="rect">
            <a:avLst/>
          </a:prstGeom>
          <a:solidFill>
            <a:schemeClr val="accent3">
              <a:lumMod val="40000"/>
              <a:lumOff val="60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p:cNvSpPr/>
          <p:nvPr/>
        </p:nvSpPr>
        <p:spPr>
          <a:xfrm>
            <a:off x="0" y="1988840"/>
            <a:ext cx="3491880" cy="439248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p:cNvSpPr/>
          <p:nvPr/>
        </p:nvSpPr>
        <p:spPr>
          <a:xfrm>
            <a:off x="251520" y="2132856"/>
            <a:ext cx="3024336" cy="4278094"/>
          </a:xfrm>
          <a:prstGeom prst="rect">
            <a:avLst/>
          </a:prstGeom>
        </p:spPr>
        <p:txBody>
          <a:bodyPr wrap="square">
            <a:spAutoFit/>
          </a:bodyPr>
          <a:lstStyle/>
          <a:p>
            <a:r>
              <a:rPr lang="da-DK" sz="1600" dirty="0"/>
              <a:t>Kierkegaard om Grundtvig:</a:t>
            </a:r>
          </a:p>
          <a:p>
            <a:endParaRPr lang="da-DK" sz="1600" dirty="0"/>
          </a:p>
          <a:p>
            <a:r>
              <a:rPr lang="da-DK" sz="1600" dirty="0"/>
              <a:t>Han formår at gøre “den dybsin-dige Tankes Dybsindighed indlys-ende ved at rynke Brynet, at jodle med stemmen, at skyde </a:t>
            </a:r>
            <a:r>
              <a:rPr lang="da-DK" sz="1600" dirty="0" err="1"/>
              <a:t>Pandehu</a:t>
            </a:r>
            <a:r>
              <a:rPr lang="da-DK" sz="1600" dirty="0"/>
              <a:t>-den op, at stirre hen for sig, at tage det dybe F i Bas-</a:t>
            </a:r>
            <a:r>
              <a:rPr lang="da-DK" sz="1600" dirty="0" err="1"/>
              <a:t>Scalaen</a:t>
            </a:r>
            <a:r>
              <a:rPr lang="da-DK" sz="1600" dirty="0"/>
              <a:t>, snart med det apostoliske Helgenskin om det forklarede Ansigt, snart </a:t>
            </a:r>
            <a:r>
              <a:rPr lang="da-DK" sz="1600" dirty="0" err="1"/>
              <a:t>ukjendelig</a:t>
            </a:r>
            <a:r>
              <a:rPr lang="da-DK" sz="1600" dirty="0"/>
              <a:t> i oldnordisk Loddenhed, altid en </a:t>
            </a:r>
            <a:r>
              <a:rPr lang="da-DK" sz="1600" dirty="0" err="1"/>
              <a:t>støiende</a:t>
            </a:r>
            <a:r>
              <a:rPr lang="da-DK" sz="1600" dirty="0"/>
              <a:t> Individualitet, gudelig, verdslig, oldnordisk, christellig, Ypperstepræst, Holger-Danske, snart jublende, snart grædende, altid </a:t>
            </a:r>
            <a:r>
              <a:rPr lang="da-DK" sz="1600" dirty="0" err="1"/>
              <a:t>prophetisk</a:t>
            </a:r>
            <a:r>
              <a:rPr lang="da-DK" sz="1600" dirty="0"/>
              <a:t> (...)”</a:t>
            </a:r>
          </a:p>
        </p:txBody>
      </p:sp>
      <p:sp>
        <p:nvSpPr>
          <p:cNvPr id="2" name="Rektangel 1"/>
          <p:cNvSpPr/>
          <p:nvPr/>
        </p:nvSpPr>
        <p:spPr>
          <a:xfrm>
            <a:off x="3275856" y="2636911"/>
            <a:ext cx="2592288" cy="208823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boks 2"/>
          <p:cNvSpPr txBox="1"/>
          <p:nvPr/>
        </p:nvSpPr>
        <p:spPr>
          <a:xfrm>
            <a:off x="-828600" y="4185084"/>
            <a:ext cx="184731" cy="369332"/>
          </a:xfrm>
          <a:prstGeom prst="rect">
            <a:avLst/>
          </a:prstGeom>
          <a:noFill/>
        </p:spPr>
        <p:txBody>
          <a:bodyPr wrap="none" rtlCol="0">
            <a:spAutoFit/>
          </a:bodyPr>
          <a:lstStyle/>
          <a:p>
            <a:endParaRPr lang="da-DK" dirty="0"/>
          </a:p>
        </p:txBody>
      </p:sp>
      <p:sp>
        <p:nvSpPr>
          <p:cNvPr id="4" name="Rektangel 3"/>
          <p:cNvSpPr/>
          <p:nvPr/>
        </p:nvSpPr>
        <p:spPr>
          <a:xfrm>
            <a:off x="3501008" y="2886013"/>
            <a:ext cx="2367136" cy="1569660"/>
          </a:xfrm>
          <a:prstGeom prst="rect">
            <a:avLst/>
          </a:prstGeom>
        </p:spPr>
        <p:txBody>
          <a:bodyPr wrap="square">
            <a:spAutoFit/>
          </a:bodyPr>
          <a:lstStyle/>
          <a:p>
            <a:r>
              <a:rPr lang="da-DK" sz="1600" dirty="0"/>
              <a:t>Kierkegaard om Andersen </a:t>
            </a:r>
          </a:p>
          <a:p>
            <a:endParaRPr lang="da-DK" sz="1600" dirty="0"/>
          </a:p>
          <a:p>
            <a:r>
              <a:rPr lang="da-DK" sz="1600" dirty="0"/>
              <a:t>”Andersen fremstiller … (ikke) … et </a:t>
            </a:r>
            <a:r>
              <a:rPr lang="da-DK" sz="1600" dirty="0" err="1"/>
              <a:t>Genie</a:t>
            </a:r>
            <a:r>
              <a:rPr lang="da-DK" sz="1600" dirty="0"/>
              <a:t> i dets Kamp, men snarere et Flæb”.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17420"/>
                                        </p:tgtEl>
                                        <p:attrNameLst>
                                          <p:attrName>style.visibility</p:attrName>
                                        </p:attrNameLst>
                                      </p:cBhvr>
                                      <p:to>
                                        <p:strVal val="visible"/>
                                      </p:to>
                                    </p:set>
                                    <p:animEffect transition="in" filter="box(in)">
                                      <p:cBhvr>
                                        <p:cTn id="21" dur="500"/>
                                        <p:tgtEl>
                                          <p:spTgt spid="17420"/>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ox(i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7425"/>
                                        </p:tgtEl>
                                        <p:attrNameLst>
                                          <p:attrName>style.visibility</p:attrName>
                                        </p:attrNameLst>
                                      </p:cBhvr>
                                      <p:to>
                                        <p:strVal val="visible"/>
                                      </p:to>
                                    </p:set>
                                    <p:animEffect transition="in" filter="box(in)">
                                      <p:cBhvr>
                                        <p:cTn id="29" dur="500"/>
                                        <p:tgtEl>
                                          <p:spTgt spid="17425"/>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17424"/>
                                        </p:tgtEl>
                                        <p:attrNameLst>
                                          <p:attrName>style.visibility</p:attrName>
                                        </p:attrNameLst>
                                      </p:cBhvr>
                                      <p:to>
                                        <p:strVal val="visible"/>
                                      </p:to>
                                    </p:set>
                                    <p:animEffect transition="in" filter="box(in)">
                                      <p:cBhvr>
                                        <p:cTn id="34" dur="500"/>
                                        <p:tgtEl>
                                          <p:spTgt spid="1742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ox(in)">
                                      <p:cBhvr>
                                        <p:cTn id="49" dur="500"/>
                                        <p:tgtEl>
                                          <p:spTgt spid="19"/>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ox(i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ppt_w</p:attrName>
                                        </p:attrNameLst>
                                      </p:cBhvr>
                                      <p:tavLst>
                                        <p:tav tm="0">
                                          <p:val>
                                            <p:fltVal val="0"/>
                                          </p:val>
                                        </p:tav>
                                        <p:tav tm="100000">
                                          <p:val>
                                            <p:strVal val="#ppt_w"/>
                                          </p:val>
                                        </p:tav>
                                      </p:tavLst>
                                    </p:anim>
                                    <p:anim calcmode="lin" valueType="num">
                                      <p:cBhvr>
                                        <p:cTn id="63" dur="500" fill="hold"/>
                                        <p:tgtEl>
                                          <p:spTgt spid="4"/>
                                        </p:tgtEl>
                                        <p:attrNameLst>
                                          <p:attrName>ppt_h</p:attrName>
                                        </p:attrNameLst>
                                      </p:cBhvr>
                                      <p:tavLst>
                                        <p:tav tm="0">
                                          <p:val>
                                            <p:fltVal val="0"/>
                                          </p:val>
                                        </p:tav>
                                        <p:tav tm="100000">
                                          <p:val>
                                            <p:strVal val="#ppt_h"/>
                                          </p:val>
                                        </p:tav>
                                      </p:tavLst>
                                    </p:anim>
                                    <p:animEffect transition="in" filter="fade">
                                      <p:cBhvr>
                                        <p:cTn id="6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4" grpId="0"/>
      <p:bldP spid="18" grpId="0" animBg="1"/>
      <p:bldP spid="19" grpId="0" animBg="1"/>
      <p:bldP spid="21" grpId="0"/>
      <p:bldP spid="2"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1" name="Picture 7" descr="[Billede: Kort over Norge]"/>
          <p:cNvPicPr>
            <a:picLocks noChangeAspect="1" noChangeArrowheads="1"/>
          </p:cNvPicPr>
          <p:nvPr/>
        </p:nvPicPr>
        <p:blipFill>
          <a:blip r:embed="rId3" cstate="print"/>
          <a:srcRect/>
          <a:stretch>
            <a:fillRect/>
          </a:stretch>
        </p:blipFill>
        <p:spPr bwMode="auto">
          <a:xfrm>
            <a:off x="467544" y="476672"/>
            <a:ext cx="4762500" cy="5772150"/>
          </a:xfrm>
          <a:prstGeom prst="rect">
            <a:avLst/>
          </a:prstGeom>
          <a:noFill/>
        </p:spPr>
      </p:pic>
      <p:pic>
        <p:nvPicPr>
          <p:cNvPr id="31746" name="Picture 2" descr="http://www.denstoredanske.dk/@api/deki/files/17331/=43499917.jpg"/>
          <p:cNvPicPr>
            <a:picLocks noChangeAspect="1" noChangeArrowheads="1"/>
          </p:cNvPicPr>
          <p:nvPr/>
        </p:nvPicPr>
        <p:blipFill>
          <a:blip r:embed="rId4" cstate="print"/>
          <a:srcRect/>
          <a:stretch>
            <a:fillRect/>
          </a:stretch>
        </p:blipFill>
        <p:spPr bwMode="auto">
          <a:xfrm>
            <a:off x="3779912" y="3068960"/>
            <a:ext cx="5026542" cy="3240360"/>
          </a:xfrm>
          <a:prstGeom prst="rect">
            <a:avLst/>
          </a:prstGeom>
          <a:noFill/>
        </p:spPr>
      </p:pic>
      <p:sp>
        <p:nvSpPr>
          <p:cNvPr id="6" name="Tekstboks 5"/>
          <p:cNvSpPr txBox="1"/>
          <p:nvPr/>
        </p:nvSpPr>
        <p:spPr>
          <a:xfrm>
            <a:off x="3779912" y="2348880"/>
            <a:ext cx="1212191" cy="461665"/>
          </a:xfrm>
          <a:prstGeom prst="rect">
            <a:avLst/>
          </a:prstGeom>
          <a:noFill/>
        </p:spPr>
        <p:txBody>
          <a:bodyPr wrap="none" rtlCol="0">
            <a:spAutoFit/>
          </a:bodyPr>
          <a:lstStyle/>
          <a:p>
            <a:r>
              <a:rPr lang="da-DK" sz="2400" b="1" dirty="0"/>
              <a:t>1813-14</a:t>
            </a:r>
          </a:p>
        </p:txBody>
      </p:sp>
      <p:pic>
        <p:nvPicPr>
          <p:cNvPr id="31756" name="Picture 12"/>
          <p:cNvPicPr>
            <a:picLocks noChangeAspect="1" noChangeArrowheads="1"/>
          </p:cNvPicPr>
          <p:nvPr/>
        </p:nvPicPr>
        <p:blipFill>
          <a:blip r:embed="rId5" cstate="print"/>
          <a:srcRect/>
          <a:stretch>
            <a:fillRect/>
          </a:stretch>
        </p:blipFill>
        <p:spPr bwMode="auto">
          <a:xfrm>
            <a:off x="5796136" y="764704"/>
            <a:ext cx="2664296" cy="2002452"/>
          </a:xfrm>
          <a:prstGeom prst="rect">
            <a:avLst/>
          </a:prstGeom>
          <a:noFill/>
          <a:ln w="9525">
            <a:noFill/>
            <a:miter lim="800000"/>
            <a:headEnd/>
            <a:tailEnd/>
          </a:ln>
        </p:spPr>
      </p:pic>
      <p:pic>
        <p:nvPicPr>
          <p:cNvPr id="12" name="Picture 13"/>
          <p:cNvPicPr>
            <a:picLocks noChangeAspect="1" noChangeArrowheads="1"/>
          </p:cNvPicPr>
          <p:nvPr/>
        </p:nvPicPr>
        <p:blipFill>
          <a:blip r:embed="rId6" cstate="print"/>
          <a:srcRect/>
          <a:stretch>
            <a:fillRect/>
          </a:stretch>
        </p:blipFill>
        <p:spPr bwMode="auto">
          <a:xfrm>
            <a:off x="3779912" y="3068960"/>
            <a:ext cx="5112568" cy="3676309"/>
          </a:xfrm>
          <a:prstGeom prst="rect">
            <a:avLst/>
          </a:prstGeom>
          <a:noFill/>
          <a:ln w="9525">
            <a:noFill/>
            <a:miter lim="800000"/>
            <a:headEnd/>
            <a:tailEnd/>
          </a:ln>
        </p:spPr>
      </p:pic>
      <p:sp>
        <p:nvSpPr>
          <p:cNvPr id="13" name="Rektangel 12"/>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8" name="Rektangel 7"/>
          <p:cNvSpPr/>
          <p:nvPr/>
        </p:nvSpPr>
        <p:spPr>
          <a:xfrm>
            <a:off x="755576" y="1124744"/>
            <a:ext cx="3672408" cy="1354217"/>
          </a:xfrm>
          <a:prstGeom prst="rect">
            <a:avLst/>
          </a:prstGeom>
        </p:spPr>
        <p:txBody>
          <a:bodyPr wrap="square">
            <a:spAutoFit/>
          </a:bodyPr>
          <a:lstStyle/>
          <a:p>
            <a:pPr algn="just"/>
            <a:r>
              <a:rPr lang="da-DK" dirty="0"/>
              <a:t>”1813 blev jeg født i det gale Pengeaar, da så mangen anden gal Seddel blev sat i Cirkulation.”</a:t>
            </a:r>
          </a:p>
          <a:p>
            <a:pPr algn="just"/>
            <a:r>
              <a:rPr lang="da-DK" sz="1400" dirty="0"/>
              <a:t> </a:t>
            </a:r>
          </a:p>
          <a:p>
            <a:pPr algn="just"/>
            <a:r>
              <a:rPr lang="da-DK" sz="1400" dirty="0"/>
              <a:t>S. Kierkegaard</a:t>
            </a:r>
          </a:p>
        </p:txBody>
      </p:sp>
      <p:sp>
        <p:nvSpPr>
          <p:cNvPr id="3" name="Pladsholder til diasnummer 2"/>
          <p:cNvSpPr>
            <a:spLocks noGrp="1"/>
          </p:cNvSpPr>
          <p:nvPr>
            <p:ph type="sldNum" sz="quarter" idx="12"/>
          </p:nvPr>
        </p:nvSpPr>
        <p:spPr/>
        <p:txBody>
          <a:bodyPr/>
          <a:lstStyle/>
          <a:p>
            <a:fld id="{9823FC5A-AE90-4B18-8DA0-878DA8AA61F7}" type="slidenum">
              <a:rPr lang="da-DK" smtClean="0"/>
              <a:pPr/>
              <a:t>6</a:t>
            </a:fld>
            <a:endParaRPr lang="da-DK"/>
          </a:p>
        </p:txBody>
      </p:sp>
      <p:sp>
        <p:nvSpPr>
          <p:cNvPr id="11"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cxnSp>
        <p:nvCxnSpPr>
          <p:cNvPr id="4" name="Lige forbindelse 3"/>
          <p:cNvCxnSpPr/>
          <p:nvPr/>
        </p:nvCxnSpPr>
        <p:spPr>
          <a:xfrm>
            <a:off x="1115616" y="3068960"/>
            <a:ext cx="1733178" cy="16201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Lige forbindelse 6"/>
          <p:cNvCxnSpPr/>
          <p:nvPr/>
        </p:nvCxnSpPr>
        <p:spPr>
          <a:xfrm flipV="1">
            <a:off x="1115616" y="3068960"/>
            <a:ext cx="1733178" cy="16201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07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31756"/>
                                        </p:tgtEl>
                                        <p:attrNameLst>
                                          <p:attrName>style.visibility</p:attrName>
                                        </p:attrNameLst>
                                      </p:cBhvr>
                                      <p:to>
                                        <p:strVal val="visible"/>
                                      </p:to>
                                    </p:set>
                                    <p:anim calcmode="lin" valueType="num">
                                      <p:cBhvr>
                                        <p:cTn id="19" dur="500" fill="hold"/>
                                        <p:tgtEl>
                                          <p:spTgt spid="31756"/>
                                        </p:tgtEl>
                                        <p:attrNameLst>
                                          <p:attrName>ppt_w</p:attrName>
                                        </p:attrNameLst>
                                      </p:cBhvr>
                                      <p:tavLst>
                                        <p:tav tm="0">
                                          <p:val>
                                            <p:fltVal val="0"/>
                                          </p:val>
                                        </p:tav>
                                        <p:tav tm="100000">
                                          <p:val>
                                            <p:strVal val="#ppt_w"/>
                                          </p:val>
                                        </p:tav>
                                      </p:tavLst>
                                    </p:anim>
                                    <p:anim calcmode="lin" valueType="num">
                                      <p:cBhvr>
                                        <p:cTn id="20" dur="500" fill="hold"/>
                                        <p:tgtEl>
                                          <p:spTgt spid="31756"/>
                                        </p:tgtEl>
                                        <p:attrNameLst>
                                          <p:attrName>ppt_h</p:attrName>
                                        </p:attrNameLst>
                                      </p:cBhvr>
                                      <p:tavLst>
                                        <p:tav tm="0">
                                          <p:val>
                                            <p:fltVal val="0"/>
                                          </p:val>
                                        </p:tav>
                                        <p:tav tm="100000">
                                          <p:val>
                                            <p:strVal val="#ppt_h"/>
                                          </p:val>
                                        </p:tav>
                                      </p:tavLst>
                                    </p:anim>
                                    <p:animEffect transition="in" filter="fade">
                                      <p:cBhvr>
                                        <p:cTn id="21" dur="500"/>
                                        <p:tgtEl>
                                          <p:spTgt spid="3175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2" presetClass="exit" presetSubtype="4" fill="hold" nodeType="withEffect">
                                  <p:stCondLst>
                                    <p:cond delay="0"/>
                                  </p:stCondLst>
                                  <p:childTnLst>
                                    <p:anim calcmode="lin" valueType="num">
                                      <p:cBhvr additive="base">
                                        <p:cTn id="28" dur="500"/>
                                        <p:tgtEl>
                                          <p:spTgt spid="31751"/>
                                        </p:tgtEl>
                                        <p:attrNameLst>
                                          <p:attrName>ppt_x</p:attrName>
                                        </p:attrNameLst>
                                      </p:cBhvr>
                                      <p:tavLst>
                                        <p:tav tm="0">
                                          <p:val>
                                            <p:strVal val="ppt_x"/>
                                          </p:val>
                                        </p:tav>
                                        <p:tav tm="100000">
                                          <p:val>
                                            <p:strVal val="ppt_x"/>
                                          </p:val>
                                        </p:tav>
                                      </p:tavLst>
                                    </p:anim>
                                    <p:anim calcmode="lin" valueType="num">
                                      <p:cBhvr additive="base">
                                        <p:cTn id="29" dur="500"/>
                                        <p:tgtEl>
                                          <p:spTgt spid="31751"/>
                                        </p:tgtEl>
                                        <p:attrNameLst>
                                          <p:attrName>ppt_y</p:attrName>
                                        </p:attrNameLst>
                                      </p:cBhvr>
                                      <p:tavLst>
                                        <p:tav tm="0">
                                          <p:val>
                                            <p:strVal val="ppt_y"/>
                                          </p:val>
                                        </p:tav>
                                        <p:tav tm="100000">
                                          <p:val>
                                            <p:strVal val="1+ppt_h/2"/>
                                          </p:val>
                                        </p:tav>
                                      </p:tavLst>
                                    </p:anim>
                                    <p:set>
                                      <p:cBhvr>
                                        <p:cTn id="30" dur="1" fill="hold">
                                          <p:stCondLst>
                                            <p:cond delay="499"/>
                                          </p:stCondLst>
                                        </p:cTn>
                                        <p:tgtEl>
                                          <p:spTgt spid="317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611560" y="692696"/>
            <a:ext cx="7834699" cy="5340449"/>
          </a:xfrm>
          <a:prstGeom prst="rect">
            <a:avLst/>
          </a:prstGeom>
          <a:noFill/>
          <a:ln w="9525">
            <a:noFill/>
            <a:miter lim="800000"/>
            <a:headEnd/>
            <a:tailEnd/>
          </a:ln>
        </p:spPr>
      </p:pic>
      <p:sp>
        <p:nvSpPr>
          <p:cNvPr id="3" name="Rektangel 2"/>
          <p:cNvSpPr/>
          <p:nvPr/>
        </p:nvSpPr>
        <p:spPr>
          <a:xfrm>
            <a:off x="3673555" y="6033145"/>
            <a:ext cx="1882118" cy="369332"/>
          </a:xfrm>
          <a:prstGeom prst="rect">
            <a:avLst/>
          </a:prstGeom>
        </p:spPr>
        <p:txBody>
          <a:bodyPr wrap="none">
            <a:spAutoFit/>
          </a:bodyPr>
          <a:lstStyle/>
          <a:p>
            <a:r>
              <a:rPr lang="da-DK" dirty="0"/>
              <a:t>Gammeltorv 1839</a:t>
            </a:r>
          </a:p>
        </p:txBody>
      </p:sp>
      <p:cxnSp>
        <p:nvCxnSpPr>
          <p:cNvPr id="4" name="Lige pilforbindelse 3"/>
          <p:cNvCxnSpPr/>
          <p:nvPr/>
        </p:nvCxnSpPr>
        <p:spPr>
          <a:xfrm>
            <a:off x="5076056" y="1988840"/>
            <a:ext cx="792088" cy="166670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ktangel 6"/>
          <p:cNvSpPr/>
          <p:nvPr/>
        </p:nvSpPr>
        <p:spPr>
          <a:xfrm>
            <a:off x="0" y="31356"/>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5" name="Pladsholder til diasnummer 4"/>
          <p:cNvSpPr>
            <a:spLocks noGrp="1"/>
          </p:cNvSpPr>
          <p:nvPr>
            <p:ph type="sldNum" sz="quarter" idx="12"/>
          </p:nvPr>
        </p:nvSpPr>
        <p:spPr/>
        <p:txBody>
          <a:bodyPr/>
          <a:lstStyle/>
          <a:p>
            <a:fld id="{9823FC5A-AE90-4B18-8DA0-878DA8AA61F7}" type="slidenum">
              <a:rPr lang="da-DK" smtClean="0"/>
              <a:pPr/>
              <a:t>7</a:t>
            </a:fld>
            <a:endParaRPr lang="da-DK"/>
          </a:p>
        </p:txBody>
      </p:sp>
      <p:sp>
        <p:nvSpPr>
          <p:cNvPr id="8"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354209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t1.gstatic.com/images?q=tbn:JcSNHFybS-W-pM:http://www.kb.dk/da/nb/tema/webudstillinger/sk-mss/samtidige/6skfamilie/6-1th.jpg">
            <a:hlinkClick r:id="rId3"/>
          </p:cNvPr>
          <p:cNvPicPr>
            <a:picLocks noChangeAspect="1" noChangeArrowheads="1"/>
          </p:cNvPicPr>
          <p:nvPr/>
        </p:nvPicPr>
        <p:blipFill>
          <a:blip r:embed="rId4" cstate="print"/>
          <a:srcRect/>
          <a:stretch>
            <a:fillRect/>
          </a:stretch>
        </p:blipFill>
        <p:spPr bwMode="auto">
          <a:xfrm>
            <a:off x="2195736" y="908720"/>
            <a:ext cx="1873084" cy="1944216"/>
          </a:xfrm>
          <a:prstGeom prst="rect">
            <a:avLst/>
          </a:prstGeom>
          <a:noFill/>
        </p:spPr>
      </p:pic>
      <p:pic>
        <p:nvPicPr>
          <p:cNvPr id="23568" name="Picture 16" descr="http://t1.gstatic.com/images?q=tbn:S_eJK43FpdvrwM:http://www.learnersdictionary.com/art/ld/silhouette.gif">
            <a:hlinkClick r:id="rId5"/>
          </p:cNvPr>
          <p:cNvPicPr>
            <a:picLocks noChangeAspect="1" noChangeArrowheads="1"/>
          </p:cNvPicPr>
          <p:nvPr/>
        </p:nvPicPr>
        <p:blipFill>
          <a:blip r:embed="rId6" cstate="print"/>
          <a:srcRect/>
          <a:stretch>
            <a:fillRect/>
          </a:stretch>
        </p:blipFill>
        <p:spPr bwMode="auto">
          <a:xfrm>
            <a:off x="539552" y="3356992"/>
            <a:ext cx="933450" cy="1162050"/>
          </a:xfrm>
          <a:prstGeom prst="rect">
            <a:avLst/>
          </a:prstGeom>
          <a:noFill/>
        </p:spPr>
      </p:pic>
      <p:pic>
        <p:nvPicPr>
          <p:cNvPr id="16" name="Picture 16" descr="http://t1.gstatic.com/images?q=tbn:S_eJK43FpdvrwM:http://www.learnersdictionary.com/art/ld/silhouette.gif">
            <a:hlinkClick r:id="rId5"/>
          </p:cNvPr>
          <p:cNvPicPr>
            <a:picLocks noChangeAspect="1" noChangeArrowheads="1"/>
          </p:cNvPicPr>
          <p:nvPr/>
        </p:nvPicPr>
        <p:blipFill>
          <a:blip r:embed="rId6" cstate="print"/>
          <a:srcRect/>
          <a:stretch>
            <a:fillRect/>
          </a:stretch>
        </p:blipFill>
        <p:spPr bwMode="auto">
          <a:xfrm>
            <a:off x="1331640" y="3861048"/>
            <a:ext cx="933450" cy="1162050"/>
          </a:xfrm>
          <a:prstGeom prst="rect">
            <a:avLst/>
          </a:prstGeom>
          <a:noFill/>
        </p:spPr>
      </p:pic>
      <p:pic>
        <p:nvPicPr>
          <p:cNvPr id="23572" name="Picture 20" descr="http://t1.gstatic.com/images?q=tbn:e9S1nphDfNcr3M:http://karenswhimsy.com/public-domain-images/silhouette-clipart/images/silhouette-clipart-5.jpg">
            <a:hlinkClick r:id="rId7"/>
          </p:cNvPr>
          <p:cNvPicPr>
            <a:picLocks noChangeAspect="1" noChangeArrowheads="1"/>
          </p:cNvPicPr>
          <p:nvPr/>
        </p:nvPicPr>
        <p:blipFill>
          <a:blip r:embed="rId8" cstate="print"/>
          <a:srcRect/>
          <a:stretch>
            <a:fillRect/>
          </a:stretch>
        </p:blipFill>
        <p:spPr bwMode="auto">
          <a:xfrm>
            <a:off x="4860032" y="3755503"/>
            <a:ext cx="781050" cy="1219201"/>
          </a:xfrm>
          <a:prstGeom prst="rect">
            <a:avLst/>
          </a:prstGeom>
          <a:noFill/>
        </p:spPr>
      </p:pic>
      <p:pic>
        <p:nvPicPr>
          <p:cNvPr id="19" name="Picture 16" descr="http://t1.gstatic.com/images?q=tbn:S_eJK43FpdvrwM:http://www.learnersdictionary.com/art/ld/silhouette.gif">
            <a:hlinkClick r:id="rId5"/>
          </p:cNvPr>
          <p:cNvPicPr>
            <a:picLocks noChangeAspect="1" noChangeArrowheads="1"/>
          </p:cNvPicPr>
          <p:nvPr/>
        </p:nvPicPr>
        <p:blipFill>
          <a:blip r:embed="rId6" cstate="print"/>
          <a:srcRect/>
          <a:stretch>
            <a:fillRect/>
          </a:stretch>
        </p:blipFill>
        <p:spPr bwMode="auto">
          <a:xfrm>
            <a:off x="2123728" y="4437112"/>
            <a:ext cx="933450" cy="1162050"/>
          </a:xfrm>
          <a:prstGeom prst="rect">
            <a:avLst/>
          </a:prstGeom>
          <a:noFill/>
        </p:spPr>
      </p:pic>
      <p:pic>
        <p:nvPicPr>
          <p:cNvPr id="23574" name="Picture 22" descr="http://www.kulturplakaten.dk/wp-content/uploads/2009/01/soeren-kierkegaard.jpg"/>
          <p:cNvPicPr>
            <a:picLocks noChangeAspect="1" noChangeArrowheads="1"/>
          </p:cNvPicPr>
          <p:nvPr/>
        </p:nvPicPr>
        <p:blipFill>
          <a:blip r:embed="rId9" cstate="print"/>
          <a:srcRect/>
          <a:stretch>
            <a:fillRect/>
          </a:stretch>
        </p:blipFill>
        <p:spPr bwMode="auto">
          <a:xfrm>
            <a:off x="7101038" y="3084600"/>
            <a:ext cx="1313660" cy="1944216"/>
          </a:xfrm>
          <a:prstGeom prst="rect">
            <a:avLst/>
          </a:prstGeom>
          <a:noFill/>
        </p:spPr>
      </p:pic>
      <p:cxnSp>
        <p:nvCxnSpPr>
          <p:cNvPr id="22" name="Lige forbindelse 21"/>
          <p:cNvCxnSpPr/>
          <p:nvPr/>
        </p:nvCxnSpPr>
        <p:spPr>
          <a:xfrm flipH="1">
            <a:off x="1547664" y="2852936"/>
            <a:ext cx="2592289"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p:nvCxnSpPr>
        <p:spPr>
          <a:xfrm rot="10800000" flipV="1">
            <a:off x="2195736" y="2852936"/>
            <a:ext cx="1944216"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Lige forbindelse 26"/>
          <p:cNvCxnSpPr/>
          <p:nvPr/>
        </p:nvCxnSpPr>
        <p:spPr>
          <a:xfrm rot="5400000">
            <a:off x="3779912" y="3212976"/>
            <a:ext cx="720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Lige forbindelse 28"/>
          <p:cNvCxnSpPr/>
          <p:nvPr/>
        </p:nvCxnSpPr>
        <p:spPr>
          <a:xfrm rot="16200000" flipH="1">
            <a:off x="4067944" y="2924944"/>
            <a:ext cx="864096"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Lige forbindelse 30"/>
          <p:cNvCxnSpPr/>
          <p:nvPr/>
        </p:nvCxnSpPr>
        <p:spPr>
          <a:xfrm>
            <a:off x="4139953" y="2852936"/>
            <a:ext cx="1656183" cy="1080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Lige forbindelse 32"/>
          <p:cNvCxnSpPr/>
          <p:nvPr/>
        </p:nvCxnSpPr>
        <p:spPr>
          <a:xfrm>
            <a:off x="4139953" y="2852936"/>
            <a:ext cx="2961085" cy="54006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kstboks 33"/>
          <p:cNvSpPr txBox="1"/>
          <p:nvPr/>
        </p:nvSpPr>
        <p:spPr>
          <a:xfrm>
            <a:off x="7208198" y="5081300"/>
            <a:ext cx="1099340" cy="738664"/>
          </a:xfrm>
          <a:prstGeom prst="rect">
            <a:avLst/>
          </a:prstGeom>
          <a:noFill/>
        </p:spPr>
        <p:txBody>
          <a:bodyPr wrap="none" rtlCol="0">
            <a:spAutoFit/>
          </a:bodyPr>
          <a:lstStyle/>
          <a:p>
            <a:r>
              <a:rPr lang="da-DK" sz="1400" dirty="0"/>
              <a:t>Søren Aabye</a:t>
            </a:r>
          </a:p>
          <a:p>
            <a:r>
              <a:rPr lang="da-DK" sz="1400" dirty="0"/>
              <a:t>Kierkegaard</a:t>
            </a:r>
          </a:p>
          <a:p>
            <a:r>
              <a:rPr lang="da-DK" sz="1400" dirty="0"/>
              <a:t>1813-1855</a:t>
            </a:r>
          </a:p>
        </p:txBody>
      </p:sp>
      <p:pic>
        <p:nvPicPr>
          <p:cNvPr id="23577" name="Picture 25"/>
          <p:cNvPicPr>
            <a:picLocks noChangeAspect="1" noChangeArrowheads="1"/>
          </p:cNvPicPr>
          <p:nvPr/>
        </p:nvPicPr>
        <p:blipFill>
          <a:blip r:embed="rId10" cstate="print"/>
          <a:srcRect/>
          <a:stretch>
            <a:fillRect/>
          </a:stretch>
        </p:blipFill>
        <p:spPr bwMode="auto">
          <a:xfrm>
            <a:off x="4283968" y="908720"/>
            <a:ext cx="1710018" cy="1944216"/>
          </a:xfrm>
          <a:prstGeom prst="rect">
            <a:avLst/>
          </a:prstGeom>
          <a:noFill/>
          <a:ln w="9525">
            <a:noFill/>
            <a:miter lim="800000"/>
            <a:headEnd/>
            <a:tailEnd/>
          </a:ln>
        </p:spPr>
      </p:pic>
      <p:sp>
        <p:nvSpPr>
          <p:cNvPr id="39" name="Tekstboks 38"/>
          <p:cNvSpPr txBox="1"/>
          <p:nvPr/>
        </p:nvSpPr>
        <p:spPr>
          <a:xfrm>
            <a:off x="2195736" y="2852936"/>
            <a:ext cx="1715213" cy="523220"/>
          </a:xfrm>
          <a:prstGeom prst="rect">
            <a:avLst/>
          </a:prstGeom>
          <a:noFill/>
        </p:spPr>
        <p:txBody>
          <a:bodyPr wrap="none" rtlCol="0">
            <a:spAutoFit/>
          </a:bodyPr>
          <a:lstStyle/>
          <a:p>
            <a:r>
              <a:rPr lang="da-DK" sz="1400" dirty="0"/>
              <a:t>Michael Kierkegaard</a:t>
            </a:r>
          </a:p>
          <a:p>
            <a:r>
              <a:rPr lang="da-DK" sz="1400" dirty="0"/>
              <a:t>1756-1838</a:t>
            </a:r>
          </a:p>
        </p:txBody>
      </p:sp>
      <p:sp>
        <p:nvSpPr>
          <p:cNvPr id="40" name="Tekstboks 39"/>
          <p:cNvSpPr txBox="1"/>
          <p:nvPr/>
        </p:nvSpPr>
        <p:spPr>
          <a:xfrm>
            <a:off x="3203848" y="5085184"/>
            <a:ext cx="1301510" cy="738664"/>
          </a:xfrm>
          <a:prstGeom prst="rect">
            <a:avLst/>
          </a:prstGeom>
          <a:noFill/>
        </p:spPr>
        <p:txBody>
          <a:bodyPr wrap="none" rtlCol="0">
            <a:spAutoFit/>
          </a:bodyPr>
          <a:lstStyle/>
          <a:p>
            <a:r>
              <a:rPr lang="da-DK" sz="1400" dirty="0"/>
              <a:t>Peter Christian </a:t>
            </a:r>
          </a:p>
          <a:p>
            <a:r>
              <a:rPr lang="da-DK" sz="1400" dirty="0"/>
              <a:t>Kierkegaard</a:t>
            </a:r>
          </a:p>
          <a:p>
            <a:r>
              <a:rPr lang="da-DK" sz="1400" dirty="0"/>
              <a:t>1805-1888</a:t>
            </a:r>
          </a:p>
        </p:txBody>
      </p:sp>
      <p:sp>
        <p:nvSpPr>
          <p:cNvPr id="41" name="Tekstboks 40"/>
          <p:cNvSpPr txBox="1"/>
          <p:nvPr/>
        </p:nvSpPr>
        <p:spPr>
          <a:xfrm>
            <a:off x="4283968" y="2852936"/>
            <a:ext cx="1710148" cy="523220"/>
          </a:xfrm>
          <a:prstGeom prst="rect">
            <a:avLst/>
          </a:prstGeom>
          <a:noFill/>
        </p:spPr>
        <p:txBody>
          <a:bodyPr wrap="none" rtlCol="0">
            <a:spAutoFit/>
          </a:bodyPr>
          <a:lstStyle/>
          <a:p>
            <a:r>
              <a:rPr lang="da-DK" sz="1400" dirty="0"/>
              <a:t>Ane Kierkegaard,</a:t>
            </a:r>
          </a:p>
          <a:p>
            <a:r>
              <a:rPr lang="da-DK" sz="1400" dirty="0"/>
              <a:t>født Lund 1768-1834</a:t>
            </a:r>
          </a:p>
        </p:txBody>
      </p:sp>
      <p:cxnSp>
        <p:nvCxnSpPr>
          <p:cNvPr id="46" name="Lige forbindelse 45"/>
          <p:cNvCxnSpPr/>
          <p:nvPr/>
        </p:nvCxnSpPr>
        <p:spPr>
          <a:xfrm flipH="1">
            <a:off x="2771800" y="2852936"/>
            <a:ext cx="1368153" cy="1512168"/>
          </a:xfrm>
          <a:prstGeom prst="line">
            <a:avLst/>
          </a:prstGeom>
        </p:spPr>
        <p:style>
          <a:lnRef idx="1">
            <a:schemeClr val="accent1"/>
          </a:lnRef>
          <a:fillRef idx="0">
            <a:schemeClr val="accent1"/>
          </a:fillRef>
          <a:effectRef idx="0">
            <a:schemeClr val="accent1"/>
          </a:effectRef>
          <a:fontRef idx="minor">
            <a:schemeClr val="tx1"/>
          </a:fontRef>
        </p:style>
      </p:cxnSp>
      <p:pic>
        <p:nvPicPr>
          <p:cNvPr id="23560" name="Picture 8" descr="http://www.dk-finder.dk/Peter_Christian_Kierkegaard2.jpg"/>
          <p:cNvPicPr>
            <a:picLocks noChangeAspect="1" noChangeArrowheads="1"/>
          </p:cNvPicPr>
          <p:nvPr/>
        </p:nvPicPr>
        <p:blipFill>
          <a:blip r:embed="rId11" cstate="print"/>
          <a:srcRect/>
          <a:stretch>
            <a:fillRect/>
          </a:stretch>
        </p:blipFill>
        <p:spPr bwMode="auto">
          <a:xfrm>
            <a:off x="3131840" y="3429000"/>
            <a:ext cx="1440160" cy="1584176"/>
          </a:xfrm>
          <a:prstGeom prst="rect">
            <a:avLst/>
          </a:prstGeom>
          <a:noFill/>
        </p:spPr>
      </p:pic>
      <p:sp>
        <p:nvSpPr>
          <p:cNvPr id="2" name="Tekstboks 1"/>
          <p:cNvSpPr txBox="1"/>
          <p:nvPr/>
        </p:nvSpPr>
        <p:spPr>
          <a:xfrm>
            <a:off x="5664638" y="5319283"/>
            <a:ext cx="1184170" cy="523220"/>
          </a:xfrm>
          <a:prstGeom prst="rect">
            <a:avLst/>
          </a:prstGeom>
          <a:noFill/>
        </p:spPr>
        <p:txBody>
          <a:bodyPr wrap="none" rtlCol="0">
            <a:spAutoFit/>
          </a:bodyPr>
          <a:lstStyle/>
          <a:p>
            <a:r>
              <a:rPr lang="da-DK" sz="1400" dirty="0"/>
              <a:t>Niels Andreas</a:t>
            </a:r>
          </a:p>
          <a:p>
            <a:r>
              <a:rPr lang="da-DK" sz="1400" dirty="0"/>
              <a:t>1809-1833</a:t>
            </a:r>
          </a:p>
        </p:txBody>
      </p:sp>
      <p:sp>
        <p:nvSpPr>
          <p:cNvPr id="25" name="Tekstboks 24"/>
          <p:cNvSpPr txBox="1"/>
          <p:nvPr/>
        </p:nvSpPr>
        <p:spPr>
          <a:xfrm>
            <a:off x="288832" y="4560285"/>
            <a:ext cx="1259255" cy="523220"/>
          </a:xfrm>
          <a:prstGeom prst="rect">
            <a:avLst/>
          </a:prstGeom>
          <a:noFill/>
        </p:spPr>
        <p:txBody>
          <a:bodyPr wrap="none" rtlCol="0">
            <a:spAutoFit/>
          </a:bodyPr>
          <a:lstStyle/>
          <a:p>
            <a:r>
              <a:rPr lang="da-DK" sz="1400" dirty="0"/>
              <a:t>Maren Kirstine</a:t>
            </a:r>
          </a:p>
          <a:p>
            <a:r>
              <a:rPr lang="da-DK" sz="1400" dirty="0"/>
              <a:t>1797-1822</a:t>
            </a:r>
          </a:p>
        </p:txBody>
      </p:sp>
      <p:sp>
        <p:nvSpPr>
          <p:cNvPr id="26" name="Tekstboks 25"/>
          <p:cNvSpPr txBox="1"/>
          <p:nvPr/>
        </p:nvSpPr>
        <p:spPr>
          <a:xfrm>
            <a:off x="794816" y="5135242"/>
            <a:ext cx="1470274" cy="523220"/>
          </a:xfrm>
          <a:prstGeom prst="rect">
            <a:avLst/>
          </a:prstGeom>
          <a:noFill/>
        </p:spPr>
        <p:txBody>
          <a:bodyPr wrap="none" rtlCol="0">
            <a:spAutoFit/>
          </a:bodyPr>
          <a:lstStyle/>
          <a:p>
            <a:r>
              <a:rPr lang="da-DK" sz="1400" dirty="0"/>
              <a:t>Nikoline Christine</a:t>
            </a:r>
          </a:p>
          <a:p>
            <a:r>
              <a:rPr lang="da-DK" sz="1400" dirty="0"/>
              <a:t>1799-1832</a:t>
            </a:r>
          </a:p>
        </p:txBody>
      </p:sp>
      <p:sp>
        <p:nvSpPr>
          <p:cNvPr id="28" name="Tekstboks 27"/>
          <p:cNvSpPr txBox="1"/>
          <p:nvPr/>
        </p:nvSpPr>
        <p:spPr>
          <a:xfrm>
            <a:off x="1673005" y="5634246"/>
            <a:ext cx="1329275" cy="523220"/>
          </a:xfrm>
          <a:prstGeom prst="rect">
            <a:avLst/>
          </a:prstGeom>
          <a:noFill/>
        </p:spPr>
        <p:txBody>
          <a:bodyPr wrap="none" rtlCol="0">
            <a:spAutoFit/>
          </a:bodyPr>
          <a:lstStyle/>
          <a:p>
            <a:r>
              <a:rPr lang="da-DK" sz="1400" dirty="0"/>
              <a:t>Petrea Severine</a:t>
            </a:r>
          </a:p>
          <a:p>
            <a:r>
              <a:rPr lang="da-DK" sz="1400" dirty="0"/>
              <a:t>1801-1834</a:t>
            </a:r>
          </a:p>
        </p:txBody>
      </p:sp>
      <p:pic>
        <p:nvPicPr>
          <p:cNvPr id="30" name="Picture 20" descr="http://t1.gstatic.com/images?q=tbn:e9S1nphDfNcr3M:http://karenswhimsy.com/public-domain-images/silhouette-clipart/images/silhouette-clipart-5.jpg">
            <a:hlinkClick r:id="rId7"/>
          </p:cNvPr>
          <p:cNvPicPr>
            <a:picLocks noChangeAspect="1" noChangeArrowheads="1"/>
          </p:cNvPicPr>
          <p:nvPr/>
        </p:nvPicPr>
        <p:blipFill>
          <a:blip r:embed="rId8" cstate="print"/>
          <a:srcRect/>
          <a:stretch>
            <a:fillRect/>
          </a:stretch>
        </p:blipFill>
        <p:spPr bwMode="auto">
          <a:xfrm>
            <a:off x="5866198" y="3950845"/>
            <a:ext cx="781050" cy="1219201"/>
          </a:xfrm>
          <a:prstGeom prst="rect">
            <a:avLst/>
          </a:prstGeom>
          <a:noFill/>
        </p:spPr>
      </p:pic>
      <p:sp>
        <p:nvSpPr>
          <p:cNvPr id="32" name="Tekstboks 31"/>
          <p:cNvSpPr txBox="1"/>
          <p:nvPr/>
        </p:nvSpPr>
        <p:spPr>
          <a:xfrm>
            <a:off x="4528302" y="5028969"/>
            <a:ext cx="1229054" cy="523220"/>
          </a:xfrm>
          <a:prstGeom prst="rect">
            <a:avLst/>
          </a:prstGeom>
          <a:noFill/>
        </p:spPr>
        <p:txBody>
          <a:bodyPr wrap="none" rtlCol="0">
            <a:spAutoFit/>
          </a:bodyPr>
          <a:lstStyle/>
          <a:p>
            <a:r>
              <a:rPr lang="da-DK" sz="1400" dirty="0"/>
              <a:t>Søren Michael</a:t>
            </a:r>
          </a:p>
          <a:p>
            <a:r>
              <a:rPr lang="da-DK" sz="1400" dirty="0"/>
              <a:t>1807-1819</a:t>
            </a:r>
          </a:p>
        </p:txBody>
      </p:sp>
      <p:sp>
        <p:nvSpPr>
          <p:cNvPr id="4" name="Pladsholder til diasnummer 3"/>
          <p:cNvSpPr>
            <a:spLocks noGrp="1"/>
          </p:cNvSpPr>
          <p:nvPr>
            <p:ph type="sldNum" sz="quarter" idx="12"/>
          </p:nvPr>
        </p:nvSpPr>
        <p:spPr/>
        <p:txBody>
          <a:bodyPr/>
          <a:lstStyle/>
          <a:p>
            <a:fld id="{9823FC5A-AE90-4B18-8DA0-878DA8AA61F7}" type="slidenum">
              <a:rPr lang="da-DK" smtClean="0"/>
              <a:pPr/>
              <a:t>8</a:t>
            </a:fld>
            <a:endParaRPr lang="da-DK"/>
          </a:p>
        </p:txBody>
      </p:sp>
      <p:pic>
        <p:nvPicPr>
          <p:cNvPr id="38" name="Picture 2" descr="http://www.fotoagent.dk/single_picture/11440/25/large/Danmark_kort.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8516" y="3672825"/>
            <a:ext cx="1584176" cy="1879364"/>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p:cNvSpPr/>
          <p:nvPr/>
        </p:nvSpPr>
        <p:spPr>
          <a:xfrm>
            <a:off x="2352566" y="4863608"/>
            <a:ext cx="74118"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Rektangel 41"/>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cxnSp>
        <p:nvCxnSpPr>
          <p:cNvPr id="6" name="Lige pilforbindelse 5"/>
          <p:cNvCxnSpPr/>
          <p:nvPr/>
        </p:nvCxnSpPr>
        <p:spPr>
          <a:xfrm flipH="1">
            <a:off x="2481097" y="4288652"/>
            <a:ext cx="1042366" cy="5749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kstboks 7"/>
          <p:cNvSpPr txBox="1"/>
          <p:nvPr/>
        </p:nvSpPr>
        <p:spPr>
          <a:xfrm>
            <a:off x="2771800" y="3970391"/>
            <a:ext cx="1055097" cy="369332"/>
          </a:xfrm>
          <a:prstGeom prst="rect">
            <a:avLst/>
          </a:prstGeom>
          <a:noFill/>
        </p:spPr>
        <p:txBody>
          <a:bodyPr wrap="none" rtlCol="0">
            <a:spAutoFit/>
          </a:bodyPr>
          <a:lstStyle/>
          <a:p>
            <a:r>
              <a:rPr lang="da-DK" dirty="0" err="1"/>
              <a:t>Seddding</a:t>
            </a:r>
            <a:endParaRPr lang="da-DK" dirty="0"/>
          </a:p>
        </p:txBody>
      </p:sp>
      <p:sp>
        <p:nvSpPr>
          <p:cNvPr id="9" name="Ellipse 8"/>
          <p:cNvSpPr/>
          <p:nvPr/>
        </p:nvSpPr>
        <p:spPr>
          <a:xfrm>
            <a:off x="6682097" y="2852936"/>
            <a:ext cx="2151542" cy="30429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428745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8"/>
                                        </p:tgtEl>
                                        <p:attrNameLst>
                                          <p:attrName>ppt_x</p:attrName>
                                        </p:attrNameLst>
                                      </p:cBhvr>
                                      <p:tavLst>
                                        <p:tav tm="0">
                                          <p:val>
                                            <p:strVal val="ppt_x"/>
                                          </p:val>
                                        </p:tav>
                                        <p:tav tm="100000">
                                          <p:val>
                                            <p:strVal val="ppt_x"/>
                                          </p:val>
                                        </p:tav>
                                      </p:tavLst>
                                    </p:anim>
                                    <p:anim calcmode="lin" valueType="num">
                                      <p:cBhvr additive="base">
                                        <p:cTn id="11" dur="500"/>
                                        <p:tgtEl>
                                          <p:spTgt spid="38"/>
                                        </p:tgtEl>
                                        <p:attrNameLst>
                                          <p:attrName>ppt_y</p:attrName>
                                        </p:attrNameLst>
                                      </p:cBhvr>
                                      <p:tavLst>
                                        <p:tav tm="0">
                                          <p:val>
                                            <p:strVal val="ppt_y"/>
                                          </p:val>
                                        </p:tav>
                                        <p:tav tm="100000">
                                          <p:val>
                                            <p:strVal val="1+ppt_h/2"/>
                                          </p:val>
                                        </p:tav>
                                      </p:tavLst>
                                    </p:anim>
                                    <p:set>
                                      <p:cBhvr>
                                        <p:cTn id="12" dur="1" fill="hold">
                                          <p:stCondLst>
                                            <p:cond delay="499"/>
                                          </p:stCondLst>
                                        </p:cTn>
                                        <p:tgtEl>
                                          <p:spTgt spid="38"/>
                                        </p:tgtEl>
                                        <p:attrNameLst>
                                          <p:attrName>style.visibility</p:attrName>
                                        </p:attrNameLst>
                                      </p:cBhvr>
                                      <p:to>
                                        <p:strVal val="hidden"/>
                                      </p:to>
                                    </p:set>
                                  </p:childTnLst>
                                </p:cTn>
                              </p:par>
                              <p:par>
                                <p:cTn id="13" presetID="4"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ox(in)">
                                      <p:cBhvr>
                                        <p:cTn id="15" dur="500"/>
                                        <p:tgtEl>
                                          <p:spTgt spid="2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ox(in)">
                                      <p:cBhvr>
                                        <p:cTn id="18" dur="500"/>
                                        <p:tgtEl>
                                          <p:spTgt spid="40"/>
                                        </p:tgtEl>
                                      </p:cBhvr>
                                    </p:animEffect>
                                  </p:childTnLst>
                                </p:cTn>
                              </p:par>
                              <p:par>
                                <p:cTn id="19" presetID="4" presetClass="entr" presetSubtype="16" fill="hold" nodeType="withEffect">
                                  <p:stCondLst>
                                    <p:cond delay="0"/>
                                  </p:stCondLst>
                                  <p:childTnLst>
                                    <p:set>
                                      <p:cBhvr>
                                        <p:cTn id="20" dur="1" fill="hold">
                                          <p:stCondLst>
                                            <p:cond delay="0"/>
                                          </p:stCondLst>
                                        </p:cTn>
                                        <p:tgtEl>
                                          <p:spTgt spid="23560"/>
                                        </p:tgtEl>
                                        <p:attrNameLst>
                                          <p:attrName>style.visibility</p:attrName>
                                        </p:attrNameLst>
                                      </p:cBhvr>
                                      <p:to>
                                        <p:strVal val="visible"/>
                                      </p:to>
                                    </p:set>
                                    <p:animEffect transition="in" filter="box(in)">
                                      <p:cBhvr>
                                        <p:cTn id="21" dur="500"/>
                                        <p:tgtEl>
                                          <p:spTgt spid="23560"/>
                                        </p:tgtEl>
                                      </p:cBhvr>
                                    </p:animEffect>
                                  </p:childTnLst>
                                </p:cTn>
                              </p:par>
                              <p:par>
                                <p:cTn id="22" presetID="4"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ox(in)">
                                      <p:cBhvr>
                                        <p:cTn id="24" dur="500"/>
                                        <p:tgtEl>
                                          <p:spTgt spid="23"/>
                                        </p:tgtEl>
                                      </p:cBhvr>
                                    </p:animEffect>
                                  </p:childTnLst>
                                </p:cTn>
                              </p:par>
                              <p:par>
                                <p:cTn id="25" presetID="4" presetClass="exit" presetSubtype="16" fill="hold" grpId="0" nodeType="withEffect">
                                  <p:stCondLst>
                                    <p:cond delay="0"/>
                                  </p:stCondLst>
                                  <p:childTnLst>
                                    <p:animEffect transition="out" filter="box(in)">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4" presetClass="exit" presetSubtype="16" fill="hold" grpId="0" nodeType="withEffect">
                                  <p:stCondLst>
                                    <p:cond delay="0"/>
                                  </p:stCondLst>
                                  <p:childTnLst>
                                    <p:animEffect transition="out" filter="box(in)">
                                      <p:cBhvr>
                                        <p:cTn id="29" dur="500"/>
                                        <p:tgtEl>
                                          <p:spTgt spid="41"/>
                                        </p:tgtEl>
                                      </p:cBhvr>
                                    </p:animEffect>
                                    <p:set>
                                      <p:cBhvr>
                                        <p:cTn id="30" dur="1" fill="hold">
                                          <p:stCondLst>
                                            <p:cond delay="499"/>
                                          </p:stCondLst>
                                        </p:cTn>
                                        <p:tgtEl>
                                          <p:spTgt spid="41"/>
                                        </p:tgtEl>
                                        <p:attrNameLst>
                                          <p:attrName>style.visibility</p:attrName>
                                        </p:attrNameLst>
                                      </p:cBhvr>
                                      <p:to>
                                        <p:strVal val="hidden"/>
                                      </p:to>
                                    </p:set>
                                  </p:childTnLst>
                                </p:cTn>
                              </p:par>
                              <p:par>
                                <p:cTn id="31" presetID="4" presetClass="entr" presetSubtype="16"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ox(in)">
                                      <p:cBhvr>
                                        <p:cTn id="33" dur="500"/>
                                        <p:tgtEl>
                                          <p:spTgt spid="27"/>
                                        </p:tgtEl>
                                      </p:cBhvr>
                                    </p:animEffect>
                                  </p:childTnLst>
                                </p:cTn>
                              </p:par>
                              <p:par>
                                <p:cTn id="34" presetID="4" presetClass="entr" presetSubtype="16"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box(in)">
                                      <p:cBhvr>
                                        <p:cTn id="36" dur="500"/>
                                        <p:tgtEl>
                                          <p:spTgt spid="46"/>
                                        </p:tgtEl>
                                      </p:cBhvr>
                                    </p:animEffect>
                                  </p:childTnLst>
                                </p:cTn>
                              </p:par>
                              <p:par>
                                <p:cTn id="37" presetID="4" presetClass="entr" presetSubtype="16" fill="hold" nodeType="withEffect">
                                  <p:stCondLst>
                                    <p:cond delay="0"/>
                                  </p:stCondLst>
                                  <p:childTnLst>
                                    <p:set>
                                      <p:cBhvr>
                                        <p:cTn id="38" dur="1" fill="hold">
                                          <p:stCondLst>
                                            <p:cond delay="0"/>
                                          </p:stCondLst>
                                        </p:cTn>
                                        <p:tgtEl>
                                          <p:spTgt spid="23568"/>
                                        </p:tgtEl>
                                        <p:attrNameLst>
                                          <p:attrName>style.visibility</p:attrName>
                                        </p:attrNameLst>
                                      </p:cBhvr>
                                      <p:to>
                                        <p:strVal val="visible"/>
                                      </p:to>
                                    </p:set>
                                    <p:animEffect transition="in" filter="box(in)">
                                      <p:cBhvr>
                                        <p:cTn id="39" dur="500"/>
                                        <p:tgtEl>
                                          <p:spTgt spid="23568"/>
                                        </p:tgtEl>
                                      </p:cBhvr>
                                    </p:animEffect>
                                  </p:childTnLst>
                                </p:cTn>
                              </p:par>
                              <p:par>
                                <p:cTn id="40" presetID="4" presetClass="entr" presetSubtype="1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500"/>
                                        <p:tgtEl>
                                          <p:spTgt spid="16"/>
                                        </p:tgtEl>
                                      </p:cBhvr>
                                    </p:animEffect>
                                  </p:childTnLst>
                                </p:cTn>
                              </p:par>
                              <p:par>
                                <p:cTn id="43" presetID="4" presetClass="entr" presetSubtype="16"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ox(in)">
                                      <p:cBhvr>
                                        <p:cTn id="45" dur="500"/>
                                        <p:tgtEl>
                                          <p:spTgt spid="19"/>
                                        </p:tgtEl>
                                      </p:cBhvr>
                                    </p:animEffect>
                                  </p:childTnLst>
                                </p:cTn>
                              </p:par>
                              <p:par>
                                <p:cTn id="46" presetID="2" presetClass="entr" presetSubtype="4"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par>
                                <p:cTn id="58" presetID="1" presetClass="exit" presetSubtype="0" fill="hold" nodeType="withEffect">
                                  <p:stCondLst>
                                    <p:cond delay="0"/>
                                  </p:stCondLst>
                                  <p:childTnLst>
                                    <p:set>
                                      <p:cBhvr>
                                        <p:cTn id="59" dur="1" fill="hold">
                                          <p:stCondLst>
                                            <p:cond delay="0"/>
                                          </p:stCondLst>
                                        </p:cTn>
                                        <p:tgtEl>
                                          <p:spTgt spid="6"/>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nodeType="clickEffect">
                                  <p:stCondLst>
                                    <p:cond delay="0"/>
                                  </p:stCondLst>
                                  <p:childTnLst>
                                    <p:set>
                                      <p:cBhvr>
                                        <p:cTn id="65" dur="1" fill="hold">
                                          <p:stCondLst>
                                            <p:cond delay="0"/>
                                          </p:stCondLst>
                                        </p:cTn>
                                        <p:tgtEl>
                                          <p:spTgt spid="23574"/>
                                        </p:tgtEl>
                                        <p:attrNameLst>
                                          <p:attrName>style.visibility</p:attrName>
                                        </p:attrNameLst>
                                      </p:cBhvr>
                                      <p:to>
                                        <p:strVal val="visible"/>
                                      </p:to>
                                    </p:set>
                                    <p:animEffect transition="in" filter="box(in)">
                                      <p:cBhvr>
                                        <p:cTn id="66" dur="500"/>
                                        <p:tgtEl>
                                          <p:spTgt spid="23574"/>
                                        </p:tgtEl>
                                      </p:cBhvr>
                                    </p:animEffect>
                                  </p:childTnLst>
                                </p:cTn>
                              </p:par>
                              <p:par>
                                <p:cTn id="67" presetID="4" presetClass="entr" presetSubtype="16"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box(in)">
                                      <p:cBhvr>
                                        <p:cTn id="69" dur="500"/>
                                        <p:tgtEl>
                                          <p:spTgt spid="33"/>
                                        </p:tgtEl>
                                      </p:cBhvr>
                                    </p:animEffect>
                                  </p:childTnLst>
                                </p:cTn>
                              </p:par>
                              <p:par>
                                <p:cTn id="70" presetID="4" presetClass="entr" presetSubtype="16" fill="hold" nodeType="withEffect">
                                  <p:stCondLst>
                                    <p:cond delay="0"/>
                                  </p:stCondLst>
                                  <p:childTnLst>
                                    <p:set>
                                      <p:cBhvr>
                                        <p:cTn id="71" dur="1" fill="hold">
                                          <p:stCondLst>
                                            <p:cond delay="0"/>
                                          </p:stCondLst>
                                        </p:cTn>
                                        <p:tgtEl>
                                          <p:spTgt spid="23572"/>
                                        </p:tgtEl>
                                        <p:attrNameLst>
                                          <p:attrName>style.visibility</p:attrName>
                                        </p:attrNameLst>
                                      </p:cBhvr>
                                      <p:to>
                                        <p:strVal val="visible"/>
                                      </p:to>
                                    </p:set>
                                    <p:animEffect transition="in" filter="box(in)">
                                      <p:cBhvr>
                                        <p:cTn id="72" dur="500"/>
                                        <p:tgtEl>
                                          <p:spTgt spid="23572"/>
                                        </p:tgtEl>
                                      </p:cBhvr>
                                    </p:animEffect>
                                  </p:childTnLst>
                                </p:cTn>
                              </p:par>
                              <p:par>
                                <p:cTn id="73" presetID="4" presetClass="entr" presetSubtype="16"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ox(in)">
                                      <p:cBhvr>
                                        <p:cTn id="75" dur="500"/>
                                        <p:tgtEl>
                                          <p:spTgt spid="29"/>
                                        </p:tgtEl>
                                      </p:cBhvr>
                                    </p:animEffect>
                                  </p:childTnLst>
                                </p:cTn>
                              </p:par>
                              <p:par>
                                <p:cTn id="76" presetID="4" presetClass="entr" presetSubtype="16"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box(in)">
                                      <p:cBhvr>
                                        <p:cTn id="78" dur="500"/>
                                        <p:tgtEl>
                                          <p:spTgt spid="31"/>
                                        </p:tgtEl>
                                      </p:cBhvr>
                                    </p:animEffect>
                                  </p:childTnLst>
                                </p:cTn>
                              </p:par>
                              <p:par>
                                <p:cTn id="79" presetID="4" presetClass="entr" presetSubtype="16"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box(in)">
                                      <p:cBhvr>
                                        <p:cTn id="81" dur="500"/>
                                        <p:tgtEl>
                                          <p:spTgt spid="34"/>
                                        </p:tgtEl>
                                      </p:cBhvr>
                                    </p:animEffect>
                                  </p:childTnLst>
                                </p:cTn>
                              </p:par>
                              <p:par>
                                <p:cTn id="82" presetID="4" presetClass="entr" presetSubtype="16" fill="hold"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box(in)">
                                      <p:cBhvr>
                                        <p:cTn id="84" dur="500"/>
                                        <p:tgtEl>
                                          <p:spTgt spid="30"/>
                                        </p:tgtEl>
                                      </p:cBhvr>
                                    </p:animEffect>
                                  </p:childTnLst>
                                </p:cTn>
                              </p:par>
                              <p:par>
                                <p:cTn id="85" presetID="2" presetClass="entr" presetSubtype="4"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fill="hold"/>
                                        <p:tgtEl>
                                          <p:spTgt spid="32"/>
                                        </p:tgtEl>
                                        <p:attrNameLst>
                                          <p:attrName>ppt_x</p:attrName>
                                        </p:attrNameLst>
                                      </p:cBhvr>
                                      <p:tavLst>
                                        <p:tav tm="0">
                                          <p:val>
                                            <p:strVal val="#ppt_x"/>
                                          </p:val>
                                        </p:tav>
                                        <p:tav tm="100000">
                                          <p:val>
                                            <p:strVal val="#ppt_x"/>
                                          </p:val>
                                        </p:tav>
                                      </p:tavLst>
                                    </p:anim>
                                    <p:anim calcmode="lin" valueType="num">
                                      <p:cBhvr additive="base">
                                        <p:cTn id="88" dur="500" fill="hold"/>
                                        <p:tgtEl>
                                          <p:spTgt spid="3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additive="base">
                                        <p:cTn id="91" dur="500" fill="hold"/>
                                        <p:tgtEl>
                                          <p:spTgt spid="2"/>
                                        </p:tgtEl>
                                        <p:attrNameLst>
                                          <p:attrName>ppt_x</p:attrName>
                                        </p:attrNameLst>
                                      </p:cBhvr>
                                      <p:tavLst>
                                        <p:tav tm="0">
                                          <p:val>
                                            <p:strVal val="#ppt_x"/>
                                          </p:val>
                                        </p:tav>
                                        <p:tav tm="100000">
                                          <p:val>
                                            <p:strVal val="#ppt_x"/>
                                          </p:val>
                                        </p:tav>
                                      </p:tavLst>
                                    </p:anim>
                                    <p:anim calcmode="lin" valueType="num">
                                      <p:cBhvr additive="base">
                                        <p:cTn id="92" dur="500" fill="hold"/>
                                        <p:tgtEl>
                                          <p:spTgt spid="2"/>
                                        </p:tgtEl>
                                        <p:attrNameLst>
                                          <p:attrName>ppt_y</p:attrName>
                                        </p:attrNameLst>
                                      </p:cBhvr>
                                      <p:tavLst>
                                        <p:tav tm="0">
                                          <p:val>
                                            <p:strVal val="1+#ppt_h/2"/>
                                          </p:val>
                                        </p:tav>
                                        <p:tav tm="100000">
                                          <p:val>
                                            <p:strVal val="#ppt_y"/>
                                          </p:val>
                                        </p:tav>
                                      </p:tavLst>
                                    </p:anim>
                                  </p:childTnLst>
                                </p:cTn>
                              </p:par>
                            </p:childTnLst>
                          </p:cTn>
                        </p:par>
                        <p:par>
                          <p:cTn id="93" fill="hold">
                            <p:stCondLst>
                              <p:cond delay="500"/>
                            </p:stCondLst>
                            <p:childTnLst>
                              <p:par>
                                <p:cTn id="94" presetID="53" presetClass="entr" presetSubtype="16" fill="hold" grpId="0" nodeType="afterEffect">
                                  <p:stCondLst>
                                    <p:cond delay="500"/>
                                  </p:stCondLst>
                                  <p:childTnLst>
                                    <p:set>
                                      <p:cBhvr>
                                        <p:cTn id="95" dur="1" fill="hold">
                                          <p:stCondLst>
                                            <p:cond delay="0"/>
                                          </p:stCondLst>
                                        </p:cTn>
                                        <p:tgtEl>
                                          <p:spTgt spid="9"/>
                                        </p:tgtEl>
                                        <p:attrNameLst>
                                          <p:attrName>style.visibility</p:attrName>
                                        </p:attrNameLst>
                                      </p:cBhvr>
                                      <p:to>
                                        <p:strVal val="visible"/>
                                      </p:to>
                                    </p:set>
                                    <p:anim calcmode="lin" valueType="num">
                                      <p:cBhvr>
                                        <p:cTn id="96" dur="500" fill="hold"/>
                                        <p:tgtEl>
                                          <p:spTgt spid="9"/>
                                        </p:tgtEl>
                                        <p:attrNameLst>
                                          <p:attrName>ppt_w</p:attrName>
                                        </p:attrNameLst>
                                      </p:cBhvr>
                                      <p:tavLst>
                                        <p:tav tm="0">
                                          <p:val>
                                            <p:fltVal val="0"/>
                                          </p:val>
                                        </p:tav>
                                        <p:tav tm="100000">
                                          <p:val>
                                            <p:strVal val="#ppt_w"/>
                                          </p:val>
                                        </p:tav>
                                      </p:tavLst>
                                    </p:anim>
                                    <p:anim calcmode="lin" valueType="num">
                                      <p:cBhvr>
                                        <p:cTn id="97" dur="500" fill="hold"/>
                                        <p:tgtEl>
                                          <p:spTgt spid="9"/>
                                        </p:tgtEl>
                                        <p:attrNameLst>
                                          <p:attrName>ppt_h</p:attrName>
                                        </p:attrNameLst>
                                      </p:cBhvr>
                                      <p:tavLst>
                                        <p:tav tm="0">
                                          <p:val>
                                            <p:fltVal val="0"/>
                                          </p:val>
                                        </p:tav>
                                        <p:tav tm="100000">
                                          <p:val>
                                            <p:strVal val="#ppt_h"/>
                                          </p:val>
                                        </p:tav>
                                      </p:tavLst>
                                    </p:anim>
                                    <p:animEffect transition="in" filter="fade">
                                      <p:cBhvr>
                                        <p:cTn id="9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9" grpId="0"/>
      <p:bldP spid="40" grpId="0"/>
      <p:bldP spid="41" grpId="0"/>
      <p:bldP spid="2" grpId="0"/>
      <p:bldP spid="25" grpId="0"/>
      <p:bldP spid="26" grpId="0"/>
      <p:bldP spid="28" grpId="0"/>
      <p:bldP spid="32" grpId="0"/>
      <p:bldP spid="11" grpId="0" animBg="1"/>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611561" y="548680"/>
            <a:ext cx="8352927" cy="1600438"/>
          </a:xfrm>
          <a:prstGeom prst="rect">
            <a:avLst/>
          </a:prstGeom>
          <a:noFill/>
        </p:spPr>
        <p:txBody>
          <a:bodyPr wrap="square" rtlCol="0">
            <a:spAutoFit/>
          </a:bodyPr>
          <a:lstStyle/>
          <a:p>
            <a:r>
              <a:rPr lang="da-DK" dirty="0"/>
              <a:t>Flaneur. Søren Kierkegaard fører et </a:t>
            </a:r>
            <a:r>
              <a:rPr lang="da-DK" dirty="0">
                <a:solidFill>
                  <a:srgbClr val="FF0000"/>
                </a:solidFill>
              </a:rPr>
              <a:t>udsvævende studenterliv</a:t>
            </a:r>
            <a:r>
              <a:rPr lang="da-DK" dirty="0"/>
              <a:t>. Begynder at studere teo- </a:t>
            </a:r>
          </a:p>
          <a:p>
            <a:r>
              <a:rPr lang="da-DK" dirty="0"/>
              <a:t>logi, men bliver mere interesseret i filosofi. Omgangen med universitetsprofessorerne </a:t>
            </a:r>
          </a:p>
          <a:p>
            <a:r>
              <a:rPr lang="da-DK" dirty="0">
                <a:solidFill>
                  <a:srgbClr val="FF0000"/>
                </a:solidFill>
              </a:rPr>
              <a:t>F.C. Sibbern </a:t>
            </a:r>
            <a:r>
              <a:rPr lang="da-DK" dirty="0"/>
              <a:t>og </a:t>
            </a:r>
            <a:r>
              <a:rPr lang="da-DK" dirty="0">
                <a:solidFill>
                  <a:srgbClr val="FF0000"/>
                </a:solidFill>
              </a:rPr>
              <a:t>P.M. Møller</a:t>
            </a:r>
            <a:r>
              <a:rPr lang="da-DK" dirty="0"/>
              <a:t> sætter sit præg på Søren Kierkegaards tænkning. Han bliver </a:t>
            </a:r>
          </a:p>
          <a:p>
            <a:r>
              <a:rPr lang="da-DK" dirty="0"/>
              <a:t>påvirket af </a:t>
            </a:r>
            <a:r>
              <a:rPr lang="da-DK" dirty="0">
                <a:solidFill>
                  <a:srgbClr val="FF0000"/>
                </a:solidFill>
              </a:rPr>
              <a:t>romantismen og den individual-psykologiske vending bort fra Hegels ideali-</a:t>
            </a:r>
          </a:p>
          <a:p>
            <a:r>
              <a:rPr lang="da-DK" dirty="0">
                <a:solidFill>
                  <a:srgbClr val="FF0000"/>
                </a:solidFill>
              </a:rPr>
              <a:t>stiske filosofi</a:t>
            </a:r>
            <a:r>
              <a:rPr lang="da-DK" dirty="0"/>
              <a:t>. </a:t>
            </a:r>
          </a:p>
          <a:p>
            <a:endParaRPr lang="da-DK" sz="800" dirty="0"/>
          </a:p>
        </p:txBody>
      </p:sp>
      <p:pic>
        <p:nvPicPr>
          <p:cNvPr id="41986" name="Picture 2" descr="http://www.hcandersen-homepage.dk/eventyret-7/soeren-kierkegaard-1838.JPG"/>
          <p:cNvPicPr>
            <a:picLocks noChangeAspect="1" noChangeArrowheads="1"/>
          </p:cNvPicPr>
          <p:nvPr/>
        </p:nvPicPr>
        <p:blipFill>
          <a:blip r:embed="rId3" cstate="print"/>
          <a:srcRect/>
          <a:stretch>
            <a:fillRect/>
          </a:stretch>
        </p:blipFill>
        <p:spPr bwMode="auto">
          <a:xfrm>
            <a:off x="6059315" y="2623583"/>
            <a:ext cx="2633060" cy="3392000"/>
          </a:xfrm>
          <a:prstGeom prst="rect">
            <a:avLst/>
          </a:prstGeom>
          <a:noFill/>
        </p:spPr>
      </p:pic>
      <p:pic>
        <p:nvPicPr>
          <p:cNvPr id="28674" name="Picture 2" descr="http://t0.gstatic.com/images?q=tbn:M-787Fh3fwzpeM:http://www.leonhards-minder.dk/rod_bilder/sibb.JPG">
            <a:hlinkClick r:id="rId4"/>
          </p:cNvPr>
          <p:cNvPicPr>
            <a:picLocks noChangeAspect="1" noChangeArrowheads="1"/>
          </p:cNvPicPr>
          <p:nvPr/>
        </p:nvPicPr>
        <p:blipFill>
          <a:blip r:embed="rId5" cstate="print"/>
          <a:srcRect/>
          <a:stretch>
            <a:fillRect/>
          </a:stretch>
        </p:blipFill>
        <p:spPr bwMode="auto">
          <a:xfrm>
            <a:off x="611560" y="4365103"/>
            <a:ext cx="1296144" cy="1704713"/>
          </a:xfrm>
          <a:prstGeom prst="rect">
            <a:avLst/>
          </a:prstGeom>
          <a:noFill/>
        </p:spPr>
      </p:pic>
      <p:pic>
        <p:nvPicPr>
          <p:cNvPr id="28676" name="Picture 4" descr="http://upload.wikimedia.org/wikipedia/commons/b/b0/Poul_Martin_M%C3%B8ller_p%C3%A5_d%C3%B8dslejet.jpg"/>
          <p:cNvPicPr>
            <a:picLocks noChangeAspect="1" noChangeArrowheads="1"/>
          </p:cNvPicPr>
          <p:nvPr/>
        </p:nvPicPr>
        <p:blipFill>
          <a:blip r:embed="rId6" cstate="print"/>
          <a:srcRect/>
          <a:stretch>
            <a:fillRect/>
          </a:stretch>
        </p:blipFill>
        <p:spPr bwMode="auto">
          <a:xfrm>
            <a:off x="2123728" y="4365104"/>
            <a:ext cx="1280397" cy="1693317"/>
          </a:xfrm>
          <a:prstGeom prst="rect">
            <a:avLst/>
          </a:prstGeom>
          <a:noFill/>
        </p:spPr>
      </p:pic>
      <p:sp>
        <p:nvSpPr>
          <p:cNvPr id="6" name="Rektangel 5"/>
          <p:cNvSpPr/>
          <p:nvPr/>
        </p:nvSpPr>
        <p:spPr>
          <a:xfrm>
            <a:off x="3674379" y="3342878"/>
            <a:ext cx="1944216" cy="2308324"/>
          </a:xfrm>
          <a:prstGeom prst="rect">
            <a:avLst/>
          </a:prstGeom>
        </p:spPr>
        <p:txBody>
          <a:bodyPr wrap="square">
            <a:spAutoFit/>
          </a:bodyPr>
          <a:lstStyle/>
          <a:p>
            <a:r>
              <a:rPr lang="da-DK" i="1" dirty="0"/>
              <a:t>Nej, så længe den gamle levede, kunne jeg holde </a:t>
            </a:r>
          </a:p>
          <a:p>
            <a:r>
              <a:rPr lang="da-DK" i="1" dirty="0"/>
              <a:t>ham hen med snak,  men nu, da han er død, må jeg </a:t>
            </a:r>
          </a:p>
          <a:p>
            <a:r>
              <a:rPr lang="da-DK" i="1" dirty="0"/>
              <a:t>tage hans parti.</a:t>
            </a:r>
            <a:br>
              <a:rPr lang="da-DK" i="1" dirty="0"/>
            </a:br>
            <a:r>
              <a:rPr lang="da-DK" dirty="0"/>
              <a:t> </a:t>
            </a:r>
          </a:p>
        </p:txBody>
      </p:sp>
      <p:sp>
        <p:nvSpPr>
          <p:cNvPr id="7" name="Tekstboks 6"/>
          <p:cNvSpPr txBox="1"/>
          <p:nvPr/>
        </p:nvSpPr>
        <p:spPr>
          <a:xfrm>
            <a:off x="6445696" y="6021288"/>
            <a:ext cx="1885196" cy="369332"/>
          </a:xfrm>
          <a:prstGeom prst="rect">
            <a:avLst/>
          </a:prstGeom>
          <a:noFill/>
        </p:spPr>
        <p:txBody>
          <a:bodyPr wrap="none" rtlCol="0">
            <a:spAutoFit/>
          </a:bodyPr>
          <a:lstStyle/>
          <a:p>
            <a:r>
              <a:rPr lang="da-DK" dirty="0"/>
              <a:t>Søren Kierkegaard</a:t>
            </a:r>
          </a:p>
        </p:txBody>
      </p:sp>
      <p:sp>
        <p:nvSpPr>
          <p:cNvPr id="8" name="Tekstboks 7"/>
          <p:cNvSpPr txBox="1"/>
          <p:nvPr/>
        </p:nvSpPr>
        <p:spPr>
          <a:xfrm>
            <a:off x="611560" y="6021288"/>
            <a:ext cx="1275927" cy="369332"/>
          </a:xfrm>
          <a:prstGeom prst="rect">
            <a:avLst/>
          </a:prstGeom>
          <a:noFill/>
        </p:spPr>
        <p:txBody>
          <a:bodyPr wrap="none" rtlCol="0">
            <a:spAutoFit/>
          </a:bodyPr>
          <a:lstStyle/>
          <a:p>
            <a:r>
              <a:rPr lang="da-DK" dirty="0"/>
              <a:t>F.C. Sibbern</a:t>
            </a:r>
          </a:p>
        </p:txBody>
      </p:sp>
      <p:sp>
        <p:nvSpPr>
          <p:cNvPr id="9" name="Tekstboks 8"/>
          <p:cNvSpPr txBox="1"/>
          <p:nvPr/>
        </p:nvSpPr>
        <p:spPr>
          <a:xfrm>
            <a:off x="2123728" y="6021288"/>
            <a:ext cx="1259704" cy="369332"/>
          </a:xfrm>
          <a:prstGeom prst="rect">
            <a:avLst/>
          </a:prstGeom>
          <a:noFill/>
        </p:spPr>
        <p:txBody>
          <a:bodyPr wrap="none" rtlCol="0">
            <a:spAutoFit/>
          </a:bodyPr>
          <a:lstStyle/>
          <a:p>
            <a:r>
              <a:rPr lang="da-DK" dirty="0"/>
              <a:t>P.M. Møller</a:t>
            </a:r>
          </a:p>
        </p:txBody>
      </p:sp>
      <p:sp>
        <p:nvSpPr>
          <p:cNvPr id="3" name="Tekstboks 2"/>
          <p:cNvSpPr txBox="1"/>
          <p:nvPr/>
        </p:nvSpPr>
        <p:spPr>
          <a:xfrm>
            <a:off x="628837" y="179348"/>
            <a:ext cx="873957" cy="369332"/>
          </a:xfrm>
          <a:prstGeom prst="rect">
            <a:avLst/>
          </a:prstGeom>
          <a:noFill/>
        </p:spPr>
        <p:txBody>
          <a:bodyPr wrap="none" rtlCol="0">
            <a:spAutoFit/>
          </a:bodyPr>
          <a:lstStyle/>
          <a:p>
            <a:r>
              <a:rPr lang="da-DK" dirty="0"/>
              <a:t>&lt;  1840</a:t>
            </a:r>
          </a:p>
        </p:txBody>
      </p:sp>
      <p:sp>
        <p:nvSpPr>
          <p:cNvPr id="4" name="Rektangel 3"/>
          <p:cNvSpPr/>
          <p:nvPr/>
        </p:nvSpPr>
        <p:spPr>
          <a:xfrm>
            <a:off x="600599" y="2056779"/>
            <a:ext cx="8091776" cy="769441"/>
          </a:xfrm>
          <a:prstGeom prst="rect">
            <a:avLst/>
          </a:prstGeom>
        </p:spPr>
        <p:txBody>
          <a:bodyPr wrap="square">
            <a:spAutoFit/>
          </a:bodyPr>
          <a:lstStyle/>
          <a:p>
            <a:r>
              <a:rPr lang="da-DK" dirty="0"/>
              <a:t>Moderen og hans sidste søster dør i 1834, og i 1838 dør faderen, hvilket tager hårdt på Kierkegaard: </a:t>
            </a:r>
          </a:p>
          <a:p>
            <a:endParaRPr lang="da-DK" sz="800" dirty="0"/>
          </a:p>
        </p:txBody>
      </p:sp>
      <p:sp>
        <p:nvSpPr>
          <p:cNvPr id="5" name="Rektangel 4"/>
          <p:cNvSpPr/>
          <p:nvPr/>
        </p:nvSpPr>
        <p:spPr>
          <a:xfrm>
            <a:off x="628836" y="2732418"/>
            <a:ext cx="5441439" cy="1169551"/>
          </a:xfrm>
          <a:prstGeom prst="rect">
            <a:avLst/>
          </a:prstGeom>
        </p:spPr>
        <p:txBody>
          <a:bodyPr wrap="square">
            <a:spAutoFit/>
          </a:bodyPr>
          <a:lstStyle/>
          <a:p>
            <a:r>
              <a:rPr lang="da-DK" dirty="0"/>
              <a:t>Færdiggør sit teologistudium på mindre end to år. </a:t>
            </a:r>
          </a:p>
          <a:p>
            <a:endParaRPr lang="da-DK" sz="800" dirty="0"/>
          </a:p>
          <a:p>
            <a:r>
              <a:rPr lang="da-DK" dirty="0"/>
              <a:t>Teologisk kandidat i 1840. </a:t>
            </a:r>
          </a:p>
          <a:p>
            <a:endParaRPr lang="da-DK" sz="800" dirty="0"/>
          </a:p>
          <a:p>
            <a:r>
              <a:rPr lang="da-DK" dirty="0"/>
              <a:t>Vil finde sig kone og embede.</a:t>
            </a:r>
          </a:p>
        </p:txBody>
      </p:sp>
      <p:sp>
        <p:nvSpPr>
          <p:cNvPr id="11" name="Pladsholder til diasnummer 10"/>
          <p:cNvSpPr>
            <a:spLocks noGrp="1"/>
          </p:cNvSpPr>
          <p:nvPr>
            <p:ph type="sldNum" sz="quarter" idx="12"/>
          </p:nvPr>
        </p:nvSpPr>
        <p:spPr/>
        <p:txBody>
          <a:bodyPr/>
          <a:lstStyle/>
          <a:p>
            <a:fld id="{9823FC5A-AE90-4B18-8DA0-878DA8AA61F7}" type="slidenum">
              <a:rPr lang="da-DK" smtClean="0"/>
              <a:pPr/>
              <a:t>9</a:t>
            </a:fld>
            <a:endParaRPr lang="da-DK"/>
          </a:p>
        </p:txBody>
      </p:sp>
      <p:sp>
        <p:nvSpPr>
          <p:cNvPr id="15" name="Rektangel 14"/>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2" name="Rektangel 11"/>
          <p:cNvSpPr/>
          <p:nvPr/>
        </p:nvSpPr>
        <p:spPr>
          <a:xfrm>
            <a:off x="3674379" y="3317193"/>
            <a:ext cx="1944216" cy="2200039"/>
          </a:xfrm>
          <a:prstGeom prst="rect">
            <a:avLst/>
          </a:prstGeom>
          <a:solidFill>
            <a:srgbClr val="ED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P spid="12" grpId="0" animBg="1"/>
    </p:bld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25314</TotalTime>
  <Words>4450</Words>
  <Application>Microsoft Office PowerPoint</Application>
  <PresentationFormat>Skærmshow (4:3)</PresentationFormat>
  <Paragraphs>676</Paragraphs>
  <Slides>32</Slides>
  <Notes>32</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32</vt:i4>
      </vt:variant>
    </vt:vector>
  </HeadingPairs>
  <TitlesOfParts>
    <vt:vector size="38" baseType="lpstr">
      <vt:lpstr>Arial</vt:lpstr>
      <vt:lpstr>Brush Script MT</vt:lpstr>
      <vt:lpstr>Calibri</vt:lpstr>
      <vt:lpstr>Times New Roman</vt:lpstr>
      <vt:lpstr>Times New Roman Almindelig</vt: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Peter Widell</dc:creator>
  <cp:lastModifiedBy>Peter Widell</cp:lastModifiedBy>
  <cp:revision>808</cp:revision>
  <cp:lastPrinted>2016-07-02T09:40:35Z</cp:lastPrinted>
  <dcterms:created xsi:type="dcterms:W3CDTF">2010-06-25T12:34:27Z</dcterms:created>
  <dcterms:modified xsi:type="dcterms:W3CDTF">2018-07-04T14:10:21Z</dcterms:modified>
</cp:coreProperties>
</file>