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1" r:id="rId6"/>
    <p:sldId id="260" r:id="rId7"/>
    <p:sldId id="262" r:id="rId8"/>
    <p:sldId id="263" r:id="rId9"/>
    <p:sldId id="264" r:id="rId10"/>
    <p:sldId id="266" r:id="rId11"/>
    <p:sldId id="265" r:id="rId12"/>
    <p:sldId id="269" r:id="rId13"/>
    <p:sldId id="267" r:id="rId14"/>
    <p:sldId id="268" r:id="rId15"/>
    <p:sldId id="270" r:id="rId16"/>
    <p:sldId id="271" r:id="rId1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5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C7E9EA-5222-44A7-9D8D-E87151355BB0}" type="datetimeFigureOut">
              <a:rPr lang="da-DK" smtClean="0"/>
              <a:t>08-09-2014</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D2161C-264E-43D8-A97B-0BBD73C83C9E}" type="slidenum">
              <a:rPr lang="da-DK" smtClean="0"/>
              <a:t>‹nr.›</a:t>
            </a:fld>
            <a:endParaRPr lang="da-DK"/>
          </a:p>
        </p:txBody>
      </p:sp>
    </p:spTree>
    <p:extLst>
      <p:ext uri="{BB962C8B-B14F-4D97-AF65-F5344CB8AC3E}">
        <p14:creationId xmlns:p14="http://schemas.microsoft.com/office/powerpoint/2010/main" val="2836242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531724E4-D2A4-49B4-B1B9-1A9CBA5203FC}" type="datetimeFigureOut">
              <a:rPr lang="da-DK" smtClean="0"/>
              <a:t>08-09-2014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3F89A68-6DC8-46D2-A9F8-A96757C4F06C}" type="slidenum">
              <a:rPr lang="da-DK" smtClean="0"/>
              <a:t>‹nr.›</a:t>
            </a:fld>
            <a:endParaRPr lang="da-DK"/>
          </a:p>
        </p:txBody>
      </p:sp>
    </p:spTree>
    <p:extLst>
      <p:ext uri="{BB962C8B-B14F-4D97-AF65-F5344CB8AC3E}">
        <p14:creationId xmlns:p14="http://schemas.microsoft.com/office/powerpoint/2010/main" val="289699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31724E4-D2A4-49B4-B1B9-1A9CBA5203FC}" type="datetimeFigureOut">
              <a:rPr lang="da-DK" smtClean="0"/>
              <a:t>08-09-2014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3F89A68-6DC8-46D2-A9F8-A96757C4F06C}" type="slidenum">
              <a:rPr lang="da-DK" smtClean="0"/>
              <a:t>‹nr.›</a:t>
            </a:fld>
            <a:endParaRPr lang="da-DK"/>
          </a:p>
        </p:txBody>
      </p:sp>
    </p:spTree>
    <p:extLst>
      <p:ext uri="{BB962C8B-B14F-4D97-AF65-F5344CB8AC3E}">
        <p14:creationId xmlns:p14="http://schemas.microsoft.com/office/powerpoint/2010/main" val="3108309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31724E4-D2A4-49B4-B1B9-1A9CBA5203FC}" type="datetimeFigureOut">
              <a:rPr lang="da-DK" smtClean="0"/>
              <a:t>08-09-2014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3F89A68-6DC8-46D2-A9F8-A96757C4F06C}" type="slidenum">
              <a:rPr lang="da-DK" smtClean="0"/>
              <a:t>‹nr.›</a:t>
            </a:fld>
            <a:endParaRPr lang="da-DK"/>
          </a:p>
        </p:txBody>
      </p:sp>
    </p:spTree>
    <p:extLst>
      <p:ext uri="{BB962C8B-B14F-4D97-AF65-F5344CB8AC3E}">
        <p14:creationId xmlns:p14="http://schemas.microsoft.com/office/powerpoint/2010/main" val="2520563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31724E4-D2A4-49B4-B1B9-1A9CBA5203FC}" type="datetimeFigureOut">
              <a:rPr lang="da-DK" smtClean="0"/>
              <a:t>08-09-2014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3F89A68-6DC8-46D2-A9F8-A96757C4F06C}" type="slidenum">
              <a:rPr lang="da-DK" smtClean="0"/>
              <a:t>‹nr.›</a:t>
            </a:fld>
            <a:endParaRPr lang="da-DK"/>
          </a:p>
        </p:txBody>
      </p:sp>
    </p:spTree>
    <p:extLst>
      <p:ext uri="{BB962C8B-B14F-4D97-AF65-F5344CB8AC3E}">
        <p14:creationId xmlns:p14="http://schemas.microsoft.com/office/powerpoint/2010/main" val="216239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531724E4-D2A4-49B4-B1B9-1A9CBA5203FC}" type="datetimeFigureOut">
              <a:rPr lang="da-DK" smtClean="0"/>
              <a:t>08-09-2014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3F89A68-6DC8-46D2-A9F8-A96757C4F06C}" type="slidenum">
              <a:rPr lang="da-DK" smtClean="0"/>
              <a:t>‹nr.›</a:t>
            </a:fld>
            <a:endParaRPr lang="da-DK"/>
          </a:p>
        </p:txBody>
      </p:sp>
    </p:spTree>
    <p:extLst>
      <p:ext uri="{BB962C8B-B14F-4D97-AF65-F5344CB8AC3E}">
        <p14:creationId xmlns:p14="http://schemas.microsoft.com/office/powerpoint/2010/main" val="2949162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531724E4-D2A4-49B4-B1B9-1A9CBA5203FC}" type="datetimeFigureOut">
              <a:rPr lang="da-DK" smtClean="0"/>
              <a:t>08-09-2014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3F89A68-6DC8-46D2-A9F8-A96757C4F06C}" type="slidenum">
              <a:rPr lang="da-DK" smtClean="0"/>
              <a:t>‹nr.›</a:t>
            </a:fld>
            <a:endParaRPr lang="da-DK"/>
          </a:p>
        </p:txBody>
      </p:sp>
    </p:spTree>
    <p:extLst>
      <p:ext uri="{BB962C8B-B14F-4D97-AF65-F5344CB8AC3E}">
        <p14:creationId xmlns:p14="http://schemas.microsoft.com/office/powerpoint/2010/main" val="15336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531724E4-D2A4-49B4-B1B9-1A9CBA5203FC}" type="datetimeFigureOut">
              <a:rPr lang="da-DK" smtClean="0"/>
              <a:t>08-09-2014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73F89A68-6DC8-46D2-A9F8-A96757C4F06C}" type="slidenum">
              <a:rPr lang="da-DK" smtClean="0"/>
              <a:t>‹nr.›</a:t>
            </a:fld>
            <a:endParaRPr lang="da-DK"/>
          </a:p>
        </p:txBody>
      </p:sp>
    </p:spTree>
    <p:extLst>
      <p:ext uri="{BB962C8B-B14F-4D97-AF65-F5344CB8AC3E}">
        <p14:creationId xmlns:p14="http://schemas.microsoft.com/office/powerpoint/2010/main" val="347651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31724E4-D2A4-49B4-B1B9-1A9CBA5203FC}" type="datetimeFigureOut">
              <a:rPr lang="da-DK" smtClean="0"/>
              <a:t>08-09-2014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3F89A68-6DC8-46D2-A9F8-A96757C4F06C}" type="slidenum">
              <a:rPr lang="da-DK" smtClean="0"/>
              <a:t>‹nr.›</a:t>
            </a:fld>
            <a:endParaRPr lang="da-DK"/>
          </a:p>
        </p:txBody>
      </p:sp>
    </p:spTree>
    <p:extLst>
      <p:ext uri="{BB962C8B-B14F-4D97-AF65-F5344CB8AC3E}">
        <p14:creationId xmlns:p14="http://schemas.microsoft.com/office/powerpoint/2010/main" val="1821896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31724E4-D2A4-49B4-B1B9-1A9CBA5203FC}" type="datetimeFigureOut">
              <a:rPr lang="da-DK" smtClean="0"/>
              <a:t>08-09-2014</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73F89A68-6DC8-46D2-A9F8-A96757C4F06C}" type="slidenum">
              <a:rPr lang="da-DK" smtClean="0"/>
              <a:t>‹nr.›</a:t>
            </a:fld>
            <a:endParaRPr lang="da-DK"/>
          </a:p>
        </p:txBody>
      </p:sp>
    </p:spTree>
    <p:extLst>
      <p:ext uri="{BB962C8B-B14F-4D97-AF65-F5344CB8AC3E}">
        <p14:creationId xmlns:p14="http://schemas.microsoft.com/office/powerpoint/2010/main" val="3139521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31724E4-D2A4-49B4-B1B9-1A9CBA5203FC}" type="datetimeFigureOut">
              <a:rPr lang="da-DK" smtClean="0"/>
              <a:t>08-09-2014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3F89A68-6DC8-46D2-A9F8-A96757C4F06C}" type="slidenum">
              <a:rPr lang="da-DK" smtClean="0"/>
              <a:t>‹nr.›</a:t>
            </a:fld>
            <a:endParaRPr lang="da-DK"/>
          </a:p>
        </p:txBody>
      </p:sp>
    </p:spTree>
    <p:extLst>
      <p:ext uri="{BB962C8B-B14F-4D97-AF65-F5344CB8AC3E}">
        <p14:creationId xmlns:p14="http://schemas.microsoft.com/office/powerpoint/2010/main" val="140243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31724E4-D2A4-49B4-B1B9-1A9CBA5203FC}" type="datetimeFigureOut">
              <a:rPr lang="da-DK" smtClean="0"/>
              <a:t>08-09-2014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3F89A68-6DC8-46D2-A9F8-A96757C4F06C}" type="slidenum">
              <a:rPr lang="da-DK" smtClean="0"/>
              <a:t>‹nr.›</a:t>
            </a:fld>
            <a:endParaRPr lang="da-DK"/>
          </a:p>
        </p:txBody>
      </p:sp>
    </p:spTree>
    <p:extLst>
      <p:ext uri="{BB962C8B-B14F-4D97-AF65-F5344CB8AC3E}">
        <p14:creationId xmlns:p14="http://schemas.microsoft.com/office/powerpoint/2010/main" val="2881483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724E4-D2A4-49B4-B1B9-1A9CBA5203FC}" type="datetimeFigureOut">
              <a:rPr lang="da-DK" smtClean="0"/>
              <a:t>08-09-2014</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89A68-6DC8-46D2-A9F8-A96757C4F06C}" type="slidenum">
              <a:rPr lang="da-DK" smtClean="0"/>
              <a:t>‹nr.›</a:t>
            </a:fld>
            <a:endParaRPr lang="da-DK"/>
          </a:p>
        </p:txBody>
      </p:sp>
    </p:spTree>
    <p:extLst>
      <p:ext uri="{BB962C8B-B14F-4D97-AF65-F5344CB8AC3E}">
        <p14:creationId xmlns:p14="http://schemas.microsoft.com/office/powerpoint/2010/main" val="4195559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3059832" y="1772816"/>
            <a:ext cx="4107343" cy="2031325"/>
          </a:xfrm>
          <a:prstGeom prst="rect">
            <a:avLst/>
          </a:prstGeom>
          <a:noFill/>
        </p:spPr>
        <p:txBody>
          <a:bodyPr wrap="none" rtlCol="0">
            <a:spAutoFit/>
          </a:bodyPr>
          <a:lstStyle/>
          <a:p>
            <a:r>
              <a:rPr lang="da-DK" sz="3600" dirty="0" smtClean="0"/>
              <a:t>Meningens identitet</a:t>
            </a:r>
          </a:p>
          <a:p>
            <a:endParaRPr lang="da-DK" dirty="0"/>
          </a:p>
          <a:p>
            <a:r>
              <a:rPr lang="da-DK" dirty="0" smtClean="0"/>
              <a:t>	</a:t>
            </a:r>
            <a:r>
              <a:rPr lang="da-DK" sz="2400" dirty="0" smtClean="0"/>
              <a:t>Quine – Grice, Strawson</a:t>
            </a:r>
            <a:endParaRPr lang="da-DK" sz="2400" dirty="0"/>
          </a:p>
          <a:p>
            <a:endParaRPr lang="da-DK" sz="2400" dirty="0" smtClean="0"/>
          </a:p>
          <a:p>
            <a:r>
              <a:rPr lang="da-DK" sz="2400" dirty="0" smtClean="0"/>
              <a:t>	Derrida - Searle</a:t>
            </a:r>
            <a:endParaRPr lang="da-DK" sz="2400" dirty="0"/>
          </a:p>
        </p:txBody>
      </p:sp>
      <p:pic>
        <p:nvPicPr>
          <p:cNvPr id="1026" name="Picture 2" descr="http://www.quotezuki.com/avatars/2010/10/21/willard-van-orman-quine-avatar-22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91372"/>
            <a:ext cx="1698935" cy="169893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philosophersapp.com/images/Gri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919359"/>
            <a:ext cx="1698935" cy="180628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phillwebb.net/history/Twentieth/Analytic/Strawson/Straws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789" y="3804141"/>
            <a:ext cx="1677650" cy="226482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dspt.edu/dspt/lib/dspt/_shared/images/Headshots/john_searl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4248" y="3940479"/>
            <a:ext cx="196215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ritingdownthejones.com/wordpress/wp-content/uploads/derrida.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2040" y="3940479"/>
            <a:ext cx="1738214" cy="23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948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302359"/>
            <a:ext cx="6446573" cy="1015663"/>
          </a:xfrm>
          <a:prstGeom prst="rect">
            <a:avLst/>
          </a:prstGeom>
          <a:noFill/>
        </p:spPr>
        <p:txBody>
          <a:bodyPr wrap="none" rtlCol="0">
            <a:spAutoFit/>
          </a:bodyPr>
          <a:lstStyle/>
          <a:p>
            <a:r>
              <a:rPr lang="da-DK" sz="2400" dirty="0" smtClean="0"/>
              <a:t>Jacques Derrida:  Signatur – Tildragelse - Kontekst</a:t>
            </a:r>
          </a:p>
          <a:p>
            <a:endParaRPr lang="da-DK" dirty="0"/>
          </a:p>
          <a:p>
            <a:r>
              <a:rPr lang="da-DK" dirty="0"/>
              <a:t> </a:t>
            </a:r>
            <a:r>
              <a:rPr lang="da-DK" dirty="0" smtClean="0"/>
              <a:t>   	</a:t>
            </a:r>
          </a:p>
        </p:txBody>
      </p:sp>
      <p:sp>
        <p:nvSpPr>
          <p:cNvPr id="3" name="Tekstboks 2"/>
          <p:cNvSpPr txBox="1"/>
          <p:nvPr/>
        </p:nvSpPr>
        <p:spPr>
          <a:xfrm>
            <a:off x="755576" y="692695"/>
            <a:ext cx="8278485" cy="6001643"/>
          </a:xfrm>
          <a:prstGeom prst="rect">
            <a:avLst/>
          </a:prstGeom>
          <a:noFill/>
        </p:spPr>
        <p:txBody>
          <a:bodyPr wrap="none" rtlCol="0">
            <a:spAutoFit/>
          </a:bodyPr>
          <a:lstStyle/>
          <a:p>
            <a:r>
              <a:rPr lang="da-DK" dirty="0" smtClean="0"/>
              <a:t>Det er Derridas opfattelse, at den traditionelle kodemodel for kommunikation –</a:t>
            </a:r>
          </a:p>
          <a:p>
            <a:r>
              <a:rPr lang="da-DK" dirty="0"/>
              <a:t>d</a:t>
            </a:r>
            <a:r>
              <a:rPr lang="da-DK" dirty="0" smtClean="0"/>
              <a:t>er er en på forhånd givet mening, som via et koderet udtryk skal overføres fra </a:t>
            </a:r>
          </a:p>
          <a:p>
            <a:r>
              <a:rPr lang="da-DK" dirty="0" smtClean="0"/>
              <a:t>en afsender til en modtager – er forkert.  Der er en kontekst for mening, som </a:t>
            </a:r>
          </a:p>
          <a:p>
            <a:r>
              <a:rPr lang="da-DK" dirty="0" smtClean="0"/>
              <a:t>aldrig vil kunne udtømmes i mening (eller videnskabeliggøres).</a:t>
            </a:r>
          </a:p>
          <a:p>
            <a:endParaRPr lang="da-DK" sz="800" dirty="0" smtClean="0"/>
          </a:p>
          <a:p>
            <a:r>
              <a:rPr lang="da-DK" dirty="0" smtClean="0"/>
              <a:t>Dette nødvendiggør en bestemt generalisering af skriftbegrebet, som ikke længere</a:t>
            </a:r>
          </a:p>
          <a:p>
            <a:r>
              <a:rPr lang="da-DK" dirty="0"/>
              <a:t>v</a:t>
            </a:r>
            <a:r>
              <a:rPr lang="da-DK" dirty="0" smtClean="0"/>
              <a:t>il kunne forstås under kommunikationens kategori.  Vi må vende os mod skrift-</a:t>
            </a:r>
          </a:p>
          <a:p>
            <a:r>
              <a:rPr lang="da-DK" dirty="0"/>
              <a:t>t</a:t>
            </a:r>
            <a:r>
              <a:rPr lang="da-DK" dirty="0" smtClean="0"/>
              <a:t>egnet. Dette skriftegn ”[…] fører fra den enkle sansning og den nærværende per-</a:t>
            </a:r>
          </a:p>
          <a:p>
            <a:r>
              <a:rPr lang="da-DK" dirty="0"/>
              <a:t>c</a:t>
            </a:r>
            <a:r>
              <a:rPr lang="da-DK" dirty="0" smtClean="0"/>
              <a:t>eption til repræsentationens komplekse arkitektur: fra det oprindelige nærvær til</a:t>
            </a:r>
          </a:p>
          <a:p>
            <a:r>
              <a:rPr lang="da-DK" dirty="0"/>
              <a:t>d</a:t>
            </a:r>
            <a:r>
              <a:rPr lang="da-DK" dirty="0" smtClean="0"/>
              <a:t>en mest formelle kalkyles sprog.” (123) </a:t>
            </a:r>
          </a:p>
          <a:p>
            <a:endParaRPr lang="da-DK" sz="800" dirty="0"/>
          </a:p>
          <a:p>
            <a:r>
              <a:rPr lang="da-DK" dirty="0" smtClean="0"/>
              <a:t>Skriftegnet – og det, at det er </a:t>
            </a:r>
            <a:r>
              <a:rPr lang="da-DK" i="1" dirty="0" smtClean="0">
                <a:solidFill>
                  <a:srgbClr val="FF0000"/>
                </a:solidFill>
              </a:rPr>
              <a:t>iterabelt</a:t>
            </a:r>
            <a:r>
              <a:rPr lang="da-DK" dirty="0" smtClean="0"/>
              <a:t> (gentageligt), skaber fravær. Men det skaber </a:t>
            </a:r>
          </a:p>
          <a:p>
            <a:r>
              <a:rPr lang="da-DK" dirty="0" smtClean="0"/>
              <a:t>også inden for traditionen en fejlagtig forestilling om  ”[…] tegnet som repræsentation </a:t>
            </a:r>
          </a:p>
          <a:p>
            <a:r>
              <a:rPr lang="da-DK" dirty="0" smtClean="0"/>
              <a:t>af ideen, der selv repræsenterer den perciperede ting. ” (123) Imidlertid: Skrifttegnet </a:t>
            </a:r>
          </a:p>
          <a:p>
            <a:r>
              <a:rPr lang="da-DK" dirty="0" smtClean="0"/>
              <a:t>er ikke en stabil relation mellem det kodebundne udtryk og et sådant idealt indhold. </a:t>
            </a:r>
          </a:p>
          <a:p>
            <a:r>
              <a:rPr lang="da-DK" dirty="0" smtClean="0"/>
              <a:t>Det bliver i sidste instans ”[…] sprængningen af kodens autoritet i dens egenskab af</a:t>
            </a:r>
          </a:p>
          <a:p>
            <a:r>
              <a:rPr lang="da-DK" dirty="0" smtClean="0"/>
              <a:t>sluttet regelsystem.” (s. 126)  Betydningen må i dens kontekstafhængighed </a:t>
            </a:r>
            <a:r>
              <a:rPr lang="da-DK" dirty="0" smtClean="0">
                <a:solidFill>
                  <a:srgbClr val="FF0000"/>
                </a:solidFill>
              </a:rPr>
              <a:t>dissemi-</a:t>
            </a:r>
          </a:p>
          <a:p>
            <a:r>
              <a:rPr lang="da-DK" dirty="0" smtClean="0">
                <a:solidFill>
                  <a:srgbClr val="FF0000"/>
                </a:solidFill>
              </a:rPr>
              <a:t>nere</a:t>
            </a:r>
            <a:r>
              <a:rPr lang="da-DK" dirty="0" smtClean="0"/>
              <a:t>. </a:t>
            </a:r>
          </a:p>
          <a:p>
            <a:endParaRPr lang="da-DK" sz="800" dirty="0" smtClean="0"/>
          </a:p>
          <a:p>
            <a:r>
              <a:rPr lang="da-DK" dirty="0" smtClean="0"/>
              <a:t>Skrifttegnet kan vær </a:t>
            </a:r>
            <a:r>
              <a:rPr lang="da-DK" i="1" dirty="0" smtClean="0">
                <a:solidFill>
                  <a:srgbClr val="FF0000"/>
                </a:solidFill>
              </a:rPr>
              <a:t>agrammatikalsk</a:t>
            </a:r>
            <a:r>
              <a:rPr lang="da-DK" dirty="0" smtClean="0"/>
              <a:t>. Og det kan forskydes fra </a:t>
            </a:r>
            <a:r>
              <a:rPr lang="da-DK" dirty="0"/>
              <a:t>é</a:t>
            </a:r>
            <a:r>
              <a:rPr lang="da-DK" dirty="0" smtClean="0"/>
              <a:t>n kodning til en </a:t>
            </a:r>
          </a:p>
          <a:p>
            <a:r>
              <a:rPr lang="da-DK" dirty="0"/>
              <a:t>a</a:t>
            </a:r>
            <a:r>
              <a:rPr lang="da-DK" dirty="0" smtClean="0"/>
              <a:t>nden. Derfor kan det fungere i forskellige former for </a:t>
            </a:r>
            <a:r>
              <a:rPr lang="da-DK" i="1" dirty="0" smtClean="0">
                <a:solidFill>
                  <a:srgbClr val="FF0000"/>
                </a:solidFill>
              </a:rPr>
              <a:t>citerende podning</a:t>
            </a:r>
            <a:r>
              <a:rPr lang="da-DK" dirty="0" smtClean="0"/>
              <a:t>. Det ”[…]</a:t>
            </a:r>
          </a:p>
          <a:p>
            <a:r>
              <a:rPr lang="da-DK" dirty="0"/>
              <a:t>k</a:t>
            </a:r>
            <a:r>
              <a:rPr lang="da-DK" dirty="0" smtClean="0"/>
              <a:t>an citeres, sættes i gåseøjne; hermed kan det bryde med enhver given kontekst, i </a:t>
            </a:r>
          </a:p>
          <a:p>
            <a:r>
              <a:rPr lang="da-DK" dirty="0" smtClean="0"/>
              <a:t>Det uendelige afføde nye kontekster på en absolut ikke-mættelig måde. (s. 133)</a:t>
            </a:r>
            <a:endParaRPr lang="da-DK" dirty="0"/>
          </a:p>
        </p:txBody>
      </p:sp>
      <p:sp>
        <p:nvSpPr>
          <p:cNvPr id="4" name="Rektangel 3"/>
          <p:cNvSpPr/>
          <p:nvPr/>
        </p:nvSpPr>
        <p:spPr>
          <a:xfrm>
            <a:off x="4788024" y="1124744"/>
            <a:ext cx="3960440" cy="432048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a:off x="5004048" y="1224545"/>
            <a:ext cx="3672408" cy="4093428"/>
          </a:xfrm>
          <a:prstGeom prst="rect">
            <a:avLst/>
          </a:prstGeom>
          <a:noFill/>
        </p:spPr>
        <p:txBody>
          <a:bodyPr wrap="square" rtlCol="0">
            <a:spAutoFit/>
          </a:bodyPr>
          <a:lstStyle/>
          <a:p>
            <a:r>
              <a:rPr lang="da-DK" dirty="0" smtClean="0"/>
              <a:t>Citerende podning:</a:t>
            </a:r>
          </a:p>
          <a:p>
            <a:endParaRPr lang="da-DK" dirty="0"/>
          </a:p>
          <a:p>
            <a:r>
              <a:rPr lang="da-DK" sz="1600" dirty="0" smtClean="0"/>
              <a:t>”le </a:t>
            </a:r>
            <a:r>
              <a:rPr lang="da-DK" sz="1600" dirty="0" err="1" smtClean="0"/>
              <a:t>vert</a:t>
            </a:r>
            <a:r>
              <a:rPr lang="da-DK" sz="1600" dirty="0" smtClean="0"/>
              <a:t> </a:t>
            </a:r>
            <a:r>
              <a:rPr lang="da-DK" sz="1600" dirty="0" err="1" smtClean="0"/>
              <a:t>est</a:t>
            </a:r>
            <a:r>
              <a:rPr lang="da-DK" sz="1600" dirty="0" smtClean="0"/>
              <a:t> </a:t>
            </a:r>
            <a:r>
              <a:rPr lang="da-DK" sz="1600" dirty="0" err="1" smtClean="0"/>
              <a:t>ou</a:t>
            </a:r>
            <a:r>
              <a:rPr lang="da-DK" sz="1600" dirty="0" smtClean="0"/>
              <a:t>” (= det værende er eller)</a:t>
            </a:r>
          </a:p>
          <a:p>
            <a:endParaRPr lang="da-DK" sz="1600" dirty="0"/>
          </a:p>
          <a:p>
            <a:r>
              <a:rPr lang="da-DK" sz="1600" dirty="0"/>
              <a:t>m</a:t>
            </a:r>
            <a:r>
              <a:rPr lang="da-DK" sz="1600" dirty="0" smtClean="0"/>
              <a:t>en også</a:t>
            </a:r>
          </a:p>
          <a:p>
            <a:endParaRPr lang="da-DK" sz="1600" dirty="0"/>
          </a:p>
          <a:p>
            <a:r>
              <a:rPr lang="da-DK" sz="1600" dirty="0" smtClean="0"/>
              <a:t>”le </a:t>
            </a:r>
            <a:r>
              <a:rPr lang="da-DK" sz="1600" dirty="0" err="1" smtClean="0"/>
              <a:t>vert</a:t>
            </a:r>
            <a:r>
              <a:rPr lang="da-DK" sz="1600" dirty="0" smtClean="0"/>
              <a:t> </a:t>
            </a:r>
            <a:r>
              <a:rPr lang="da-DK" sz="1600" dirty="0" err="1" smtClean="0"/>
              <a:t>est</a:t>
            </a:r>
            <a:r>
              <a:rPr lang="da-DK" sz="1600" dirty="0" smtClean="0"/>
              <a:t> </a:t>
            </a:r>
            <a:r>
              <a:rPr lang="da-DK" sz="1600" dirty="0" err="1" smtClean="0"/>
              <a:t>où</a:t>
            </a:r>
            <a:r>
              <a:rPr lang="da-DK" sz="1600" dirty="0" smtClean="0"/>
              <a:t>” (= det værende er hvor?)</a:t>
            </a:r>
          </a:p>
          <a:p>
            <a:endParaRPr lang="da-DK" sz="1600" dirty="0"/>
          </a:p>
          <a:p>
            <a:r>
              <a:rPr lang="da-DK" sz="1600" dirty="0" smtClean="0"/>
              <a:t>”</a:t>
            </a:r>
            <a:r>
              <a:rPr lang="da-DK" sz="1600" dirty="0" err="1" smtClean="0"/>
              <a:t>ou</a:t>
            </a:r>
            <a:r>
              <a:rPr lang="da-DK" sz="1600" dirty="0" smtClean="0"/>
              <a:t>” tilhører to koder, som man kan </a:t>
            </a:r>
          </a:p>
          <a:p>
            <a:r>
              <a:rPr lang="da-DK" sz="1600" dirty="0"/>
              <a:t>s</a:t>
            </a:r>
            <a:r>
              <a:rPr lang="da-DK" sz="1600" dirty="0" smtClean="0"/>
              <a:t>pringe mellem (hvis man opdager dem).</a:t>
            </a:r>
          </a:p>
          <a:p>
            <a:endParaRPr lang="da-DK" sz="1600" dirty="0"/>
          </a:p>
          <a:p>
            <a:r>
              <a:rPr lang="da-DK" sz="1600" dirty="0" smtClean="0"/>
              <a:t>Dekonstruktion (= at se den upåfaldende men betydningsgivende mening bag den</a:t>
            </a:r>
          </a:p>
          <a:p>
            <a:r>
              <a:rPr lang="da-DK" sz="1600" dirty="0"/>
              <a:t>u</a:t>
            </a:r>
            <a:r>
              <a:rPr lang="da-DK" sz="1600" dirty="0" smtClean="0"/>
              <a:t>middelbare mening; = læsning uden for</a:t>
            </a:r>
          </a:p>
          <a:p>
            <a:r>
              <a:rPr lang="da-DK" sz="1600" dirty="0"/>
              <a:t>k</a:t>
            </a:r>
            <a:r>
              <a:rPr lang="da-DK" sz="1600" dirty="0" smtClean="0"/>
              <a:t>ode) - </a:t>
            </a:r>
            <a:r>
              <a:rPr lang="da-DK" sz="1600" dirty="0" err="1" smtClean="0"/>
              <a:t>symptomallæsning</a:t>
            </a:r>
            <a:endParaRPr lang="da-DK" sz="1600" dirty="0" smtClean="0"/>
          </a:p>
          <a:p>
            <a:r>
              <a:rPr lang="da-DK" sz="1600" dirty="0" smtClean="0"/>
              <a:t> </a:t>
            </a:r>
            <a:endParaRPr lang="da-DK" sz="1600" dirty="0"/>
          </a:p>
        </p:txBody>
      </p:sp>
    </p:spTree>
    <p:extLst>
      <p:ext uri="{BB962C8B-B14F-4D97-AF65-F5344CB8AC3E}">
        <p14:creationId xmlns:p14="http://schemas.microsoft.com/office/powerpoint/2010/main" val="1486989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302359"/>
            <a:ext cx="6446573" cy="1015663"/>
          </a:xfrm>
          <a:prstGeom prst="rect">
            <a:avLst/>
          </a:prstGeom>
          <a:noFill/>
        </p:spPr>
        <p:txBody>
          <a:bodyPr wrap="none" rtlCol="0">
            <a:spAutoFit/>
          </a:bodyPr>
          <a:lstStyle/>
          <a:p>
            <a:r>
              <a:rPr lang="da-DK" sz="2400" dirty="0" smtClean="0"/>
              <a:t>Jacques Derrida:  Signatur – Tildragelse - Kontekst</a:t>
            </a:r>
          </a:p>
          <a:p>
            <a:endParaRPr lang="da-DK" dirty="0"/>
          </a:p>
          <a:p>
            <a:r>
              <a:rPr lang="da-DK" dirty="0"/>
              <a:t> </a:t>
            </a:r>
            <a:r>
              <a:rPr lang="da-DK" dirty="0" smtClean="0"/>
              <a:t>   	</a:t>
            </a:r>
          </a:p>
        </p:txBody>
      </p:sp>
      <p:sp>
        <p:nvSpPr>
          <p:cNvPr id="3" name="Tekstboks 2"/>
          <p:cNvSpPr txBox="1"/>
          <p:nvPr/>
        </p:nvSpPr>
        <p:spPr>
          <a:xfrm>
            <a:off x="740768" y="1133356"/>
            <a:ext cx="8396914" cy="4770537"/>
          </a:xfrm>
          <a:prstGeom prst="rect">
            <a:avLst/>
          </a:prstGeom>
          <a:noFill/>
        </p:spPr>
        <p:txBody>
          <a:bodyPr wrap="none" rtlCol="0">
            <a:spAutoFit/>
          </a:bodyPr>
          <a:lstStyle/>
          <a:p>
            <a:r>
              <a:rPr lang="da-DK" dirty="0" smtClean="0"/>
              <a:t>Austin har peget på, at der er aspekter af sprogbrugen, kendetegnet gennem illoku-</a:t>
            </a:r>
          </a:p>
          <a:p>
            <a:r>
              <a:rPr lang="da-DK" dirty="0"/>
              <a:t>t</a:t>
            </a:r>
            <a:r>
              <a:rPr lang="da-DK" dirty="0" smtClean="0"/>
              <a:t>ionen og perlokutionen ”[…] ikke (betegner) transporten eller passagen af et betyd-</a:t>
            </a:r>
          </a:p>
          <a:p>
            <a:r>
              <a:rPr lang="da-DK" dirty="0"/>
              <a:t>n</a:t>
            </a:r>
            <a:r>
              <a:rPr lang="da-DK" dirty="0" smtClean="0"/>
              <a:t>ingsindhold, men på en vis måde kommunikationen af en original bevægelse.” (s. 134)</a:t>
            </a:r>
          </a:p>
          <a:p>
            <a:r>
              <a:rPr lang="da-DK" dirty="0" smtClean="0"/>
              <a:t>”Austin har været nødt til at unddrage analysen af performativen sandhedskriteriets</a:t>
            </a:r>
          </a:p>
          <a:p>
            <a:r>
              <a:rPr lang="da-DK" dirty="0"/>
              <a:t>a</a:t>
            </a:r>
            <a:r>
              <a:rPr lang="da-DK" dirty="0" smtClean="0"/>
              <a:t>utoritet […] og i stedet undertiden erstatte dette kriterium af et kraft-, et kraft-</a:t>
            </a:r>
          </a:p>
          <a:p>
            <a:r>
              <a:rPr lang="da-DK" dirty="0"/>
              <a:t>f</a:t>
            </a:r>
            <a:r>
              <a:rPr lang="da-DK" dirty="0" smtClean="0"/>
              <a:t>orskels-kriterium.” (s. 135) </a:t>
            </a:r>
          </a:p>
          <a:p>
            <a:endParaRPr lang="da-DK" sz="800" dirty="0"/>
          </a:p>
          <a:p>
            <a:r>
              <a:rPr lang="da-DK" dirty="0" smtClean="0"/>
              <a:t>Men Austin gennemfører ifølge Derrida ikke i tilstrækkelig grad denne idé. Ifølge </a:t>
            </a:r>
          </a:p>
          <a:p>
            <a:r>
              <a:rPr lang="da-DK" dirty="0" smtClean="0"/>
              <a:t>Austin er der nemlig ”[…] ingen dissemination, som undslipper horisonten for </a:t>
            </a:r>
          </a:p>
          <a:p>
            <a:r>
              <a:rPr lang="da-DK" dirty="0" smtClean="0"/>
              <a:t>betydningens enhed.” (s. 136)  Det kan bl.a. aflæses i, at Austin udgrænser fiktion og</a:t>
            </a:r>
          </a:p>
          <a:p>
            <a:r>
              <a:rPr lang="da-DK" dirty="0"/>
              <a:t>t</a:t>
            </a:r>
            <a:r>
              <a:rPr lang="da-DK" dirty="0" smtClean="0"/>
              <a:t>alehandlinger på en teaterscene som anomale, blot citerede, afblegede, parasitære og </a:t>
            </a:r>
          </a:p>
          <a:p>
            <a:r>
              <a:rPr lang="da-DK" dirty="0"/>
              <a:t>i</a:t>
            </a:r>
            <a:r>
              <a:rPr lang="da-DK" dirty="0" smtClean="0"/>
              <a:t>kke-seriøse. Dermed inddæmmer han omvendt den ”normale” kommunikation som </a:t>
            </a:r>
          </a:p>
          <a:p>
            <a:r>
              <a:rPr lang="da-DK" dirty="0" smtClean="0"/>
              <a:t>stabil og klart afgrænselig og immun for dissemination.</a:t>
            </a:r>
          </a:p>
          <a:p>
            <a:endParaRPr lang="da-DK" sz="800" dirty="0"/>
          </a:p>
          <a:p>
            <a:r>
              <a:rPr lang="da-DK" dirty="0" smtClean="0"/>
              <a:t>Heroverfor fastholder Derrida, at skrifttegnets iterativitet generelt indebærer </a:t>
            </a:r>
          </a:p>
          <a:p>
            <a:r>
              <a:rPr lang="da-DK" dirty="0" smtClean="0"/>
              <a:t>”[…] intentionens eller nærværets udsættelse, deres irreduktible fravær fra det </a:t>
            </a:r>
          </a:p>
          <a:p>
            <a:r>
              <a:rPr lang="da-DK" dirty="0" smtClean="0"/>
              <a:t>performative udsagn – det udsagn, der mest kan tænkes at være en tildragelse” (s.</a:t>
            </a:r>
          </a:p>
          <a:p>
            <a:r>
              <a:rPr lang="da-DK" dirty="0" smtClean="0"/>
              <a:t>144). Der er en almen grafematisk struktur i enhver ”kommunikation”.</a:t>
            </a:r>
            <a:endParaRPr lang="da-DK" dirty="0"/>
          </a:p>
        </p:txBody>
      </p:sp>
    </p:spTree>
    <p:extLst>
      <p:ext uri="{BB962C8B-B14F-4D97-AF65-F5344CB8AC3E}">
        <p14:creationId xmlns:p14="http://schemas.microsoft.com/office/powerpoint/2010/main" val="3100268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302359"/>
            <a:ext cx="6446573" cy="1015663"/>
          </a:xfrm>
          <a:prstGeom prst="rect">
            <a:avLst/>
          </a:prstGeom>
          <a:noFill/>
        </p:spPr>
        <p:txBody>
          <a:bodyPr wrap="none" rtlCol="0">
            <a:spAutoFit/>
          </a:bodyPr>
          <a:lstStyle/>
          <a:p>
            <a:r>
              <a:rPr lang="da-DK" sz="2400" dirty="0" smtClean="0"/>
              <a:t>Jacques Derrida:  Signatur – Tildragelse - Kontekst</a:t>
            </a:r>
          </a:p>
          <a:p>
            <a:endParaRPr lang="da-DK" dirty="0"/>
          </a:p>
          <a:p>
            <a:r>
              <a:rPr lang="da-DK" dirty="0"/>
              <a:t> </a:t>
            </a:r>
            <a:r>
              <a:rPr lang="da-DK" dirty="0" smtClean="0"/>
              <a:t>   	</a:t>
            </a:r>
          </a:p>
        </p:txBody>
      </p:sp>
      <p:sp>
        <p:nvSpPr>
          <p:cNvPr id="3" name="Tekstboks 2"/>
          <p:cNvSpPr txBox="1"/>
          <p:nvPr/>
        </p:nvSpPr>
        <p:spPr>
          <a:xfrm>
            <a:off x="740768" y="1133356"/>
            <a:ext cx="8396914" cy="4770537"/>
          </a:xfrm>
          <a:prstGeom prst="rect">
            <a:avLst/>
          </a:prstGeom>
          <a:noFill/>
        </p:spPr>
        <p:txBody>
          <a:bodyPr wrap="none" rtlCol="0">
            <a:spAutoFit/>
          </a:bodyPr>
          <a:lstStyle/>
          <a:p>
            <a:r>
              <a:rPr lang="da-DK" dirty="0" smtClean="0"/>
              <a:t>Austin har peget på, at der er aspekter af sprogbrugen, kendetegnet gennem illoku-</a:t>
            </a:r>
          </a:p>
          <a:p>
            <a:r>
              <a:rPr lang="da-DK" dirty="0"/>
              <a:t>t</a:t>
            </a:r>
            <a:r>
              <a:rPr lang="da-DK" dirty="0" smtClean="0"/>
              <a:t>ionen og perlokutionen ”[…] ikke (betegner) transporten eller passagen af et betyd-</a:t>
            </a:r>
          </a:p>
          <a:p>
            <a:r>
              <a:rPr lang="da-DK" dirty="0"/>
              <a:t>n</a:t>
            </a:r>
            <a:r>
              <a:rPr lang="da-DK" dirty="0" smtClean="0"/>
              <a:t>ingsindhold, men på en vis måde kommunikationen af en original bevægelse.” (s. 134)</a:t>
            </a:r>
          </a:p>
          <a:p>
            <a:r>
              <a:rPr lang="da-DK" dirty="0" smtClean="0"/>
              <a:t>”Austin har været nødt til at unddrage analysen af performativen sandhedskriteriets</a:t>
            </a:r>
          </a:p>
          <a:p>
            <a:r>
              <a:rPr lang="da-DK" dirty="0"/>
              <a:t>a</a:t>
            </a:r>
            <a:r>
              <a:rPr lang="da-DK" dirty="0" smtClean="0"/>
              <a:t>utoritet […] og i stedet undertiden erstatte dette kriterium af et kraft-, et kraft-</a:t>
            </a:r>
          </a:p>
          <a:p>
            <a:r>
              <a:rPr lang="da-DK" dirty="0"/>
              <a:t>f</a:t>
            </a:r>
            <a:r>
              <a:rPr lang="da-DK" dirty="0" smtClean="0"/>
              <a:t>orskels-kriterium.” (s. 135) </a:t>
            </a:r>
          </a:p>
          <a:p>
            <a:endParaRPr lang="da-DK" sz="800" dirty="0"/>
          </a:p>
          <a:p>
            <a:r>
              <a:rPr lang="da-DK" dirty="0" smtClean="0"/>
              <a:t>Men Austin gennemfører ifølge Derrida ikke i tilstrækkelig grad denne idé. Ifølge </a:t>
            </a:r>
          </a:p>
          <a:p>
            <a:r>
              <a:rPr lang="da-DK" dirty="0" smtClean="0"/>
              <a:t>Austin er der nemlig ”[…] ingen dissemination, som undslipper horisonten for </a:t>
            </a:r>
          </a:p>
          <a:p>
            <a:r>
              <a:rPr lang="da-DK" dirty="0" smtClean="0"/>
              <a:t>betydningens enhed.” (s. 136)  Det kan bl.a. aflæses i, at Austin udgrænser fiktion og</a:t>
            </a:r>
          </a:p>
          <a:p>
            <a:r>
              <a:rPr lang="da-DK" dirty="0"/>
              <a:t>t</a:t>
            </a:r>
            <a:r>
              <a:rPr lang="da-DK" dirty="0" smtClean="0"/>
              <a:t>alehandlinger på en teaterscene som anomale, blot citerede, afblegede, parasitære og </a:t>
            </a:r>
          </a:p>
          <a:p>
            <a:r>
              <a:rPr lang="da-DK" dirty="0"/>
              <a:t>i</a:t>
            </a:r>
            <a:r>
              <a:rPr lang="da-DK" dirty="0" smtClean="0"/>
              <a:t>kke-seriøse. Dermed inddæmmer han omvendt den ”normale” kommunikation som </a:t>
            </a:r>
          </a:p>
          <a:p>
            <a:r>
              <a:rPr lang="da-DK" dirty="0" smtClean="0"/>
              <a:t>stabil og klart afgrænselig og immun for dissemination.</a:t>
            </a:r>
          </a:p>
          <a:p>
            <a:endParaRPr lang="da-DK" sz="800" dirty="0"/>
          </a:p>
          <a:p>
            <a:r>
              <a:rPr lang="da-DK" dirty="0" smtClean="0"/>
              <a:t>Heroverfor fastholder Derrida, at skrifttegnets iterativitet generelt indebærer </a:t>
            </a:r>
          </a:p>
          <a:p>
            <a:r>
              <a:rPr lang="da-DK" dirty="0" smtClean="0"/>
              <a:t>”[…] intentionens eller nærværets udsættelse, deres irreduktible fravær fra det </a:t>
            </a:r>
          </a:p>
          <a:p>
            <a:r>
              <a:rPr lang="da-DK" dirty="0" smtClean="0"/>
              <a:t>performative udsagn – det udsagn, der mest kan tænkes at være en tildragelse” (s.</a:t>
            </a:r>
          </a:p>
          <a:p>
            <a:r>
              <a:rPr lang="da-DK" dirty="0" smtClean="0"/>
              <a:t>144). Der er en almen grafematisk struktur i enhver ”kommunikation”.</a:t>
            </a:r>
            <a:endParaRPr lang="da-DK" dirty="0"/>
          </a:p>
        </p:txBody>
      </p:sp>
      <p:sp>
        <p:nvSpPr>
          <p:cNvPr id="4" name="Rektangel 3"/>
          <p:cNvSpPr/>
          <p:nvPr/>
        </p:nvSpPr>
        <p:spPr>
          <a:xfrm>
            <a:off x="751298" y="2924944"/>
            <a:ext cx="7071592" cy="1196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flipH="1">
            <a:off x="1043608" y="3198150"/>
            <a:ext cx="6552728" cy="923330"/>
          </a:xfrm>
          <a:prstGeom prst="rect">
            <a:avLst/>
          </a:prstGeom>
          <a:noFill/>
        </p:spPr>
        <p:txBody>
          <a:bodyPr wrap="square" rtlCol="0">
            <a:spAutoFit/>
          </a:bodyPr>
          <a:lstStyle/>
          <a:p>
            <a:pPr algn="ctr"/>
            <a:r>
              <a:rPr lang="da-DK" dirty="0" smtClean="0"/>
              <a:t>Derridas synspunkt er altså: Vi kan ikke sætte nogen grænse mellem </a:t>
            </a:r>
          </a:p>
          <a:p>
            <a:pPr algn="ctr"/>
            <a:r>
              <a:rPr lang="da-DK" dirty="0" smtClean="0"/>
              <a:t>teater og verden</a:t>
            </a:r>
          </a:p>
          <a:p>
            <a:endParaRPr lang="da-DK" dirty="0"/>
          </a:p>
        </p:txBody>
      </p:sp>
    </p:spTree>
    <p:extLst>
      <p:ext uri="{BB962C8B-B14F-4D97-AF65-F5344CB8AC3E}">
        <p14:creationId xmlns:p14="http://schemas.microsoft.com/office/powerpoint/2010/main" val="3265502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302359"/>
            <a:ext cx="1762021" cy="1015663"/>
          </a:xfrm>
          <a:prstGeom prst="rect">
            <a:avLst/>
          </a:prstGeom>
          <a:noFill/>
        </p:spPr>
        <p:txBody>
          <a:bodyPr wrap="none" rtlCol="0">
            <a:spAutoFit/>
          </a:bodyPr>
          <a:lstStyle/>
          <a:p>
            <a:r>
              <a:rPr lang="da-DK" sz="2400" dirty="0" smtClean="0"/>
              <a:t>John Searle: </a:t>
            </a:r>
          </a:p>
          <a:p>
            <a:endParaRPr lang="da-DK" dirty="0"/>
          </a:p>
          <a:p>
            <a:r>
              <a:rPr lang="da-DK" dirty="0"/>
              <a:t> </a:t>
            </a:r>
            <a:r>
              <a:rPr lang="da-DK" dirty="0" smtClean="0"/>
              <a:t>   	</a:t>
            </a:r>
          </a:p>
        </p:txBody>
      </p:sp>
      <p:sp>
        <p:nvSpPr>
          <p:cNvPr id="3" name="Tekstboks 2"/>
          <p:cNvSpPr txBox="1"/>
          <p:nvPr/>
        </p:nvSpPr>
        <p:spPr>
          <a:xfrm>
            <a:off x="755575" y="1196752"/>
            <a:ext cx="7964809" cy="4339650"/>
          </a:xfrm>
          <a:prstGeom prst="rect">
            <a:avLst/>
          </a:prstGeom>
          <a:noFill/>
        </p:spPr>
        <p:txBody>
          <a:bodyPr wrap="none" rtlCol="0">
            <a:spAutoFit/>
          </a:bodyPr>
          <a:lstStyle/>
          <a:p>
            <a:r>
              <a:rPr lang="da-DK" dirty="0" smtClean="0"/>
              <a:t>Derrida </a:t>
            </a:r>
            <a:r>
              <a:rPr lang="en-US" dirty="0" smtClean="0"/>
              <a:t>”[…] confuses </a:t>
            </a:r>
            <a:r>
              <a:rPr lang="en-US" dirty="0" smtClean="0">
                <a:solidFill>
                  <a:srgbClr val="FF0000"/>
                </a:solidFill>
              </a:rPr>
              <a:t>iterability </a:t>
            </a:r>
            <a:r>
              <a:rPr lang="en-US" dirty="0" smtClean="0"/>
              <a:t>with the </a:t>
            </a:r>
            <a:r>
              <a:rPr lang="en-US" dirty="0" smtClean="0">
                <a:solidFill>
                  <a:srgbClr val="FF0000"/>
                </a:solidFill>
              </a:rPr>
              <a:t>permanence</a:t>
            </a:r>
            <a:r>
              <a:rPr lang="en-US" dirty="0" smtClean="0"/>
              <a:t> of the text</a:t>
            </a:r>
            <a:r>
              <a:rPr lang="da-DK" dirty="0" smtClean="0"/>
              <a:t>” (s. 200). </a:t>
            </a:r>
          </a:p>
          <a:p>
            <a:endParaRPr lang="da-DK" sz="800" dirty="0"/>
          </a:p>
          <a:p>
            <a:r>
              <a:rPr lang="da-DK" dirty="0" smtClean="0"/>
              <a:t>Endvidere:</a:t>
            </a:r>
          </a:p>
          <a:p>
            <a:endParaRPr lang="da-DK" sz="800" dirty="0"/>
          </a:p>
          <a:p>
            <a:r>
              <a:rPr lang="da-DK" dirty="0" smtClean="0"/>
              <a:t>”</a:t>
            </a:r>
            <a:r>
              <a:rPr lang="en-US" dirty="0" smtClean="0"/>
              <a:t>Derrida has completely mistaken the status of Austin’s exclusion of parasitic</a:t>
            </a:r>
          </a:p>
          <a:p>
            <a:r>
              <a:rPr lang="en-US" dirty="0" smtClean="0"/>
              <a:t>forms of discourse from his preliminary investigations of speech acts. Austin’s</a:t>
            </a:r>
          </a:p>
          <a:p>
            <a:r>
              <a:rPr lang="en-US" dirty="0"/>
              <a:t>i</a:t>
            </a:r>
            <a:r>
              <a:rPr lang="en-US" dirty="0" smtClean="0"/>
              <a:t>dea is simply this: if we want to know what it is to make a promise or make a</a:t>
            </a:r>
          </a:p>
          <a:p>
            <a:r>
              <a:rPr lang="en-US" dirty="0"/>
              <a:t>s</a:t>
            </a:r>
            <a:r>
              <a:rPr lang="en-US" dirty="0" smtClean="0"/>
              <a:t>tatement we had better not </a:t>
            </a:r>
            <a:r>
              <a:rPr lang="en-US" i="1" dirty="0" smtClean="0"/>
              <a:t>start</a:t>
            </a:r>
            <a:r>
              <a:rPr lang="en-US" dirty="0" smtClean="0"/>
              <a:t> our investigation with promises made by</a:t>
            </a:r>
          </a:p>
          <a:p>
            <a:r>
              <a:rPr lang="en-US" dirty="0"/>
              <a:t>a</a:t>
            </a:r>
            <a:r>
              <a:rPr lang="en-US" dirty="0" smtClean="0"/>
              <a:t>ctors on stage in the course of a play or statements made in a novel by novelists</a:t>
            </a:r>
          </a:p>
          <a:p>
            <a:r>
              <a:rPr lang="en-US" dirty="0"/>
              <a:t>a</a:t>
            </a:r>
            <a:r>
              <a:rPr lang="en-US" dirty="0" smtClean="0"/>
              <a:t>bout characters in the novel, because in a fairly obvious way such utterances </a:t>
            </a:r>
          </a:p>
          <a:p>
            <a:r>
              <a:rPr lang="en-US" dirty="0"/>
              <a:t>a</a:t>
            </a:r>
            <a:r>
              <a:rPr lang="en-US" dirty="0" smtClean="0"/>
              <a:t>re not standard cases of promises and statements.” </a:t>
            </a:r>
            <a:r>
              <a:rPr lang="da-DK" dirty="0" smtClean="0"/>
              <a:t>(.s 204)</a:t>
            </a:r>
          </a:p>
          <a:p>
            <a:endParaRPr lang="da-DK" sz="800" dirty="0"/>
          </a:p>
          <a:p>
            <a:r>
              <a:rPr lang="da-DK" dirty="0" smtClean="0"/>
              <a:t>”</a:t>
            </a:r>
            <a:r>
              <a:rPr lang="en-US" dirty="0" smtClean="0"/>
              <a:t>Derrida seems to think that Austin’s exclusion is a matter of great moment, a</a:t>
            </a:r>
          </a:p>
          <a:p>
            <a:r>
              <a:rPr lang="en-US" dirty="0"/>
              <a:t>s</a:t>
            </a:r>
            <a:r>
              <a:rPr lang="en-US" dirty="0" smtClean="0"/>
              <a:t>ource of deep metaphysical difficulties, and that the analysis of parasitic discourse</a:t>
            </a:r>
          </a:p>
          <a:p>
            <a:r>
              <a:rPr lang="en-US" dirty="0"/>
              <a:t>m</a:t>
            </a:r>
            <a:r>
              <a:rPr lang="en-US" dirty="0" smtClean="0"/>
              <a:t>ight create some insuperable difficulties for the theory of speech acts</a:t>
            </a:r>
            <a:r>
              <a:rPr lang="da-DK" dirty="0" smtClean="0"/>
              <a:t>.” (205)</a:t>
            </a:r>
          </a:p>
          <a:p>
            <a:endParaRPr lang="da-DK" dirty="0"/>
          </a:p>
          <a:p>
            <a:endParaRPr lang="da-DK" dirty="0"/>
          </a:p>
        </p:txBody>
      </p:sp>
    </p:spTree>
    <p:extLst>
      <p:ext uri="{BB962C8B-B14F-4D97-AF65-F5344CB8AC3E}">
        <p14:creationId xmlns:p14="http://schemas.microsoft.com/office/powerpoint/2010/main" val="2969397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302359"/>
            <a:ext cx="1762021" cy="1015663"/>
          </a:xfrm>
          <a:prstGeom prst="rect">
            <a:avLst/>
          </a:prstGeom>
          <a:noFill/>
        </p:spPr>
        <p:txBody>
          <a:bodyPr wrap="none" rtlCol="0">
            <a:spAutoFit/>
          </a:bodyPr>
          <a:lstStyle/>
          <a:p>
            <a:r>
              <a:rPr lang="da-DK" sz="2400" dirty="0" smtClean="0"/>
              <a:t>John Searle: </a:t>
            </a:r>
          </a:p>
          <a:p>
            <a:endParaRPr lang="da-DK" dirty="0"/>
          </a:p>
          <a:p>
            <a:r>
              <a:rPr lang="da-DK" dirty="0"/>
              <a:t> </a:t>
            </a:r>
            <a:r>
              <a:rPr lang="da-DK" dirty="0" smtClean="0"/>
              <a:t>   	</a:t>
            </a:r>
          </a:p>
        </p:txBody>
      </p:sp>
      <p:sp>
        <p:nvSpPr>
          <p:cNvPr id="3" name="Tekstboks 2"/>
          <p:cNvSpPr txBox="1"/>
          <p:nvPr/>
        </p:nvSpPr>
        <p:spPr>
          <a:xfrm>
            <a:off x="755575" y="1196752"/>
            <a:ext cx="8372933" cy="4647426"/>
          </a:xfrm>
          <a:prstGeom prst="rect">
            <a:avLst/>
          </a:prstGeom>
          <a:noFill/>
        </p:spPr>
        <p:txBody>
          <a:bodyPr wrap="none" rtlCol="0">
            <a:spAutoFit/>
          </a:bodyPr>
          <a:lstStyle/>
          <a:p>
            <a:r>
              <a:rPr lang="en-US" dirty="0" smtClean="0"/>
              <a:t>Derrida […] confuses no less than three separate and distinct phenomena: </a:t>
            </a:r>
            <a:r>
              <a:rPr lang="en-US" dirty="0" smtClean="0">
                <a:solidFill>
                  <a:srgbClr val="FF0000"/>
                </a:solidFill>
              </a:rPr>
              <a:t>iterability</a:t>
            </a:r>
            <a:r>
              <a:rPr lang="en-US" dirty="0" smtClean="0"/>
              <a:t>,</a:t>
            </a:r>
          </a:p>
          <a:p>
            <a:r>
              <a:rPr lang="en-US" dirty="0" smtClean="0">
                <a:solidFill>
                  <a:srgbClr val="FF0000"/>
                </a:solidFill>
              </a:rPr>
              <a:t>citationality</a:t>
            </a:r>
            <a:r>
              <a:rPr lang="en-US" dirty="0" smtClean="0"/>
              <a:t>, and </a:t>
            </a:r>
            <a:r>
              <a:rPr lang="en-US" dirty="0" smtClean="0">
                <a:solidFill>
                  <a:srgbClr val="FF0000"/>
                </a:solidFill>
              </a:rPr>
              <a:t>parasitism</a:t>
            </a:r>
            <a:r>
              <a:rPr lang="en-US" dirty="0" smtClean="0"/>
              <a:t>. Parasitism is neither an instance of nor a modification of </a:t>
            </a:r>
          </a:p>
          <a:p>
            <a:r>
              <a:rPr lang="en-US" dirty="0" smtClean="0"/>
              <a:t>citationality, it is an instance of iterability in the sense that any discourse whatever is an</a:t>
            </a:r>
          </a:p>
          <a:p>
            <a:r>
              <a:rPr lang="en-US" dirty="0" smtClean="0"/>
              <a:t>instance of iterability, and it is a modification of the rules of serious discourse. Stated </a:t>
            </a:r>
          </a:p>
          <a:p>
            <a:r>
              <a:rPr lang="en-US" dirty="0" smtClean="0"/>
              <a:t>in its most naked form, and leaving out the confusion about citationality, the structure</a:t>
            </a:r>
          </a:p>
          <a:p>
            <a:r>
              <a:rPr lang="en-US" dirty="0" smtClean="0"/>
              <a:t>of </a:t>
            </a:r>
            <a:r>
              <a:rPr lang="en-US" dirty="0" smtClean="0">
                <a:solidFill>
                  <a:srgbClr val="FF0000"/>
                </a:solidFill>
              </a:rPr>
              <a:t>Derrida’s argument is this: Parasitism is (an instance of) iterability; iterability is pre- </a:t>
            </a:r>
          </a:p>
          <a:p>
            <a:r>
              <a:rPr lang="en-US" dirty="0" smtClean="0">
                <a:solidFill>
                  <a:srgbClr val="FF0000"/>
                </a:solidFill>
              </a:rPr>
              <a:t>supposed </a:t>
            </a:r>
            <a:r>
              <a:rPr lang="en-US" dirty="0">
                <a:solidFill>
                  <a:srgbClr val="FF0000"/>
                </a:solidFill>
              </a:rPr>
              <a:t>b</a:t>
            </a:r>
            <a:r>
              <a:rPr lang="en-US" dirty="0" smtClean="0">
                <a:solidFill>
                  <a:srgbClr val="FF0000"/>
                </a:solidFill>
              </a:rPr>
              <a:t>y all performative utterances; Austin excludes parasitism, therefore he </a:t>
            </a:r>
          </a:p>
          <a:p>
            <a:r>
              <a:rPr lang="en-US" dirty="0">
                <a:solidFill>
                  <a:srgbClr val="FF0000"/>
                </a:solidFill>
              </a:rPr>
              <a:t>e</a:t>
            </a:r>
            <a:r>
              <a:rPr lang="en-US" dirty="0" smtClean="0">
                <a:solidFill>
                  <a:srgbClr val="FF0000"/>
                </a:solidFill>
              </a:rPr>
              <a:t>xcludes iterability; therefore he excludes the possibility of all performative utterances </a:t>
            </a:r>
          </a:p>
          <a:p>
            <a:r>
              <a:rPr lang="en-US" dirty="0" smtClean="0">
                <a:solidFill>
                  <a:srgbClr val="FF0000"/>
                </a:solidFill>
              </a:rPr>
              <a:t>and </a:t>
            </a:r>
            <a:r>
              <a:rPr lang="en-US" i="1" dirty="0" smtClean="0">
                <a:solidFill>
                  <a:srgbClr val="FF0000"/>
                </a:solidFill>
              </a:rPr>
              <a:t>a priori </a:t>
            </a:r>
            <a:r>
              <a:rPr lang="en-US" dirty="0" smtClean="0">
                <a:solidFill>
                  <a:srgbClr val="FF0000"/>
                </a:solidFill>
              </a:rPr>
              <a:t>of all utterances.</a:t>
            </a:r>
          </a:p>
          <a:p>
            <a:endParaRPr lang="en-US" sz="800" dirty="0" smtClean="0"/>
          </a:p>
          <a:p>
            <a:r>
              <a:rPr lang="en-US" dirty="0" smtClean="0"/>
              <a:t>But this argument </a:t>
            </a:r>
            <a:r>
              <a:rPr lang="en-US" dirty="0" smtClean="0">
                <a:solidFill>
                  <a:srgbClr val="FF0000"/>
                </a:solidFill>
              </a:rPr>
              <a:t>is not valid</a:t>
            </a:r>
            <a:r>
              <a:rPr lang="en-US" dirty="0" smtClean="0"/>
              <a:t>. Even had Austin's exclusion of fictional discourse been a </a:t>
            </a:r>
          </a:p>
          <a:p>
            <a:r>
              <a:rPr lang="en-US" dirty="0" smtClean="0"/>
              <a:t>metaphysical exclusion and not a part of his investigative strategy, it would not follow </a:t>
            </a:r>
          </a:p>
          <a:p>
            <a:r>
              <a:rPr lang="en-US" dirty="0" smtClean="0"/>
              <a:t>from the fact that Austin </a:t>
            </a:r>
            <a:r>
              <a:rPr lang="en-US" dirty="0"/>
              <a:t>e</a:t>
            </a:r>
            <a:r>
              <a:rPr lang="en-US" dirty="0" smtClean="0"/>
              <a:t>xcludes parasitic discourse that he excludes any other forms </a:t>
            </a:r>
          </a:p>
          <a:p>
            <a:r>
              <a:rPr lang="en-US" dirty="0" smtClean="0"/>
              <a:t>of iterability. Quite the contrary. He sets aside the problems of fiction in order to get at </a:t>
            </a:r>
          </a:p>
          <a:p>
            <a:r>
              <a:rPr lang="en-US" dirty="0" smtClean="0"/>
              <a:t>the properties of nonfictional performatives. Both are instances of iterability in the </a:t>
            </a:r>
          </a:p>
          <a:p>
            <a:r>
              <a:rPr lang="en-US" dirty="0" smtClean="0"/>
              <a:t>trivial sense that any use of language whatever is an instance of a use of iterable ele-</a:t>
            </a:r>
          </a:p>
          <a:p>
            <a:r>
              <a:rPr lang="en-US" dirty="0" smtClean="0"/>
              <a:t>ments, but the exclusion of the former does not preclude the possibility of the latter.</a:t>
            </a:r>
          </a:p>
        </p:txBody>
      </p:sp>
    </p:spTree>
    <p:extLst>
      <p:ext uri="{BB962C8B-B14F-4D97-AF65-F5344CB8AC3E}">
        <p14:creationId xmlns:p14="http://schemas.microsoft.com/office/powerpoint/2010/main" val="1303871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302359"/>
            <a:ext cx="1762021" cy="1015663"/>
          </a:xfrm>
          <a:prstGeom prst="rect">
            <a:avLst/>
          </a:prstGeom>
          <a:noFill/>
        </p:spPr>
        <p:txBody>
          <a:bodyPr wrap="none" rtlCol="0">
            <a:spAutoFit/>
          </a:bodyPr>
          <a:lstStyle/>
          <a:p>
            <a:r>
              <a:rPr lang="da-DK" sz="2400" dirty="0" smtClean="0"/>
              <a:t>John Searle: </a:t>
            </a:r>
          </a:p>
          <a:p>
            <a:endParaRPr lang="da-DK" dirty="0"/>
          </a:p>
          <a:p>
            <a:r>
              <a:rPr lang="da-DK" dirty="0"/>
              <a:t> </a:t>
            </a:r>
            <a:r>
              <a:rPr lang="da-DK" dirty="0" smtClean="0"/>
              <a:t>   	</a:t>
            </a:r>
          </a:p>
        </p:txBody>
      </p:sp>
      <p:sp>
        <p:nvSpPr>
          <p:cNvPr id="3" name="Tekstboks 2"/>
          <p:cNvSpPr txBox="1"/>
          <p:nvPr/>
        </p:nvSpPr>
        <p:spPr>
          <a:xfrm>
            <a:off x="755575" y="1196752"/>
            <a:ext cx="8372933" cy="4647426"/>
          </a:xfrm>
          <a:prstGeom prst="rect">
            <a:avLst/>
          </a:prstGeom>
          <a:noFill/>
        </p:spPr>
        <p:txBody>
          <a:bodyPr wrap="none" rtlCol="0">
            <a:spAutoFit/>
          </a:bodyPr>
          <a:lstStyle/>
          <a:p>
            <a:r>
              <a:rPr lang="en-US" dirty="0" smtClean="0"/>
              <a:t>Derrida […] confuses no less than three separate and distinct phenomena: iterability,</a:t>
            </a:r>
          </a:p>
          <a:p>
            <a:r>
              <a:rPr lang="en-US" dirty="0" smtClean="0"/>
              <a:t>citationality, and parasitism. Parasitism is neither an instance of nor a modification of </a:t>
            </a:r>
          </a:p>
          <a:p>
            <a:r>
              <a:rPr lang="en-US" dirty="0" smtClean="0"/>
              <a:t>citationality, it is an instance of iterability in the sense that any discourse whatever is an</a:t>
            </a:r>
          </a:p>
          <a:p>
            <a:r>
              <a:rPr lang="en-US" dirty="0" smtClean="0"/>
              <a:t>instance of iterability, and it is a modification of the rules of serious discourse. Stated </a:t>
            </a:r>
          </a:p>
          <a:p>
            <a:r>
              <a:rPr lang="en-US" dirty="0" smtClean="0"/>
              <a:t>in its most naked form, and leaving out the confusion about citationality, the structure</a:t>
            </a:r>
          </a:p>
          <a:p>
            <a:r>
              <a:rPr lang="en-US" dirty="0" smtClean="0"/>
              <a:t>of Derrida’s argument is this: Parasitism is (an instance of) iterability; iterability is pre- </a:t>
            </a:r>
          </a:p>
          <a:p>
            <a:r>
              <a:rPr lang="en-US" dirty="0" smtClean="0"/>
              <a:t>supposed </a:t>
            </a:r>
            <a:r>
              <a:rPr lang="en-US" dirty="0"/>
              <a:t>b</a:t>
            </a:r>
            <a:r>
              <a:rPr lang="en-US" dirty="0" smtClean="0"/>
              <a:t>y all performative utterances; Austin excludes parasitism, therefore he </a:t>
            </a:r>
          </a:p>
          <a:p>
            <a:r>
              <a:rPr lang="en-US" dirty="0"/>
              <a:t>e</a:t>
            </a:r>
            <a:r>
              <a:rPr lang="en-US" dirty="0" smtClean="0"/>
              <a:t>xcludes iterability; therefore he excludes the possibility of all performative utterances </a:t>
            </a:r>
          </a:p>
          <a:p>
            <a:r>
              <a:rPr lang="en-US" dirty="0" smtClean="0"/>
              <a:t>and </a:t>
            </a:r>
            <a:r>
              <a:rPr lang="en-US" i="1" dirty="0" smtClean="0"/>
              <a:t>a priori </a:t>
            </a:r>
            <a:r>
              <a:rPr lang="en-US" dirty="0" smtClean="0"/>
              <a:t>of all utterances.</a:t>
            </a:r>
          </a:p>
          <a:p>
            <a:endParaRPr lang="en-US" sz="800" dirty="0" smtClean="0"/>
          </a:p>
          <a:p>
            <a:r>
              <a:rPr lang="en-US" dirty="0" smtClean="0"/>
              <a:t>But this argument is not valid. Even had Austin's exclusion of fictional discourse been a </a:t>
            </a:r>
          </a:p>
          <a:p>
            <a:r>
              <a:rPr lang="en-US" dirty="0" smtClean="0"/>
              <a:t>metaphysical exclusion and not a part of his investigative strategy, it would not follow </a:t>
            </a:r>
          </a:p>
          <a:p>
            <a:r>
              <a:rPr lang="en-US" dirty="0" smtClean="0"/>
              <a:t>from the fact that Austin </a:t>
            </a:r>
            <a:r>
              <a:rPr lang="en-US" dirty="0"/>
              <a:t>e</a:t>
            </a:r>
            <a:r>
              <a:rPr lang="en-US" dirty="0" smtClean="0"/>
              <a:t>xcludes parasitic discourse that he excludes any other forms </a:t>
            </a:r>
          </a:p>
          <a:p>
            <a:r>
              <a:rPr lang="en-US" dirty="0" smtClean="0"/>
              <a:t>of iterability. Quite the contrary. He sets aside the problems of fiction in order to get at </a:t>
            </a:r>
          </a:p>
          <a:p>
            <a:r>
              <a:rPr lang="en-US" dirty="0" smtClean="0"/>
              <a:t>the properties of nonfictional performatives. Both are instances of iterability in the </a:t>
            </a:r>
          </a:p>
          <a:p>
            <a:r>
              <a:rPr lang="en-US" dirty="0" smtClean="0"/>
              <a:t>trivial sense that any use of language whatever is an instance of a use of iterable </a:t>
            </a:r>
            <a:r>
              <a:rPr lang="en-US" dirty="0" err="1" smtClean="0"/>
              <a:t>ele</a:t>
            </a:r>
            <a:r>
              <a:rPr lang="en-US" dirty="0" smtClean="0"/>
              <a:t>-</a:t>
            </a:r>
          </a:p>
          <a:p>
            <a:r>
              <a:rPr lang="en-US" dirty="0" smtClean="0"/>
              <a:t>ments, but the exclusion of the former does not preclude the possibility of the latter.</a:t>
            </a:r>
          </a:p>
        </p:txBody>
      </p:sp>
      <p:sp>
        <p:nvSpPr>
          <p:cNvPr id="4" name="Rektangel 3"/>
          <p:cNvSpPr/>
          <p:nvPr/>
        </p:nvSpPr>
        <p:spPr>
          <a:xfrm>
            <a:off x="3275856" y="908720"/>
            <a:ext cx="5616624" cy="561662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a:off x="3569342" y="1355614"/>
            <a:ext cx="5330947" cy="4524315"/>
          </a:xfrm>
          <a:prstGeom prst="rect">
            <a:avLst/>
          </a:prstGeom>
          <a:noFill/>
        </p:spPr>
        <p:txBody>
          <a:bodyPr wrap="none" rtlCol="0">
            <a:spAutoFit/>
          </a:bodyPr>
          <a:lstStyle/>
          <a:p>
            <a:r>
              <a:rPr lang="da-DK" dirty="0" smtClean="0"/>
              <a:t>PW:</a:t>
            </a:r>
          </a:p>
          <a:p>
            <a:r>
              <a:rPr lang="da-DK" dirty="0" smtClean="0"/>
              <a:t>Searle har ret i, at Derrida dramatiserer det forhold,</a:t>
            </a:r>
          </a:p>
          <a:p>
            <a:r>
              <a:rPr lang="da-DK" dirty="0"/>
              <a:t>a</a:t>
            </a:r>
            <a:r>
              <a:rPr lang="da-DK" dirty="0" smtClean="0"/>
              <a:t>t tegnet, fordi det kan gentages, kan nedbryde enhver</a:t>
            </a:r>
          </a:p>
          <a:p>
            <a:r>
              <a:rPr lang="da-DK" dirty="0"/>
              <a:t>f</a:t>
            </a:r>
            <a:r>
              <a:rPr lang="da-DK" dirty="0" smtClean="0"/>
              <a:t>orestilling om meningsfuldhed i sproget. Men over-</a:t>
            </a:r>
          </a:p>
          <a:p>
            <a:r>
              <a:rPr lang="da-DK" dirty="0" smtClean="0"/>
              <a:t>for Searle må det – med Derrida – fastholdes, at tegn-</a:t>
            </a:r>
          </a:p>
          <a:p>
            <a:r>
              <a:rPr lang="da-DK" dirty="0" smtClean="0"/>
              <a:t>udtrykket i sidste instans er forankret i det lokale – i</a:t>
            </a:r>
          </a:p>
          <a:p>
            <a:r>
              <a:rPr lang="da-DK" dirty="0"/>
              <a:t>t</a:t>
            </a:r>
            <a:r>
              <a:rPr lang="da-DK" dirty="0" smtClean="0"/>
              <a:t>alesituationen – og at dets meningsindhold derfor</a:t>
            </a:r>
          </a:p>
          <a:p>
            <a:r>
              <a:rPr lang="da-DK" dirty="0" smtClean="0"/>
              <a:t>kan disseminere, når vi går fra tegnbrugssituation til </a:t>
            </a:r>
          </a:p>
          <a:p>
            <a:r>
              <a:rPr lang="da-DK" dirty="0"/>
              <a:t>t</a:t>
            </a:r>
            <a:r>
              <a:rPr lang="da-DK" dirty="0" smtClean="0"/>
              <a:t>egnbrugssituation.</a:t>
            </a:r>
          </a:p>
          <a:p>
            <a:endParaRPr lang="da-DK" dirty="0"/>
          </a:p>
          <a:p>
            <a:r>
              <a:rPr lang="da-DK" dirty="0" smtClean="0"/>
              <a:t>Tegnbrug må derimod forudsætte et begreb om </a:t>
            </a:r>
          </a:p>
          <a:p>
            <a:r>
              <a:rPr lang="da-DK" dirty="0" smtClean="0"/>
              <a:t>tegnstabilitet. Dette over for Derrida.</a:t>
            </a:r>
          </a:p>
          <a:p>
            <a:endParaRPr lang="da-DK" dirty="0"/>
          </a:p>
          <a:p>
            <a:r>
              <a:rPr lang="da-DK" dirty="0" smtClean="0"/>
              <a:t>Ethvert konkret tegn kan i og med dets genbrug blive</a:t>
            </a:r>
          </a:p>
          <a:p>
            <a:r>
              <a:rPr lang="da-DK" dirty="0" smtClean="0"/>
              <a:t>udsat for ikke blot flertydighed, men dissemination</a:t>
            </a:r>
          </a:p>
          <a:p>
            <a:r>
              <a:rPr lang="da-DK" dirty="0" smtClean="0"/>
              <a:t>(eller med et andet ord: vaghed).  </a:t>
            </a:r>
            <a:endParaRPr lang="da-DK" dirty="0"/>
          </a:p>
        </p:txBody>
      </p:sp>
    </p:spTree>
    <p:extLst>
      <p:ext uri="{BB962C8B-B14F-4D97-AF65-F5344CB8AC3E}">
        <p14:creationId xmlns:p14="http://schemas.microsoft.com/office/powerpoint/2010/main" val="898300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302359"/>
            <a:ext cx="1762021" cy="1015663"/>
          </a:xfrm>
          <a:prstGeom prst="rect">
            <a:avLst/>
          </a:prstGeom>
          <a:noFill/>
        </p:spPr>
        <p:txBody>
          <a:bodyPr wrap="none" rtlCol="0">
            <a:spAutoFit/>
          </a:bodyPr>
          <a:lstStyle/>
          <a:p>
            <a:r>
              <a:rPr lang="da-DK" sz="2400" dirty="0" smtClean="0"/>
              <a:t>John Searle: </a:t>
            </a:r>
          </a:p>
          <a:p>
            <a:endParaRPr lang="da-DK" dirty="0"/>
          </a:p>
          <a:p>
            <a:r>
              <a:rPr lang="da-DK" dirty="0"/>
              <a:t> </a:t>
            </a:r>
            <a:r>
              <a:rPr lang="da-DK" dirty="0" smtClean="0"/>
              <a:t>   	</a:t>
            </a:r>
          </a:p>
        </p:txBody>
      </p:sp>
      <p:sp>
        <p:nvSpPr>
          <p:cNvPr id="3" name="Tekstboks 2"/>
          <p:cNvSpPr txBox="1"/>
          <p:nvPr/>
        </p:nvSpPr>
        <p:spPr>
          <a:xfrm>
            <a:off x="755575" y="1196752"/>
            <a:ext cx="8372933" cy="4647426"/>
          </a:xfrm>
          <a:prstGeom prst="rect">
            <a:avLst/>
          </a:prstGeom>
          <a:noFill/>
        </p:spPr>
        <p:txBody>
          <a:bodyPr wrap="none" rtlCol="0">
            <a:spAutoFit/>
          </a:bodyPr>
          <a:lstStyle/>
          <a:p>
            <a:r>
              <a:rPr lang="en-US" dirty="0" smtClean="0"/>
              <a:t>Derrida […] confuses no less than three separate and distinct phenomena: iterability,</a:t>
            </a:r>
          </a:p>
          <a:p>
            <a:r>
              <a:rPr lang="en-US" dirty="0" smtClean="0"/>
              <a:t>citationality, and parasitism. Parasitism is neither an instance of nor a modification of </a:t>
            </a:r>
          </a:p>
          <a:p>
            <a:r>
              <a:rPr lang="en-US" dirty="0" smtClean="0"/>
              <a:t>citationality, it is an instance of iterability in the sense that any discourse whatever is an</a:t>
            </a:r>
          </a:p>
          <a:p>
            <a:r>
              <a:rPr lang="en-US" dirty="0" smtClean="0"/>
              <a:t>instance of iterability, and it is a modification of the rules of serious discourse. Stated </a:t>
            </a:r>
          </a:p>
          <a:p>
            <a:r>
              <a:rPr lang="en-US" dirty="0" smtClean="0"/>
              <a:t>in its most naked form, and leaving out the confusion about citationality, the structure</a:t>
            </a:r>
          </a:p>
          <a:p>
            <a:r>
              <a:rPr lang="en-US" dirty="0" smtClean="0"/>
              <a:t>of Derrida’s argument is this: Parasitism is (an instance of) iterability; iterability is pre- </a:t>
            </a:r>
          </a:p>
          <a:p>
            <a:r>
              <a:rPr lang="en-US" dirty="0" smtClean="0"/>
              <a:t>supposed </a:t>
            </a:r>
            <a:r>
              <a:rPr lang="en-US" dirty="0"/>
              <a:t>b</a:t>
            </a:r>
            <a:r>
              <a:rPr lang="en-US" dirty="0" smtClean="0"/>
              <a:t>y all performative utterances; Austin excludes parasitism, therefore he </a:t>
            </a:r>
          </a:p>
          <a:p>
            <a:r>
              <a:rPr lang="en-US" dirty="0"/>
              <a:t>e</a:t>
            </a:r>
            <a:r>
              <a:rPr lang="en-US" dirty="0" smtClean="0"/>
              <a:t>xcludes iterability; therefore he excludes the possibility of all performative utterances </a:t>
            </a:r>
          </a:p>
          <a:p>
            <a:r>
              <a:rPr lang="en-US" dirty="0" smtClean="0"/>
              <a:t>and </a:t>
            </a:r>
            <a:r>
              <a:rPr lang="en-US" i="1" dirty="0" smtClean="0"/>
              <a:t>a priori </a:t>
            </a:r>
            <a:r>
              <a:rPr lang="en-US" dirty="0" smtClean="0"/>
              <a:t>of all utterances.</a:t>
            </a:r>
          </a:p>
          <a:p>
            <a:endParaRPr lang="en-US" sz="800" dirty="0" smtClean="0"/>
          </a:p>
          <a:p>
            <a:r>
              <a:rPr lang="en-US" dirty="0" smtClean="0"/>
              <a:t>But this argument is not valid. Even had Austin's exclusion of fictional discourse been a </a:t>
            </a:r>
          </a:p>
          <a:p>
            <a:r>
              <a:rPr lang="en-US" dirty="0" smtClean="0"/>
              <a:t>metaphysical exclusion and not a part of his investigative strategy, it would not follow </a:t>
            </a:r>
          </a:p>
          <a:p>
            <a:r>
              <a:rPr lang="en-US" dirty="0" smtClean="0"/>
              <a:t>from the fact that Austin </a:t>
            </a:r>
            <a:r>
              <a:rPr lang="en-US" dirty="0"/>
              <a:t>e</a:t>
            </a:r>
            <a:r>
              <a:rPr lang="en-US" dirty="0" smtClean="0"/>
              <a:t>xcludes parasitic discourse that he excludes any other forms </a:t>
            </a:r>
          </a:p>
          <a:p>
            <a:r>
              <a:rPr lang="en-US" dirty="0" smtClean="0"/>
              <a:t>of iterability. Quite the contrary. He sets aside the problems of fiction in order to get at </a:t>
            </a:r>
          </a:p>
          <a:p>
            <a:r>
              <a:rPr lang="en-US" dirty="0" smtClean="0"/>
              <a:t>the properties of nonfictional performatives. Both are instances of iterability in the </a:t>
            </a:r>
          </a:p>
          <a:p>
            <a:r>
              <a:rPr lang="en-US" dirty="0" smtClean="0"/>
              <a:t>trivial sense that any use of language whatever is an instance of a use of iterable </a:t>
            </a:r>
            <a:r>
              <a:rPr lang="en-US" dirty="0" err="1" smtClean="0"/>
              <a:t>ele</a:t>
            </a:r>
            <a:r>
              <a:rPr lang="en-US" dirty="0" smtClean="0"/>
              <a:t>-</a:t>
            </a:r>
          </a:p>
          <a:p>
            <a:r>
              <a:rPr lang="en-US" dirty="0" smtClean="0"/>
              <a:t>ments, but the exclusion of the former does not preclude the possibility of the latter.</a:t>
            </a:r>
          </a:p>
        </p:txBody>
      </p:sp>
      <p:sp>
        <p:nvSpPr>
          <p:cNvPr id="4" name="Rektangel 3"/>
          <p:cNvSpPr/>
          <p:nvPr/>
        </p:nvSpPr>
        <p:spPr>
          <a:xfrm>
            <a:off x="3275856" y="908720"/>
            <a:ext cx="5616624" cy="561662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ekstboks 7"/>
          <p:cNvSpPr txBox="1"/>
          <p:nvPr/>
        </p:nvSpPr>
        <p:spPr>
          <a:xfrm>
            <a:off x="3569342" y="1355614"/>
            <a:ext cx="5330947" cy="4524315"/>
          </a:xfrm>
          <a:prstGeom prst="rect">
            <a:avLst/>
          </a:prstGeom>
          <a:noFill/>
        </p:spPr>
        <p:txBody>
          <a:bodyPr wrap="none" rtlCol="0">
            <a:spAutoFit/>
          </a:bodyPr>
          <a:lstStyle/>
          <a:p>
            <a:r>
              <a:rPr lang="da-DK" dirty="0" smtClean="0"/>
              <a:t>PW:</a:t>
            </a:r>
          </a:p>
          <a:p>
            <a:r>
              <a:rPr lang="da-DK" dirty="0" smtClean="0"/>
              <a:t>Searle har ret i, at Derrida dramatiserer det forhold,</a:t>
            </a:r>
          </a:p>
          <a:p>
            <a:r>
              <a:rPr lang="da-DK" dirty="0"/>
              <a:t>a</a:t>
            </a:r>
            <a:r>
              <a:rPr lang="da-DK" dirty="0" smtClean="0"/>
              <a:t>t tegnet, fordi det kan gentages, kan nedbryde enhver</a:t>
            </a:r>
          </a:p>
          <a:p>
            <a:r>
              <a:rPr lang="da-DK" dirty="0"/>
              <a:t>f</a:t>
            </a:r>
            <a:r>
              <a:rPr lang="da-DK" dirty="0" smtClean="0"/>
              <a:t>orestilling om meningsfuldhed i sproget. Men over-</a:t>
            </a:r>
          </a:p>
          <a:p>
            <a:r>
              <a:rPr lang="da-DK" dirty="0" smtClean="0"/>
              <a:t>for Searle må det – med Derrida – fastholdes, at tegn-</a:t>
            </a:r>
          </a:p>
          <a:p>
            <a:r>
              <a:rPr lang="da-DK" dirty="0" smtClean="0"/>
              <a:t>udtrykket i sidste instans er forankret i det lokale – i</a:t>
            </a:r>
          </a:p>
          <a:p>
            <a:r>
              <a:rPr lang="da-DK" dirty="0"/>
              <a:t>t</a:t>
            </a:r>
            <a:r>
              <a:rPr lang="da-DK" dirty="0" smtClean="0"/>
              <a:t>alesituationen – og at dets meningsindhold derfor</a:t>
            </a:r>
          </a:p>
          <a:p>
            <a:r>
              <a:rPr lang="da-DK" dirty="0" smtClean="0"/>
              <a:t>kan disseminere, når vi går fra tegnbrugssituation til </a:t>
            </a:r>
          </a:p>
          <a:p>
            <a:r>
              <a:rPr lang="da-DK" dirty="0"/>
              <a:t>t</a:t>
            </a:r>
            <a:r>
              <a:rPr lang="da-DK" dirty="0" smtClean="0"/>
              <a:t>egnbrugssituation.</a:t>
            </a:r>
          </a:p>
          <a:p>
            <a:endParaRPr lang="da-DK" dirty="0"/>
          </a:p>
          <a:p>
            <a:r>
              <a:rPr lang="da-DK" dirty="0" smtClean="0"/>
              <a:t>Tegnbrug må derimod forudsætte et begreb om </a:t>
            </a:r>
          </a:p>
          <a:p>
            <a:r>
              <a:rPr lang="da-DK" dirty="0" smtClean="0"/>
              <a:t>tegnstabilitet. Dette over for Derrida.</a:t>
            </a:r>
          </a:p>
          <a:p>
            <a:endParaRPr lang="da-DK" dirty="0"/>
          </a:p>
          <a:p>
            <a:r>
              <a:rPr lang="da-DK" dirty="0" smtClean="0"/>
              <a:t>Ethvert konkret tegn kan i og med dets genbrug blive</a:t>
            </a:r>
          </a:p>
          <a:p>
            <a:r>
              <a:rPr lang="da-DK" dirty="0" smtClean="0"/>
              <a:t>udsat for ikke blot flertydighed, men dissemination</a:t>
            </a:r>
          </a:p>
          <a:p>
            <a:r>
              <a:rPr lang="da-DK" dirty="0" smtClean="0"/>
              <a:t>(eller med et andet ord: vaghed).  </a:t>
            </a:r>
            <a:endParaRPr lang="da-DK" dirty="0"/>
          </a:p>
        </p:txBody>
      </p:sp>
      <p:sp>
        <p:nvSpPr>
          <p:cNvPr id="6" name="Rektangel 5"/>
          <p:cNvSpPr/>
          <p:nvPr/>
        </p:nvSpPr>
        <p:spPr>
          <a:xfrm>
            <a:off x="1835696" y="2996951"/>
            <a:ext cx="5976664" cy="2882977"/>
          </a:xfrm>
          <a:prstGeom prst="rect">
            <a:avLst/>
          </a:prstGeom>
          <a:solidFill>
            <a:srgbClr val="FFE5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boks 6"/>
          <p:cNvSpPr txBox="1"/>
          <p:nvPr/>
        </p:nvSpPr>
        <p:spPr>
          <a:xfrm>
            <a:off x="2222651" y="3017607"/>
            <a:ext cx="5438779" cy="2862322"/>
          </a:xfrm>
          <a:prstGeom prst="rect">
            <a:avLst/>
          </a:prstGeom>
          <a:noFill/>
        </p:spPr>
        <p:txBody>
          <a:bodyPr wrap="square" rtlCol="0">
            <a:spAutoFit/>
          </a:bodyPr>
          <a:lstStyle/>
          <a:p>
            <a:r>
              <a:rPr lang="da-DK" dirty="0" smtClean="0"/>
              <a:t>Det prøver jeg (PW) at tage højde for med min teori om indføringssituation og brugssituation. Her er det anta-get, at analyticitet må forudsættes (her er jeg enig med Searle), hvis vi skal dømme om meningsidentitet. Det udelukker ikke, at vi i konkrete tilfælde kan være i tvivl om, hvorvidt en sætning i en given situation er brugt  analytisk eller syntetisk. Men vi kan altid – via en præci-sering gennem analyticitetsprincippet -  nå frem til en (tålelig) afklaring af om en given sætning skal forstås analytisk eller syntetisk.</a:t>
            </a:r>
            <a:endParaRPr lang="da-DK" dirty="0"/>
          </a:p>
        </p:txBody>
      </p:sp>
    </p:spTree>
    <p:extLst>
      <p:ext uri="{BB962C8B-B14F-4D97-AF65-F5344CB8AC3E}">
        <p14:creationId xmlns:p14="http://schemas.microsoft.com/office/powerpoint/2010/main" val="1179195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267744" y="3811012"/>
            <a:ext cx="5760640" cy="286232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boks 1"/>
          <p:cNvSpPr txBox="1"/>
          <p:nvPr/>
        </p:nvSpPr>
        <p:spPr>
          <a:xfrm>
            <a:off x="539552" y="302359"/>
            <a:ext cx="6428363" cy="3508653"/>
          </a:xfrm>
          <a:prstGeom prst="rect">
            <a:avLst/>
          </a:prstGeom>
          <a:noFill/>
        </p:spPr>
        <p:txBody>
          <a:bodyPr wrap="none" rtlCol="0">
            <a:spAutoFit/>
          </a:bodyPr>
          <a:lstStyle/>
          <a:p>
            <a:r>
              <a:rPr lang="da-DK" sz="2400" dirty="0" smtClean="0"/>
              <a:t>Quine: Two Dogmas of Empiricism</a:t>
            </a:r>
            <a:endParaRPr lang="da-DK" dirty="0" smtClean="0"/>
          </a:p>
          <a:p>
            <a:endParaRPr lang="da-DK" dirty="0"/>
          </a:p>
          <a:p>
            <a:r>
              <a:rPr lang="da-DK" dirty="0"/>
              <a:t> </a:t>
            </a:r>
            <a:r>
              <a:rPr lang="da-DK" dirty="0" smtClean="0"/>
              <a:t>   Der findes to dogmer inden for empirismen:</a:t>
            </a:r>
          </a:p>
          <a:p>
            <a:endParaRPr lang="da-DK" dirty="0"/>
          </a:p>
          <a:p>
            <a:r>
              <a:rPr lang="da-DK" dirty="0" smtClean="0"/>
              <a:t>	(1) der kan klart skelnes mellem en analytisk og en </a:t>
            </a:r>
          </a:p>
          <a:p>
            <a:r>
              <a:rPr lang="da-DK" dirty="0"/>
              <a:t>	</a:t>
            </a:r>
            <a:r>
              <a:rPr lang="da-DK" dirty="0" smtClean="0"/>
              <a:t>      syntetisk proposition/sætning</a:t>
            </a:r>
          </a:p>
          <a:p>
            <a:endParaRPr lang="da-DK" dirty="0"/>
          </a:p>
          <a:p>
            <a:r>
              <a:rPr lang="da-DK" dirty="0" smtClean="0"/>
              <a:t>	(2) alle meningsfulde propositioner/sætninger er logiske </a:t>
            </a:r>
          </a:p>
          <a:p>
            <a:r>
              <a:rPr lang="da-DK" dirty="0"/>
              <a:t>	 </a:t>
            </a:r>
            <a:r>
              <a:rPr lang="da-DK" dirty="0" smtClean="0"/>
              <a:t>     konstruktioner af propositioner/sætninger om</a:t>
            </a:r>
          </a:p>
          <a:p>
            <a:r>
              <a:rPr lang="da-DK" dirty="0"/>
              <a:t> </a:t>
            </a:r>
            <a:r>
              <a:rPr lang="da-DK" dirty="0" smtClean="0"/>
              <a:t>                      virkeligheden (= empiriske udsagn)</a:t>
            </a:r>
          </a:p>
          <a:p>
            <a:endParaRPr lang="da-DK" dirty="0"/>
          </a:p>
          <a:p>
            <a:r>
              <a:rPr lang="da-DK" dirty="0" smtClean="0"/>
              <a:t>    Begge udsagn er ifølge Quine tvivlsomme:</a:t>
            </a:r>
          </a:p>
        </p:txBody>
      </p:sp>
      <p:sp>
        <p:nvSpPr>
          <p:cNvPr id="3" name="Rektangel 2"/>
          <p:cNvSpPr/>
          <p:nvPr/>
        </p:nvSpPr>
        <p:spPr>
          <a:xfrm>
            <a:off x="1403648" y="3811012"/>
            <a:ext cx="6624736" cy="2862322"/>
          </a:xfrm>
          <a:prstGeom prst="rect">
            <a:avLst/>
          </a:prstGeom>
        </p:spPr>
        <p:txBody>
          <a:bodyPr wrap="square">
            <a:spAutoFit/>
          </a:bodyPr>
          <a:lstStyle/>
          <a:p>
            <a:r>
              <a:rPr lang="da-DK" dirty="0" smtClean="0"/>
              <a:t>	Er udsagnet ”Ingen ungkarl er gift” fx analytisk eller</a:t>
            </a:r>
          </a:p>
          <a:p>
            <a:r>
              <a:rPr lang="da-DK" dirty="0" smtClean="0"/>
              <a:t>	syntetisk? – kan man sige: ”selv om han er gift er han </a:t>
            </a:r>
          </a:p>
          <a:p>
            <a:r>
              <a:rPr lang="da-DK" dirty="0" smtClean="0"/>
              <a:t>	en rigtig ungkarl”?</a:t>
            </a:r>
          </a:p>
          <a:p>
            <a:endParaRPr lang="da-DK" dirty="0" smtClean="0"/>
          </a:p>
          <a:p>
            <a:r>
              <a:rPr lang="da-DK" dirty="0" smtClean="0"/>
              <a:t>	Synonymi og sandhed i alle kontekster (salve veritate)</a:t>
            </a:r>
          </a:p>
          <a:p>
            <a:r>
              <a:rPr lang="da-DK" dirty="0" smtClean="0"/>
              <a:t>	 </a:t>
            </a:r>
          </a:p>
          <a:p>
            <a:r>
              <a:rPr lang="da-DK" dirty="0" smtClean="0"/>
              <a:t>	Konteksterne kan ikke styres (pragmatisk indfaldsvinkel)</a:t>
            </a:r>
          </a:p>
          <a:p>
            <a:r>
              <a:rPr lang="da-DK" dirty="0" smtClean="0"/>
              <a:t>	</a:t>
            </a:r>
          </a:p>
          <a:p>
            <a:r>
              <a:rPr lang="da-DK" dirty="0" smtClean="0"/>
              <a:t>	Vi må holde sproget enkelt og specifikt og der findes ingen </a:t>
            </a:r>
          </a:p>
          <a:p>
            <a:r>
              <a:rPr lang="da-DK" dirty="0" smtClean="0"/>
              <a:t>	modale kontekster: </a:t>
            </a:r>
            <a:endParaRPr lang="da-DK" dirty="0"/>
          </a:p>
        </p:txBody>
      </p:sp>
      <p:sp>
        <p:nvSpPr>
          <p:cNvPr id="6" name="Rektangel 5"/>
          <p:cNvSpPr/>
          <p:nvPr/>
        </p:nvSpPr>
        <p:spPr>
          <a:xfrm>
            <a:off x="5148064" y="404664"/>
            <a:ext cx="3672408" cy="561662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a:off x="5292080" y="476672"/>
            <a:ext cx="3384376" cy="5355312"/>
          </a:xfrm>
          <a:prstGeom prst="rect">
            <a:avLst/>
          </a:prstGeom>
          <a:noFill/>
        </p:spPr>
        <p:txBody>
          <a:bodyPr wrap="square" rtlCol="0">
            <a:spAutoFit/>
          </a:bodyPr>
          <a:lstStyle/>
          <a:p>
            <a:r>
              <a:rPr lang="da-DK" dirty="0" smtClean="0"/>
              <a:t>Analyticitet kan ikke opretholdes: mening kan ikke afgrænses, og der kan ikke refereres til ”meningsind-hold” som var de ting. Meningen af propositionen ‘Jens er ungkarl’ må tilbageføres til enkelttilfælde af brug af sætningen ”Jens  er ungkarl” – og her finder vi alene sandhed. </a:t>
            </a:r>
          </a:p>
          <a:p>
            <a:endParaRPr lang="da-DK" dirty="0" smtClean="0"/>
          </a:p>
          <a:p>
            <a:r>
              <a:rPr lang="da-DK" dirty="0" smtClean="0"/>
              <a:t>Der findes kun sandhed, ikke me-ning. Der findes fx ingen mening defineret gennem gentagen brug af givne sætninger. Der er ingen garanti for, at sætningen ”han er ungkarl” regnet for sand i situa-tion A er meningsidentisk med sætningen ”han er ungkarl” reg-net for sand i situation B.</a:t>
            </a:r>
            <a:endParaRPr lang="da-DK" dirty="0"/>
          </a:p>
        </p:txBody>
      </p:sp>
    </p:spTree>
    <p:extLst>
      <p:ext uri="{BB962C8B-B14F-4D97-AF65-F5344CB8AC3E}">
        <p14:creationId xmlns:p14="http://schemas.microsoft.com/office/powerpoint/2010/main" val="214834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6"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302359"/>
            <a:ext cx="4450449" cy="1015663"/>
          </a:xfrm>
          <a:prstGeom prst="rect">
            <a:avLst/>
          </a:prstGeom>
          <a:noFill/>
        </p:spPr>
        <p:txBody>
          <a:bodyPr wrap="none" rtlCol="0">
            <a:spAutoFit/>
          </a:bodyPr>
          <a:lstStyle/>
          <a:p>
            <a:r>
              <a:rPr lang="da-DK" sz="2400" dirty="0" smtClean="0"/>
              <a:t>Quine: Two Dogmas of Empiricism</a:t>
            </a:r>
          </a:p>
          <a:p>
            <a:endParaRPr lang="da-DK" dirty="0"/>
          </a:p>
          <a:p>
            <a:r>
              <a:rPr lang="da-DK" dirty="0"/>
              <a:t> </a:t>
            </a:r>
            <a:r>
              <a:rPr lang="da-DK" dirty="0" smtClean="0"/>
              <a:t>   	</a:t>
            </a:r>
          </a:p>
        </p:txBody>
      </p:sp>
      <p:sp>
        <p:nvSpPr>
          <p:cNvPr id="6" name="Rektangel 5"/>
          <p:cNvSpPr/>
          <p:nvPr/>
        </p:nvSpPr>
        <p:spPr>
          <a:xfrm>
            <a:off x="717213" y="1318022"/>
            <a:ext cx="7992888" cy="3139321"/>
          </a:xfrm>
          <a:prstGeom prst="rect">
            <a:avLst/>
          </a:prstGeom>
        </p:spPr>
        <p:txBody>
          <a:bodyPr wrap="square">
            <a:spAutoFit/>
          </a:bodyPr>
          <a:lstStyle/>
          <a:p>
            <a:r>
              <a:rPr lang="da-DK" dirty="0" smtClean="0">
                <a:effectLst/>
              </a:rPr>
              <a:t>”Det er indlysende, at sandheden i almindelighed afhænger af både sprog og ekstra-lingvistiske kendsgerninger. Erklæringen 'Brutus dræbte Cæsar' ville være falsk, hvis verden på visse måder havde været anderledes, men det ville også være forkert, hvis ordet 'dræbte' havde haft meningen 'avle'. Alligevel er man i almindelighed fristet til at tro, at sandheden af en konstatering på en eller anden måde er analyserbar i en sproglig komponent og en faktuel komponent. I betragtning af denne antagelse forekommer det rimeligt at antage, at den faktuelle komponent i nogle konstateringer bør være nul, og at det er de analytiske udsagn. Men til trods for dens a priori rimelighed, er en grænse mellem analytiske og syntetiske udsagn ikke draget. </a:t>
            </a:r>
            <a:r>
              <a:rPr lang="da-DK" b="1" dirty="0" smtClean="0">
                <a:solidFill>
                  <a:srgbClr val="FF0000"/>
                </a:solidFill>
                <a:effectLst/>
              </a:rPr>
              <a:t>At der overhovedet skulle være en sådan sondring at drage er et ikke-empirisk empiristisk dogme, en metafysisk trosartikel.”</a:t>
            </a:r>
            <a:endParaRPr lang="da-DK" b="1" dirty="0">
              <a:solidFill>
                <a:srgbClr val="FF0000"/>
              </a:solidFill>
            </a:endParaRPr>
          </a:p>
        </p:txBody>
      </p:sp>
    </p:spTree>
    <p:extLst>
      <p:ext uri="{BB962C8B-B14F-4D97-AF65-F5344CB8AC3E}">
        <p14:creationId xmlns:p14="http://schemas.microsoft.com/office/powerpoint/2010/main" val="49528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302359"/>
            <a:ext cx="4450449" cy="1015663"/>
          </a:xfrm>
          <a:prstGeom prst="rect">
            <a:avLst/>
          </a:prstGeom>
          <a:noFill/>
        </p:spPr>
        <p:txBody>
          <a:bodyPr wrap="none" rtlCol="0">
            <a:spAutoFit/>
          </a:bodyPr>
          <a:lstStyle/>
          <a:p>
            <a:r>
              <a:rPr lang="da-DK" sz="2400" dirty="0" smtClean="0"/>
              <a:t>Quine: Two Dogmas of Empiricism</a:t>
            </a:r>
          </a:p>
          <a:p>
            <a:endParaRPr lang="da-DK" dirty="0"/>
          </a:p>
          <a:p>
            <a:r>
              <a:rPr lang="da-DK" dirty="0"/>
              <a:t> </a:t>
            </a:r>
            <a:r>
              <a:rPr lang="da-DK" dirty="0" smtClean="0"/>
              <a:t>   	</a:t>
            </a:r>
          </a:p>
        </p:txBody>
      </p:sp>
      <p:sp>
        <p:nvSpPr>
          <p:cNvPr id="6" name="Tekstboks 5"/>
          <p:cNvSpPr txBox="1"/>
          <p:nvPr/>
        </p:nvSpPr>
        <p:spPr>
          <a:xfrm>
            <a:off x="755576" y="5380672"/>
            <a:ext cx="7163179" cy="646331"/>
          </a:xfrm>
          <a:prstGeom prst="rect">
            <a:avLst/>
          </a:prstGeom>
          <a:noFill/>
        </p:spPr>
        <p:txBody>
          <a:bodyPr wrap="none" rtlCol="0">
            <a:spAutoFit/>
          </a:bodyPr>
          <a:lstStyle/>
          <a:p>
            <a:r>
              <a:rPr lang="da-DK" dirty="0" smtClean="0"/>
              <a:t>Videnskaben står i kontinuitet med dagligerfaringen. Der findes ingen rene</a:t>
            </a:r>
          </a:p>
          <a:p>
            <a:r>
              <a:rPr lang="da-DK" dirty="0"/>
              <a:t>f</a:t>
            </a:r>
            <a:r>
              <a:rPr lang="da-DK" dirty="0" smtClean="0"/>
              <a:t>ilosofiske udsagn.</a:t>
            </a:r>
            <a:endParaRPr lang="da-DK" dirty="0"/>
          </a:p>
        </p:txBody>
      </p:sp>
      <p:sp>
        <p:nvSpPr>
          <p:cNvPr id="8" name="Rektangel 7"/>
          <p:cNvSpPr/>
          <p:nvPr/>
        </p:nvSpPr>
        <p:spPr>
          <a:xfrm>
            <a:off x="683568" y="1133355"/>
            <a:ext cx="7776864" cy="4247317"/>
          </a:xfrm>
          <a:prstGeom prst="rect">
            <a:avLst/>
          </a:prstGeom>
        </p:spPr>
        <p:txBody>
          <a:bodyPr wrap="square">
            <a:spAutoFit/>
          </a:bodyPr>
          <a:lstStyle/>
          <a:p>
            <a:r>
              <a:rPr lang="da-DK" dirty="0" smtClean="0">
                <a:effectLst/>
              </a:rPr>
              <a:t>”[...] Dogmet om reduktionisme har i en nuanceret og svagere form fortsat øvet indflydelse på empiristernes tænkning. Stadig finder man </a:t>
            </a:r>
            <a:r>
              <a:rPr lang="da-DK" dirty="0" smtClean="0"/>
              <a:t>den opfattelse gjort gældende</a:t>
            </a:r>
            <a:r>
              <a:rPr lang="da-DK" dirty="0" smtClean="0">
                <a:effectLst/>
              </a:rPr>
              <a:t>, at der til enhver påstand eller enhver syntetisk påstand er knyttet en unik mængde mulige sansninger, således at forekomsten af ​​nogen af ​​dem ville øge sandsynligheden for påstandens sandhed, og at der forbundet hermed eksisterer en anden unik mængde mulige sansninger, hvis forekomst vill</a:t>
            </a:r>
            <a:r>
              <a:rPr lang="da-DK" dirty="0" smtClean="0"/>
              <a:t>e mindske</a:t>
            </a:r>
            <a:r>
              <a:rPr lang="da-DK" dirty="0" smtClean="0">
                <a:effectLst/>
              </a:rPr>
              <a:t> denne sandsynlighed. Dette begreb ligger naturligvis implicit i </a:t>
            </a:r>
            <a:r>
              <a:rPr lang="da-DK" dirty="0" smtClean="0">
                <a:solidFill>
                  <a:srgbClr val="FF0000"/>
                </a:solidFill>
                <a:effectLst/>
              </a:rPr>
              <a:t>verifikationsteorien om </a:t>
            </a:r>
            <a:r>
              <a:rPr lang="da-DK" dirty="0" smtClean="0">
                <a:solidFill>
                  <a:srgbClr val="FF0000"/>
                </a:solidFill>
              </a:rPr>
              <a:t>mening</a:t>
            </a:r>
            <a:r>
              <a:rPr lang="da-DK" dirty="0" smtClean="0">
                <a:effectLst/>
              </a:rPr>
              <a:t>.</a:t>
            </a:r>
            <a:r>
              <a:rPr lang="da-DK" sz="800" dirty="0" smtClean="0">
                <a:effectLst/>
              </a:rPr>
              <a:t/>
            </a:r>
            <a:br>
              <a:rPr lang="da-DK" sz="800" dirty="0" smtClean="0">
                <a:effectLst/>
              </a:rPr>
            </a:br>
            <a:r>
              <a:rPr lang="da-DK" sz="800" dirty="0" smtClean="0">
                <a:effectLst/>
              </a:rPr>
              <a:t/>
            </a:r>
            <a:br>
              <a:rPr lang="da-DK" sz="800" dirty="0" smtClean="0">
                <a:effectLst/>
              </a:rPr>
            </a:br>
            <a:r>
              <a:rPr lang="da-DK" dirty="0" smtClean="0">
                <a:effectLst/>
              </a:rPr>
              <a:t>Dogmet om reduktionisme overlever i den antagelse, at </a:t>
            </a:r>
            <a:r>
              <a:rPr lang="da-DK" dirty="0" smtClean="0"/>
              <a:t>muligheden foreligger for, at en</a:t>
            </a:r>
            <a:r>
              <a:rPr lang="da-DK" dirty="0" smtClean="0">
                <a:effectLst/>
              </a:rPr>
              <a:t>hver påstand isoleret fra andre påstande kan føre til bekræftelse eller information. Mit modforslag oprindelig fremsat af Carnap i forbindelse med hans lære om den fysiske verden i </a:t>
            </a:r>
            <a:r>
              <a:rPr lang="da-DK" i="1" dirty="0" smtClean="0">
                <a:effectLst/>
              </a:rPr>
              <a:t>Aufbau</a:t>
            </a:r>
            <a:r>
              <a:rPr lang="da-DK" dirty="0" smtClean="0">
                <a:effectLst/>
              </a:rPr>
              <a:t>, er, </a:t>
            </a:r>
            <a:r>
              <a:rPr lang="da-DK" b="1" dirty="0" smtClean="0">
                <a:solidFill>
                  <a:srgbClr val="FF0000"/>
                </a:solidFill>
                <a:effectLst/>
              </a:rPr>
              <a:t>at vores udsagn om den ydre verden står over for sanseerfaringens domstol ikke individuelt, men kun som en samlet mængde af udsagn</a:t>
            </a:r>
            <a:r>
              <a:rPr lang="da-DK" dirty="0" smtClean="0">
                <a:effectLst/>
              </a:rPr>
              <a:t>.”</a:t>
            </a:r>
            <a:endParaRPr lang="da-DK" dirty="0"/>
          </a:p>
        </p:txBody>
      </p:sp>
    </p:spTree>
    <p:extLst>
      <p:ext uri="{BB962C8B-B14F-4D97-AF65-F5344CB8AC3E}">
        <p14:creationId xmlns:p14="http://schemas.microsoft.com/office/powerpoint/2010/main" val="3996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683568" y="1133355"/>
            <a:ext cx="7776864" cy="4247317"/>
          </a:xfrm>
          <a:prstGeom prst="rect">
            <a:avLst/>
          </a:prstGeom>
        </p:spPr>
        <p:txBody>
          <a:bodyPr wrap="square">
            <a:spAutoFit/>
          </a:bodyPr>
          <a:lstStyle/>
          <a:p>
            <a:r>
              <a:rPr lang="da-DK" dirty="0" smtClean="0">
                <a:effectLst/>
              </a:rPr>
              <a:t>”[...] Dogmet om reduktionisme har i en nuanceret og svagere form fortsat øvet indflydelse på empiristernes tænkning. Stadig finder man </a:t>
            </a:r>
            <a:r>
              <a:rPr lang="da-DK" dirty="0" smtClean="0"/>
              <a:t>den opfattelse gjort gældende</a:t>
            </a:r>
            <a:r>
              <a:rPr lang="da-DK" dirty="0" smtClean="0">
                <a:effectLst/>
              </a:rPr>
              <a:t>, at der til enhver påstand eller enhver syntetisk påstand er knyttet en unik mængde mulige sansninger, således at forekomsten af ​​nogen af ​​dem ville øge sandsynligheden for påstandens sandhed, og at der forbundet hermed eksisterer en anden unik mængde mulige sansninger, hvis forekomst vill</a:t>
            </a:r>
            <a:r>
              <a:rPr lang="da-DK" dirty="0" smtClean="0"/>
              <a:t>e mindske</a:t>
            </a:r>
            <a:r>
              <a:rPr lang="da-DK" dirty="0" smtClean="0">
                <a:effectLst/>
              </a:rPr>
              <a:t> denne sandsynlighed. Dette begreb ligger naturligvis implicit i </a:t>
            </a:r>
            <a:r>
              <a:rPr lang="da-DK" dirty="0" smtClean="0">
                <a:solidFill>
                  <a:srgbClr val="FF0000"/>
                </a:solidFill>
                <a:effectLst/>
              </a:rPr>
              <a:t>verifikationsteorien om </a:t>
            </a:r>
            <a:r>
              <a:rPr lang="da-DK" dirty="0" smtClean="0">
                <a:solidFill>
                  <a:srgbClr val="FF0000"/>
                </a:solidFill>
              </a:rPr>
              <a:t>mening</a:t>
            </a:r>
            <a:r>
              <a:rPr lang="da-DK" dirty="0" smtClean="0">
                <a:effectLst/>
              </a:rPr>
              <a:t>.</a:t>
            </a:r>
            <a:r>
              <a:rPr lang="da-DK" sz="800" dirty="0" smtClean="0">
                <a:effectLst/>
              </a:rPr>
              <a:t/>
            </a:r>
            <a:br>
              <a:rPr lang="da-DK" sz="800" dirty="0" smtClean="0">
                <a:effectLst/>
              </a:rPr>
            </a:br>
            <a:r>
              <a:rPr lang="da-DK" sz="800" dirty="0" smtClean="0">
                <a:effectLst/>
              </a:rPr>
              <a:t/>
            </a:r>
            <a:br>
              <a:rPr lang="da-DK" sz="800" dirty="0" smtClean="0">
                <a:effectLst/>
              </a:rPr>
            </a:br>
            <a:r>
              <a:rPr lang="da-DK" dirty="0" smtClean="0">
                <a:effectLst/>
              </a:rPr>
              <a:t>Dogmet om reduktionisme overlever i den antagelse, at </a:t>
            </a:r>
            <a:r>
              <a:rPr lang="da-DK" dirty="0" smtClean="0"/>
              <a:t>muligheden foreligger for, at en</a:t>
            </a:r>
            <a:r>
              <a:rPr lang="da-DK" dirty="0" smtClean="0">
                <a:effectLst/>
              </a:rPr>
              <a:t>hver påstand isoleret fra andre påstande kan føre til bekræftelse eller information. Mit modforslag oprindelig fremsat af Carnap i forbindelse med hans lære om den fysiske verden i </a:t>
            </a:r>
            <a:r>
              <a:rPr lang="da-DK" i="1" dirty="0" smtClean="0">
                <a:effectLst/>
              </a:rPr>
              <a:t>Aufbau</a:t>
            </a:r>
            <a:r>
              <a:rPr lang="da-DK" dirty="0" smtClean="0">
                <a:effectLst/>
              </a:rPr>
              <a:t>, er, </a:t>
            </a:r>
            <a:r>
              <a:rPr lang="da-DK" b="1" dirty="0" smtClean="0">
                <a:solidFill>
                  <a:srgbClr val="FF0000"/>
                </a:solidFill>
                <a:effectLst/>
              </a:rPr>
              <a:t>at vores udsagn om den ydre verden står over for sanseerfaringens domstol ikke individuelt, men kun som en samlet mængde af udsagn</a:t>
            </a:r>
            <a:r>
              <a:rPr lang="da-DK" dirty="0" smtClean="0">
                <a:effectLst/>
              </a:rPr>
              <a:t>.”</a:t>
            </a:r>
            <a:endParaRPr lang="da-DK" dirty="0"/>
          </a:p>
        </p:txBody>
      </p:sp>
      <p:sp>
        <p:nvSpPr>
          <p:cNvPr id="2" name="Tekstboks 1"/>
          <p:cNvSpPr txBox="1"/>
          <p:nvPr/>
        </p:nvSpPr>
        <p:spPr>
          <a:xfrm>
            <a:off x="539552" y="302359"/>
            <a:ext cx="4450449" cy="1015663"/>
          </a:xfrm>
          <a:prstGeom prst="rect">
            <a:avLst/>
          </a:prstGeom>
          <a:noFill/>
        </p:spPr>
        <p:txBody>
          <a:bodyPr wrap="none" rtlCol="0">
            <a:spAutoFit/>
          </a:bodyPr>
          <a:lstStyle/>
          <a:p>
            <a:r>
              <a:rPr lang="da-DK" sz="2400" dirty="0" smtClean="0"/>
              <a:t>Quine: Two Dogmas of Empiricism</a:t>
            </a:r>
          </a:p>
          <a:p>
            <a:endParaRPr lang="da-DK" dirty="0"/>
          </a:p>
          <a:p>
            <a:r>
              <a:rPr lang="da-DK" dirty="0"/>
              <a:t> </a:t>
            </a:r>
            <a:r>
              <a:rPr lang="da-DK" dirty="0" smtClean="0"/>
              <a:t>   	</a:t>
            </a:r>
          </a:p>
        </p:txBody>
      </p:sp>
      <p:sp>
        <p:nvSpPr>
          <p:cNvPr id="6" name="Tekstboks 5"/>
          <p:cNvSpPr txBox="1"/>
          <p:nvPr/>
        </p:nvSpPr>
        <p:spPr>
          <a:xfrm>
            <a:off x="755576" y="5380672"/>
            <a:ext cx="7163179" cy="646331"/>
          </a:xfrm>
          <a:prstGeom prst="rect">
            <a:avLst/>
          </a:prstGeom>
          <a:noFill/>
        </p:spPr>
        <p:txBody>
          <a:bodyPr wrap="none" rtlCol="0">
            <a:spAutoFit/>
          </a:bodyPr>
          <a:lstStyle/>
          <a:p>
            <a:r>
              <a:rPr lang="da-DK" dirty="0" smtClean="0"/>
              <a:t>Videnskaben står i kontinuitet med dagligerfaringen. Der findes ingen rene</a:t>
            </a:r>
          </a:p>
          <a:p>
            <a:r>
              <a:rPr lang="da-DK" dirty="0"/>
              <a:t>f</a:t>
            </a:r>
            <a:r>
              <a:rPr lang="da-DK" dirty="0" smtClean="0"/>
              <a:t>ilosofiske udsagn.</a:t>
            </a:r>
            <a:endParaRPr lang="da-DK" dirty="0"/>
          </a:p>
        </p:txBody>
      </p:sp>
      <p:sp>
        <p:nvSpPr>
          <p:cNvPr id="3" name="Rektangel 2"/>
          <p:cNvSpPr/>
          <p:nvPr/>
        </p:nvSpPr>
        <p:spPr>
          <a:xfrm>
            <a:off x="2987824" y="1412777"/>
            <a:ext cx="5812800" cy="201622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kstboks 3"/>
          <p:cNvSpPr txBox="1"/>
          <p:nvPr/>
        </p:nvSpPr>
        <p:spPr>
          <a:xfrm>
            <a:off x="3173553" y="1664932"/>
            <a:ext cx="5562677" cy="1477328"/>
          </a:xfrm>
          <a:prstGeom prst="rect">
            <a:avLst/>
          </a:prstGeom>
          <a:noFill/>
        </p:spPr>
        <p:txBody>
          <a:bodyPr wrap="none" rtlCol="0">
            <a:spAutoFit/>
          </a:bodyPr>
          <a:lstStyle/>
          <a:p>
            <a:r>
              <a:rPr lang="da-DK" dirty="0" smtClean="0"/>
              <a:t>Inscrutability of reference (referencens uudgrundelighed)</a:t>
            </a:r>
          </a:p>
          <a:p>
            <a:endParaRPr lang="da-DK" dirty="0"/>
          </a:p>
          <a:p>
            <a:r>
              <a:rPr lang="da-DK" dirty="0" smtClean="0"/>
              <a:t>Indeterminacy of translation</a:t>
            </a:r>
          </a:p>
          <a:p>
            <a:endParaRPr lang="da-DK" dirty="0"/>
          </a:p>
          <a:p>
            <a:r>
              <a:rPr lang="da-DK" dirty="0" smtClean="0"/>
              <a:t>Indeterminacy of theory vis-s-vis data</a:t>
            </a:r>
            <a:endParaRPr lang="da-DK" dirty="0"/>
          </a:p>
        </p:txBody>
      </p:sp>
    </p:spTree>
    <p:extLst>
      <p:ext uri="{BB962C8B-B14F-4D97-AF65-F5344CB8AC3E}">
        <p14:creationId xmlns:p14="http://schemas.microsoft.com/office/powerpoint/2010/main" val="108271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302359"/>
            <a:ext cx="5313634" cy="1015663"/>
          </a:xfrm>
          <a:prstGeom prst="rect">
            <a:avLst/>
          </a:prstGeom>
          <a:noFill/>
        </p:spPr>
        <p:txBody>
          <a:bodyPr wrap="none" rtlCol="0">
            <a:spAutoFit/>
          </a:bodyPr>
          <a:lstStyle/>
          <a:p>
            <a:r>
              <a:rPr lang="da-DK" sz="2400" dirty="0" smtClean="0"/>
              <a:t>Grice &amp; Strawson: In </a:t>
            </a:r>
            <a:r>
              <a:rPr lang="da-DK" sz="2400" dirty="0"/>
              <a:t>D</a:t>
            </a:r>
            <a:r>
              <a:rPr lang="da-DK" sz="2400" dirty="0" smtClean="0"/>
              <a:t>efense of a </a:t>
            </a:r>
            <a:r>
              <a:rPr lang="da-DK" sz="2400" dirty="0"/>
              <a:t>D</a:t>
            </a:r>
            <a:r>
              <a:rPr lang="da-DK" sz="2400" dirty="0" smtClean="0"/>
              <a:t>ogma</a:t>
            </a:r>
          </a:p>
          <a:p>
            <a:endParaRPr lang="da-DK" dirty="0"/>
          </a:p>
          <a:p>
            <a:r>
              <a:rPr lang="da-DK" dirty="0"/>
              <a:t> </a:t>
            </a:r>
            <a:r>
              <a:rPr lang="da-DK" dirty="0" smtClean="0"/>
              <a:t>   	</a:t>
            </a:r>
          </a:p>
        </p:txBody>
      </p:sp>
      <p:sp>
        <p:nvSpPr>
          <p:cNvPr id="4" name="Rektangel 3"/>
          <p:cNvSpPr/>
          <p:nvPr/>
        </p:nvSpPr>
        <p:spPr>
          <a:xfrm>
            <a:off x="755576" y="908720"/>
            <a:ext cx="7704856" cy="5570756"/>
          </a:xfrm>
          <a:prstGeom prst="rect">
            <a:avLst/>
          </a:prstGeom>
        </p:spPr>
        <p:txBody>
          <a:bodyPr wrap="square">
            <a:spAutoFit/>
          </a:bodyPr>
          <a:lstStyle/>
          <a:p>
            <a:r>
              <a:rPr lang="da-DK" dirty="0"/>
              <a:t>At kritisere en distinktion for at være </a:t>
            </a:r>
            <a:r>
              <a:rPr lang="da-DK" dirty="0" smtClean="0"/>
              <a:t>uklar (dvs. mellem analytisk og syntetisk) </a:t>
            </a:r>
            <a:r>
              <a:rPr lang="da-DK" dirty="0"/>
              <a:t>er ikke i sig selv en anledning til at forkaste den</a:t>
            </a:r>
            <a:r>
              <a:rPr lang="da-DK" dirty="0" smtClean="0"/>
              <a:t>. Det er </a:t>
            </a:r>
            <a:r>
              <a:rPr lang="da-DK" dirty="0"/>
              <a:t>snarere anledning til at afklare den. Igen: en distinktion kan kritiseres for ikke at være nyttig</a:t>
            </a:r>
            <a:r>
              <a:rPr lang="da-DK" dirty="0" smtClean="0"/>
              <a:t>; den </a:t>
            </a:r>
            <a:r>
              <a:rPr lang="da-DK" dirty="0"/>
              <a:t>kan kritiseres for at være unyttig til visse formål, selvom den er nyttig til andre osv. </a:t>
            </a:r>
            <a:endParaRPr lang="da-DK" dirty="0" smtClean="0"/>
          </a:p>
          <a:p>
            <a:endParaRPr lang="da-DK" sz="800" dirty="0"/>
          </a:p>
          <a:p>
            <a:r>
              <a:rPr lang="da-DK" dirty="0" smtClean="0"/>
              <a:t>Én, der kritiserer således, </a:t>
            </a:r>
            <a:r>
              <a:rPr lang="da-DK" dirty="0"/>
              <a:t>kan måske nok siges at forkaste distinktionen - men det vil være i en </a:t>
            </a:r>
            <a:r>
              <a:rPr lang="da-DK" dirty="0" smtClean="0"/>
              <a:t>forstand, som </a:t>
            </a:r>
            <a:r>
              <a:rPr lang="da-DK" dirty="0"/>
              <a:t>kræver af ham, at han stadig anerkender dens eksistens.</a:t>
            </a:r>
          </a:p>
          <a:p>
            <a:endParaRPr lang="da-DK" sz="800" dirty="0" smtClean="0"/>
          </a:p>
          <a:p>
            <a:r>
              <a:rPr lang="da-DK" dirty="0" smtClean="0"/>
              <a:t>Quine </a:t>
            </a:r>
            <a:r>
              <a:rPr lang="da-DK" dirty="0"/>
              <a:t>derimod er ikke villig til at anerkende eksistensen overhovedet </a:t>
            </a:r>
            <a:r>
              <a:rPr lang="da-DK" dirty="0" smtClean="0"/>
              <a:t>af distink-tionen mellem analytisk </a:t>
            </a:r>
            <a:r>
              <a:rPr lang="da-DK" dirty="0"/>
              <a:t>og syntetisk. Han erklærer, eller ser ud til at erklære, ikke blot at distinktionen er </a:t>
            </a:r>
            <a:r>
              <a:rPr lang="da-DK" dirty="0" smtClean="0"/>
              <a:t>unyttig eller </a:t>
            </a:r>
            <a:r>
              <a:rPr lang="da-DK" dirty="0"/>
              <a:t>utilstrækkelig klar, men at den er helt igennem illusorisk, at en tro på dens eksistens er </a:t>
            </a:r>
            <a:r>
              <a:rPr lang="da-DK" dirty="0" smtClean="0"/>
              <a:t>en filosofisk </a:t>
            </a:r>
            <a:r>
              <a:rPr lang="da-DK" dirty="0"/>
              <a:t>fejltagelse.</a:t>
            </a:r>
          </a:p>
          <a:p>
            <a:endParaRPr lang="da-DK" sz="800" dirty="0" smtClean="0"/>
          </a:p>
          <a:p>
            <a:r>
              <a:rPr lang="da-DK" dirty="0" smtClean="0"/>
              <a:t>Hvis </a:t>
            </a:r>
            <a:r>
              <a:rPr lang="da-DK" dirty="0"/>
              <a:t>et par kontrasterende udtryk i almindelighed og almindeligvis anvendes på de </a:t>
            </a:r>
            <a:r>
              <a:rPr lang="da-DK" dirty="0" smtClean="0"/>
              <a:t>samme tilfælde</a:t>
            </a:r>
            <a:r>
              <a:rPr lang="da-DK" dirty="0"/>
              <a:t>, </a:t>
            </a:r>
            <a:r>
              <a:rPr lang="da-DK" i="1" dirty="0"/>
              <a:t>hvor disse tilfælde ikke danner en lukket liste</a:t>
            </a:r>
            <a:r>
              <a:rPr lang="da-DK" dirty="0"/>
              <a:t>, er det </a:t>
            </a:r>
            <a:r>
              <a:rPr lang="da-DK" dirty="0" smtClean="0"/>
              <a:t>tilstræk-kelig grund til at </a:t>
            </a:r>
            <a:r>
              <a:rPr lang="da-DK" dirty="0"/>
              <a:t>sige, at der </a:t>
            </a:r>
            <a:r>
              <a:rPr lang="da-DK" dirty="0" smtClean="0"/>
              <a:t>er </a:t>
            </a:r>
            <a:r>
              <a:rPr lang="da-DK" i="1" dirty="0" smtClean="0"/>
              <a:t>arter </a:t>
            </a:r>
            <a:r>
              <a:rPr lang="da-DK" dirty="0"/>
              <a:t>af tilfælde, </a:t>
            </a:r>
            <a:r>
              <a:rPr lang="da-DK" dirty="0" smtClean="0"/>
              <a:t>hvor </a:t>
            </a:r>
            <a:r>
              <a:rPr lang="da-DK" dirty="0"/>
              <a:t>distinktionen gælder. Derfor burde Quines tese hellere have </a:t>
            </a:r>
            <a:r>
              <a:rPr lang="da-DK" dirty="0" smtClean="0"/>
              <a:t>haft form af en </a:t>
            </a:r>
            <a:r>
              <a:rPr lang="da-DK" dirty="0"/>
              <a:t>tese om, at de grunde, der </a:t>
            </a:r>
            <a:r>
              <a:rPr lang="da-DK" dirty="0" smtClean="0"/>
              <a:t>angi-ves </a:t>
            </a:r>
            <a:r>
              <a:rPr lang="da-DK" dirty="0"/>
              <a:t>for distinktionen, er totalt misforståede af de, der </a:t>
            </a:r>
            <a:r>
              <a:rPr lang="da-DK" dirty="0" smtClean="0"/>
              <a:t>benytter distinktionen</a:t>
            </a:r>
            <a:r>
              <a:rPr lang="da-DK" dirty="0"/>
              <a:t>.</a:t>
            </a:r>
          </a:p>
          <a:p>
            <a:endParaRPr lang="da-DK" sz="800" dirty="0" smtClean="0"/>
          </a:p>
          <a:p>
            <a:r>
              <a:rPr lang="da-DK" dirty="0" smtClean="0"/>
              <a:t>Det </a:t>
            </a:r>
            <a:r>
              <a:rPr lang="da-DK" dirty="0"/>
              <a:t>giver imidlertid ikke anledning til så radikale påstande, som </a:t>
            </a:r>
            <a:r>
              <a:rPr lang="da-DK" dirty="0" smtClean="0"/>
              <a:t>Quine fremsæt-ter</a:t>
            </a:r>
            <a:r>
              <a:rPr lang="da-DK" dirty="0"/>
              <a:t>: </a:t>
            </a:r>
            <a:r>
              <a:rPr lang="da-DK" dirty="0" smtClean="0"/>
              <a:t>Det berettiger </a:t>
            </a:r>
            <a:r>
              <a:rPr lang="da-DK" dirty="0"/>
              <a:t>ikke til at sige, at så eksisterer distinktionen slet ikke</a:t>
            </a:r>
            <a:r>
              <a:rPr lang="da-DK" dirty="0" smtClean="0"/>
              <a:t>.</a:t>
            </a:r>
            <a:endParaRPr lang="da-DK" dirty="0"/>
          </a:p>
        </p:txBody>
      </p:sp>
    </p:spTree>
    <p:extLst>
      <p:ext uri="{BB962C8B-B14F-4D97-AF65-F5344CB8AC3E}">
        <p14:creationId xmlns:p14="http://schemas.microsoft.com/office/powerpoint/2010/main" val="2766643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755576" y="908720"/>
            <a:ext cx="7704856" cy="5570756"/>
          </a:xfrm>
          <a:prstGeom prst="rect">
            <a:avLst/>
          </a:prstGeom>
        </p:spPr>
        <p:txBody>
          <a:bodyPr wrap="square">
            <a:spAutoFit/>
          </a:bodyPr>
          <a:lstStyle/>
          <a:p>
            <a:r>
              <a:rPr lang="da-DK" dirty="0"/>
              <a:t>At kritisere en distinktion for at være </a:t>
            </a:r>
            <a:r>
              <a:rPr lang="da-DK" dirty="0" smtClean="0"/>
              <a:t>uklar (dvs. mellem analytisk og syntetisk) </a:t>
            </a:r>
            <a:r>
              <a:rPr lang="da-DK" dirty="0"/>
              <a:t>er ikke i sig selv en anledning til at forkaste den</a:t>
            </a:r>
            <a:r>
              <a:rPr lang="da-DK" dirty="0" smtClean="0"/>
              <a:t>. Det er </a:t>
            </a:r>
            <a:r>
              <a:rPr lang="da-DK" dirty="0"/>
              <a:t>snarere anledning til at afklare den. Igen: en distinktion kan kritiseres for ikke at være nyttig</a:t>
            </a:r>
            <a:r>
              <a:rPr lang="da-DK" dirty="0" smtClean="0"/>
              <a:t>; den </a:t>
            </a:r>
            <a:r>
              <a:rPr lang="da-DK" dirty="0"/>
              <a:t>kan kritiseres for at være unyttig til visse formål, selvom den er nyttig til andre osv. </a:t>
            </a:r>
            <a:endParaRPr lang="da-DK" dirty="0" smtClean="0"/>
          </a:p>
          <a:p>
            <a:endParaRPr lang="da-DK" sz="800" dirty="0"/>
          </a:p>
          <a:p>
            <a:r>
              <a:rPr lang="da-DK" dirty="0" smtClean="0"/>
              <a:t>Én, der kritiserer således, </a:t>
            </a:r>
            <a:r>
              <a:rPr lang="da-DK" dirty="0"/>
              <a:t>kan måske nok siges at forkaste distinktionen - men det vil være i en </a:t>
            </a:r>
            <a:r>
              <a:rPr lang="da-DK" dirty="0" smtClean="0"/>
              <a:t>forstand, som </a:t>
            </a:r>
            <a:r>
              <a:rPr lang="da-DK" dirty="0"/>
              <a:t>kræver af ham, at han stadig anerkender dens eksistens.</a:t>
            </a:r>
          </a:p>
          <a:p>
            <a:endParaRPr lang="da-DK" sz="800" dirty="0" smtClean="0"/>
          </a:p>
          <a:p>
            <a:r>
              <a:rPr lang="da-DK" dirty="0" smtClean="0"/>
              <a:t>Quine </a:t>
            </a:r>
            <a:r>
              <a:rPr lang="da-DK" dirty="0"/>
              <a:t>derimod er ikke villig til at anerkende eksistensen overhovedet </a:t>
            </a:r>
            <a:r>
              <a:rPr lang="da-DK" dirty="0" smtClean="0"/>
              <a:t>af distink-tionen mellem analytisk </a:t>
            </a:r>
            <a:r>
              <a:rPr lang="da-DK" dirty="0"/>
              <a:t>og syntetisk. Han erklærer, eller ser ud til at erklære, ikke blot at distinktionen er </a:t>
            </a:r>
            <a:r>
              <a:rPr lang="da-DK" dirty="0" smtClean="0"/>
              <a:t>unyttig eller </a:t>
            </a:r>
            <a:r>
              <a:rPr lang="da-DK" dirty="0"/>
              <a:t>utilstrækkelig klar, men at den er helt igennem illusorisk, at en tro på dens eksistens er </a:t>
            </a:r>
            <a:r>
              <a:rPr lang="da-DK" dirty="0" smtClean="0"/>
              <a:t>en filosofisk </a:t>
            </a:r>
            <a:r>
              <a:rPr lang="da-DK" dirty="0"/>
              <a:t>fejltagelse.</a:t>
            </a:r>
          </a:p>
          <a:p>
            <a:endParaRPr lang="da-DK" sz="800" dirty="0" smtClean="0"/>
          </a:p>
          <a:p>
            <a:r>
              <a:rPr lang="da-DK" dirty="0" smtClean="0"/>
              <a:t>Hvis </a:t>
            </a:r>
            <a:r>
              <a:rPr lang="da-DK" dirty="0"/>
              <a:t>et par kontrasterende udtryk i almindelighed og almindeligvis anvendes på de </a:t>
            </a:r>
            <a:r>
              <a:rPr lang="da-DK" dirty="0" smtClean="0"/>
              <a:t>samme tilfælde</a:t>
            </a:r>
            <a:r>
              <a:rPr lang="da-DK" dirty="0"/>
              <a:t>, </a:t>
            </a:r>
            <a:r>
              <a:rPr lang="da-DK" i="1" dirty="0"/>
              <a:t>hvor disse tilfælde ikke danner en lukket liste</a:t>
            </a:r>
            <a:r>
              <a:rPr lang="da-DK" dirty="0"/>
              <a:t>, er det </a:t>
            </a:r>
            <a:r>
              <a:rPr lang="da-DK" dirty="0" smtClean="0"/>
              <a:t>tilstræk-kelig grund til at </a:t>
            </a:r>
            <a:r>
              <a:rPr lang="da-DK" dirty="0"/>
              <a:t>sige, at der </a:t>
            </a:r>
            <a:r>
              <a:rPr lang="da-DK" dirty="0" smtClean="0"/>
              <a:t>er </a:t>
            </a:r>
            <a:r>
              <a:rPr lang="da-DK" i="1" dirty="0" smtClean="0"/>
              <a:t>arter </a:t>
            </a:r>
            <a:r>
              <a:rPr lang="da-DK" dirty="0"/>
              <a:t>af tilfælde, </a:t>
            </a:r>
            <a:r>
              <a:rPr lang="da-DK" dirty="0" smtClean="0"/>
              <a:t>hvor </a:t>
            </a:r>
            <a:r>
              <a:rPr lang="da-DK" dirty="0"/>
              <a:t>distinktionen gælder. Derfor burde Quines tese hellere have </a:t>
            </a:r>
            <a:r>
              <a:rPr lang="da-DK" dirty="0" smtClean="0"/>
              <a:t>haft form af en </a:t>
            </a:r>
            <a:r>
              <a:rPr lang="da-DK" dirty="0"/>
              <a:t>tese om, at de grunde, der </a:t>
            </a:r>
            <a:r>
              <a:rPr lang="da-DK" dirty="0" smtClean="0"/>
              <a:t>angi-ves </a:t>
            </a:r>
            <a:r>
              <a:rPr lang="da-DK" dirty="0"/>
              <a:t>for distinktionen, er totalt misforståede af de, der </a:t>
            </a:r>
            <a:r>
              <a:rPr lang="da-DK" dirty="0" smtClean="0"/>
              <a:t>benytter distinktionen</a:t>
            </a:r>
            <a:r>
              <a:rPr lang="da-DK" dirty="0"/>
              <a:t>.</a:t>
            </a:r>
          </a:p>
          <a:p>
            <a:endParaRPr lang="da-DK" sz="800" dirty="0" smtClean="0"/>
          </a:p>
          <a:p>
            <a:r>
              <a:rPr lang="da-DK" dirty="0" smtClean="0"/>
              <a:t>Det </a:t>
            </a:r>
            <a:r>
              <a:rPr lang="da-DK" dirty="0"/>
              <a:t>giver imidlertid ikke anledning til så radikale påstande, som </a:t>
            </a:r>
            <a:r>
              <a:rPr lang="da-DK" dirty="0" smtClean="0"/>
              <a:t>Quine fremsæt-ter</a:t>
            </a:r>
            <a:r>
              <a:rPr lang="da-DK" dirty="0"/>
              <a:t>: </a:t>
            </a:r>
            <a:r>
              <a:rPr lang="da-DK" dirty="0" smtClean="0"/>
              <a:t>Det berettiger </a:t>
            </a:r>
            <a:r>
              <a:rPr lang="da-DK" dirty="0"/>
              <a:t>ikke til at sige, at så eksisterer distinktionen slet ikke</a:t>
            </a:r>
            <a:r>
              <a:rPr lang="da-DK" dirty="0" smtClean="0"/>
              <a:t>.</a:t>
            </a:r>
            <a:endParaRPr lang="da-DK" dirty="0"/>
          </a:p>
        </p:txBody>
      </p:sp>
      <p:sp>
        <p:nvSpPr>
          <p:cNvPr id="5" name="Rektangel 4"/>
          <p:cNvSpPr/>
          <p:nvPr/>
        </p:nvSpPr>
        <p:spPr>
          <a:xfrm>
            <a:off x="2195736" y="1556792"/>
            <a:ext cx="6480720" cy="30243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Rektangel 5"/>
          <p:cNvSpPr/>
          <p:nvPr/>
        </p:nvSpPr>
        <p:spPr>
          <a:xfrm>
            <a:off x="2555776" y="1776298"/>
            <a:ext cx="5904656" cy="2585323"/>
          </a:xfrm>
          <a:prstGeom prst="rect">
            <a:avLst/>
          </a:prstGeom>
        </p:spPr>
        <p:txBody>
          <a:bodyPr wrap="square">
            <a:spAutoFit/>
          </a:bodyPr>
          <a:lstStyle/>
          <a:p>
            <a:r>
              <a:rPr lang="da-DK" dirty="0" smtClean="0"/>
              <a:t>Blandt de begreber der tilhører analyticitetsgruppen findes et begreb, kognitiv synonymi, som det er muligt at give en formel eksplikation, selv om selve begrebet om kognitiv synonymi ifølge Quine stadig forekommer at være uforklaret.</a:t>
            </a:r>
          </a:p>
          <a:p>
            <a:endParaRPr lang="da-DK" dirty="0"/>
          </a:p>
          <a:p>
            <a:r>
              <a:rPr lang="da-DK" dirty="0" smtClean="0"/>
              <a:t>Border line cases – </a:t>
            </a:r>
            <a:r>
              <a:rPr lang="da-DK" dirty="0"/>
              <a:t>C</a:t>
            </a:r>
            <a:r>
              <a:rPr lang="da-DK" dirty="0" smtClean="0"/>
              <a:t>ore cases</a:t>
            </a:r>
          </a:p>
          <a:p>
            <a:endParaRPr lang="da-DK" dirty="0"/>
          </a:p>
          <a:p>
            <a:r>
              <a:rPr lang="da-DK" dirty="0" smtClean="0"/>
              <a:t>”Julie  er en pige” – ”En pige er et menneske” - ”Julie er solen”</a:t>
            </a:r>
            <a:endParaRPr lang="da-DK" dirty="0"/>
          </a:p>
        </p:txBody>
      </p:sp>
      <p:sp>
        <p:nvSpPr>
          <p:cNvPr id="7" name="Tekstboks 6"/>
          <p:cNvSpPr txBox="1"/>
          <p:nvPr/>
        </p:nvSpPr>
        <p:spPr>
          <a:xfrm>
            <a:off x="539552" y="302359"/>
            <a:ext cx="5313634" cy="1015663"/>
          </a:xfrm>
          <a:prstGeom prst="rect">
            <a:avLst/>
          </a:prstGeom>
          <a:noFill/>
        </p:spPr>
        <p:txBody>
          <a:bodyPr wrap="none" rtlCol="0">
            <a:spAutoFit/>
          </a:bodyPr>
          <a:lstStyle/>
          <a:p>
            <a:r>
              <a:rPr lang="da-DK" sz="2400" dirty="0" smtClean="0"/>
              <a:t>Grice &amp; Strawson: In </a:t>
            </a:r>
            <a:r>
              <a:rPr lang="da-DK" sz="2400" dirty="0"/>
              <a:t>D</a:t>
            </a:r>
            <a:r>
              <a:rPr lang="da-DK" sz="2400" dirty="0" smtClean="0"/>
              <a:t>efense of a </a:t>
            </a:r>
            <a:r>
              <a:rPr lang="da-DK" sz="2400" dirty="0"/>
              <a:t>D</a:t>
            </a:r>
            <a:r>
              <a:rPr lang="da-DK" sz="2400" dirty="0" smtClean="0"/>
              <a:t>ogma</a:t>
            </a:r>
          </a:p>
          <a:p>
            <a:endParaRPr lang="da-DK" dirty="0"/>
          </a:p>
          <a:p>
            <a:r>
              <a:rPr lang="da-DK" dirty="0"/>
              <a:t> </a:t>
            </a:r>
            <a:r>
              <a:rPr lang="da-DK" dirty="0" smtClean="0"/>
              <a:t>   	</a:t>
            </a:r>
          </a:p>
        </p:txBody>
      </p:sp>
    </p:spTree>
    <p:extLst>
      <p:ext uri="{BB962C8B-B14F-4D97-AF65-F5344CB8AC3E}">
        <p14:creationId xmlns:p14="http://schemas.microsoft.com/office/powerpoint/2010/main" val="1534562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897830" y="1196752"/>
            <a:ext cx="7498869" cy="3970318"/>
          </a:xfrm>
          <a:prstGeom prst="rect">
            <a:avLst/>
          </a:prstGeom>
        </p:spPr>
        <p:txBody>
          <a:bodyPr wrap="square">
            <a:spAutoFit/>
          </a:bodyPr>
          <a:lstStyle/>
          <a:p>
            <a:r>
              <a:rPr lang="da-DK" dirty="0"/>
              <a:t>Quine says</a:t>
            </a:r>
            <a:r>
              <a:rPr lang="da-DK" dirty="0" smtClean="0"/>
              <a:t>, </a:t>
            </a:r>
            <a:r>
              <a:rPr lang="en-US" dirty="0" smtClean="0"/>
              <a:t>attacking </a:t>
            </a:r>
            <a:r>
              <a:rPr lang="en-US" dirty="0"/>
              <a:t>analyticity, "I do not know whether the statement</a:t>
            </a:r>
          </a:p>
          <a:p>
            <a:r>
              <a:rPr lang="en-US" dirty="0"/>
              <a:t>"Everything green is extended" is analytic</a:t>
            </a:r>
            <a:r>
              <a:rPr lang="en-US" dirty="0" smtClean="0"/>
              <a:t>.” </a:t>
            </a:r>
            <a:r>
              <a:rPr lang="en-US" dirty="0"/>
              <a:t>It is very </a:t>
            </a:r>
            <a:r>
              <a:rPr lang="en-US" dirty="0" smtClean="0"/>
              <a:t>revealing that </a:t>
            </a:r>
            <a:r>
              <a:rPr lang="en-US" dirty="0"/>
              <a:t>this should be the example chosen. He does not say </a:t>
            </a:r>
            <a:r>
              <a:rPr lang="en-US" dirty="0" smtClean="0"/>
              <a:t>such things </a:t>
            </a:r>
            <a:r>
              <a:rPr lang="en-US" dirty="0"/>
              <a:t>as, "I do not know </a:t>
            </a:r>
            <a:r>
              <a:rPr lang="en-US" dirty="0" smtClean="0"/>
              <a:t>whether “oculists </a:t>
            </a:r>
            <a:r>
              <a:rPr lang="en-US" dirty="0"/>
              <a:t>are eye doctors" </a:t>
            </a:r>
            <a:r>
              <a:rPr lang="en-US" dirty="0" smtClean="0"/>
              <a:t>is analytic</a:t>
            </a:r>
            <a:r>
              <a:rPr lang="en-US" dirty="0"/>
              <a:t>", nor does he say, "I do not know whether "It is </a:t>
            </a:r>
            <a:r>
              <a:rPr lang="en-US" dirty="0" smtClean="0"/>
              <a:t>now raining</a:t>
            </a:r>
            <a:r>
              <a:rPr lang="en-US" dirty="0"/>
              <a:t>" is analytic". That is, the example he has chosen is </a:t>
            </a:r>
            <a:r>
              <a:rPr lang="en-US" dirty="0" smtClean="0"/>
              <a:t>a borderline </a:t>
            </a:r>
            <a:r>
              <a:rPr lang="en-US" dirty="0"/>
              <a:t>case. It is a borderline case because, for example, </a:t>
            </a:r>
            <a:r>
              <a:rPr lang="en-US" dirty="0" smtClean="0"/>
              <a:t>some people </a:t>
            </a:r>
            <a:r>
              <a:rPr lang="en-US" dirty="0"/>
              <a:t>claim that there are such things as sense data, which can </a:t>
            </a:r>
            <a:r>
              <a:rPr lang="en-US" dirty="0" smtClean="0"/>
              <a:t>be green</a:t>
            </a:r>
            <a:r>
              <a:rPr lang="en-US" dirty="0"/>
              <a:t>, but have denied that sense data can be spatially extended</a:t>
            </a:r>
            <a:r>
              <a:rPr lang="en-US" dirty="0" smtClean="0"/>
              <a:t>. The </a:t>
            </a:r>
            <a:r>
              <a:rPr lang="en-US" dirty="0"/>
              <a:t>example has its effect precisely because it is a borderline case</a:t>
            </a:r>
            <a:r>
              <a:rPr lang="en-US" dirty="0" smtClean="0"/>
              <a:t>. We </a:t>
            </a:r>
            <a:r>
              <a:rPr lang="en-US" dirty="0"/>
              <a:t>do not feel completely confident in classifying it either </a:t>
            </a:r>
            <a:r>
              <a:rPr lang="en-US" dirty="0" smtClean="0"/>
              <a:t>as analytic </a:t>
            </a:r>
            <a:r>
              <a:rPr lang="en-US" dirty="0"/>
              <a:t>or non-analytic.' But our recognition of it as a </a:t>
            </a:r>
            <a:r>
              <a:rPr lang="en-US" dirty="0" smtClean="0"/>
              <a:t>puzzling case</a:t>
            </a:r>
            <a:r>
              <a:rPr lang="en-US" dirty="0"/>
              <a:t>, far from showing that we do not have any adequate </a:t>
            </a:r>
            <a:r>
              <a:rPr lang="en-US" dirty="0" smtClean="0"/>
              <a:t>notion of </a:t>
            </a:r>
            <a:r>
              <a:rPr lang="en-US" dirty="0"/>
              <a:t>analyticity, tends to show precisely the reverse. We could </a:t>
            </a:r>
            <a:r>
              <a:rPr lang="en-US" dirty="0" smtClean="0"/>
              <a:t>not recognize </a:t>
            </a:r>
            <a:r>
              <a:rPr lang="en-US" dirty="0"/>
              <a:t>borderline cases of a concept as borderline cases if </a:t>
            </a:r>
            <a:r>
              <a:rPr lang="en-US" dirty="0" smtClean="0"/>
              <a:t>we did </a:t>
            </a:r>
            <a:r>
              <a:rPr lang="en-US" dirty="0"/>
              <a:t>not grasp the concept to begin with.</a:t>
            </a:r>
            <a:endParaRPr lang="da-DK" dirty="0"/>
          </a:p>
        </p:txBody>
      </p:sp>
      <p:sp>
        <p:nvSpPr>
          <p:cNvPr id="3" name="Tekstboks 2"/>
          <p:cNvSpPr txBox="1"/>
          <p:nvPr/>
        </p:nvSpPr>
        <p:spPr>
          <a:xfrm>
            <a:off x="539552" y="302359"/>
            <a:ext cx="4022255" cy="1015663"/>
          </a:xfrm>
          <a:prstGeom prst="rect">
            <a:avLst/>
          </a:prstGeom>
          <a:noFill/>
        </p:spPr>
        <p:txBody>
          <a:bodyPr wrap="none" rtlCol="0">
            <a:spAutoFit/>
          </a:bodyPr>
          <a:lstStyle/>
          <a:p>
            <a:r>
              <a:rPr lang="da-DK" sz="2400" dirty="0" smtClean="0"/>
              <a:t>John Searle: Speech Acts (s. 8):</a:t>
            </a:r>
          </a:p>
          <a:p>
            <a:endParaRPr lang="da-DK" dirty="0"/>
          </a:p>
          <a:p>
            <a:r>
              <a:rPr lang="da-DK" dirty="0"/>
              <a:t> </a:t>
            </a:r>
            <a:r>
              <a:rPr lang="da-DK" dirty="0" smtClean="0"/>
              <a:t>   	</a:t>
            </a:r>
          </a:p>
        </p:txBody>
      </p:sp>
    </p:spTree>
    <p:extLst>
      <p:ext uri="{BB962C8B-B14F-4D97-AF65-F5344CB8AC3E}">
        <p14:creationId xmlns:p14="http://schemas.microsoft.com/office/powerpoint/2010/main" val="1620944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302359"/>
            <a:ext cx="6446573" cy="1015663"/>
          </a:xfrm>
          <a:prstGeom prst="rect">
            <a:avLst/>
          </a:prstGeom>
          <a:noFill/>
        </p:spPr>
        <p:txBody>
          <a:bodyPr wrap="none" rtlCol="0">
            <a:spAutoFit/>
          </a:bodyPr>
          <a:lstStyle/>
          <a:p>
            <a:r>
              <a:rPr lang="da-DK" sz="2400" dirty="0" smtClean="0"/>
              <a:t>Jacques Derrida:  Signatur – Tildragelse - Kontekst</a:t>
            </a:r>
          </a:p>
          <a:p>
            <a:endParaRPr lang="da-DK" dirty="0"/>
          </a:p>
          <a:p>
            <a:r>
              <a:rPr lang="da-DK" dirty="0"/>
              <a:t> </a:t>
            </a:r>
            <a:r>
              <a:rPr lang="da-DK" dirty="0" smtClean="0"/>
              <a:t>   	</a:t>
            </a:r>
          </a:p>
        </p:txBody>
      </p:sp>
      <p:sp>
        <p:nvSpPr>
          <p:cNvPr id="3" name="Tekstboks 2"/>
          <p:cNvSpPr txBox="1"/>
          <p:nvPr/>
        </p:nvSpPr>
        <p:spPr>
          <a:xfrm>
            <a:off x="755576" y="692695"/>
            <a:ext cx="8278485" cy="6001643"/>
          </a:xfrm>
          <a:prstGeom prst="rect">
            <a:avLst/>
          </a:prstGeom>
          <a:noFill/>
        </p:spPr>
        <p:txBody>
          <a:bodyPr wrap="none" rtlCol="0">
            <a:spAutoFit/>
          </a:bodyPr>
          <a:lstStyle/>
          <a:p>
            <a:r>
              <a:rPr lang="da-DK" dirty="0" smtClean="0"/>
              <a:t>Det er Derridas opfattelse, at den traditionelle kodemodel for kommunikation –</a:t>
            </a:r>
          </a:p>
          <a:p>
            <a:r>
              <a:rPr lang="da-DK" dirty="0"/>
              <a:t>d</a:t>
            </a:r>
            <a:r>
              <a:rPr lang="da-DK" dirty="0" smtClean="0"/>
              <a:t>er er en på forhånd givet mening, som via et koderet udtryk skal overføres fra </a:t>
            </a:r>
          </a:p>
          <a:p>
            <a:r>
              <a:rPr lang="da-DK" dirty="0" smtClean="0"/>
              <a:t>en afsender til en modtager – er forkert.  Der er en kontekst for mening, som </a:t>
            </a:r>
          </a:p>
          <a:p>
            <a:r>
              <a:rPr lang="da-DK" dirty="0" smtClean="0"/>
              <a:t>aldrig vil kunne udtømmes i mening (eller videnskabeliggøres).</a:t>
            </a:r>
          </a:p>
          <a:p>
            <a:endParaRPr lang="da-DK" sz="800" dirty="0" smtClean="0"/>
          </a:p>
          <a:p>
            <a:r>
              <a:rPr lang="da-DK" dirty="0" smtClean="0"/>
              <a:t>Dette nødvendiggør en bestemt generalisering af skriftbegrebet, som ikke længere</a:t>
            </a:r>
          </a:p>
          <a:p>
            <a:r>
              <a:rPr lang="da-DK" dirty="0"/>
              <a:t>v</a:t>
            </a:r>
            <a:r>
              <a:rPr lang="da-DK" dirty="0" smtClean="0"/>
              <a:t>il kunne forstås under kommunikationens kategori.  Vi må vende os mod skrift-</a:t>
            </a:r>
          </a:p>
          <a:p>
            <a:r>
              <a:rPr lang="da-DK" dirty="0"/>
              <a:t>t</a:t>
            </a:r>
            <a:r>
              <a:rPr lang="da-DK" dirty="0" smtClean="0"/>
              <a:t>egnet. Dette skriftegn ”[…] fører fra den enkle sansning og den nærværende per-</a:t>
            </a:r>
          </a:p>
          <a:p>
            <a:r>
              <a:rPr lang="da-DK" dirty="0"/>
              <a:t>c</a:t>
            </a:r>
            <a:r>
              <a:rPr lang="da-DK" dirty="0" smtClean="0"/>
              <a:t>eption til repræsentationens komplekse arkitektur: fra det oprindelige nærvær til</a:t>
            </a:r>
          </a:p>
          <a:p>
            <a:r>
              <a:rPr lang="da-DK" dirty="0"/>
              <a:t>d</a:t>
            </a:r>
            <a:r>
              <a:rPr lang="da-DK" dirty="0" smtClean="0"/>
              <a:t>en mest formelle kalkyles sprog.” (123) </a:t>
            </a:r>
          </a:p>
          <a:p>
            <a:endParaRPr lang="da-DK" sz="800" dirty="0"/>
          </a:p>
          <a:p>
            <a:r>
              <a:rPr lang="da-DK" dirty="0" smtClean="0"/>
              <a:t>Skriftegnet – og det, at det er </a:t>
            </a:r>
            <a:r>
              <a:rPr lang="da-DK" i="1" dirty="0" smtClean="0">
                <a:solidFill>
                  <a:srgbClr val="FF0000"/>
                </a:solidFill>
              </a:rPr>
              <a:t>iterabelt</a:t>
            </a:r>
            <a:r>
              <a:rPr lang="da-DK" dirty="0" smtClean="0"/>
              <a:t> (gentageligt), skaber fravær. Men det skaber </a:t>
            </a:r>
          </a:p>
          <a:p>
            <a:r>
              <a:rPr lang="da-DK" dirty="0" smtClean="0"/>
              <a:t>også inden for traditionen en fejlagtig forestilling om  ”[…] tegnet som repræsentation </a:t>
            </a:r>
          </a:p>
          <a:p>
            <a:r>
              <a:rPr lang="da-DK" dirty="0" smtClean="0"/>
              <a:t>af ideen, der selv repræsenterer den perciperede ting. ” (123) Imidlertid: Skrifttegnet </a:t>
            </a:r>
          </a:p>
          <a:p>
            <a:r>
              <a:rPr lang="da-DK" dirty="0" smtClean="0"/>
              <a:t>er ikke en stabil relation mellem det kodebundne udtryk og et sådant idealt indhold. </a:t>
            </a:r>
          </a:p>
          <a:p>
            <a:r>
              <a:rPr lang="da-DK" dirty="0" smtClean="0"/>
              <a:t>Det bliver i sidste instans ”[…] sprængningen af kodens autoritet i dens egenskab af</a:t>
            </a:r>
          </a:p>
          <a:p>
            <a:r>
              <a:rPr lang="da-DK" dirty="0" smtClean="0"/>
              <a:t>sluttet regelsystem.” (s. 126)  Betydningen må i dens kontekstafhængighed </a:t>
            </a:r>
            <a:r>
              <a:rPr lang="da-DK" dirty="0" smtClean="0">
                <a:solidFill>
                  <a:srgbClr val="FF0000"/>
                </a:solidFill>
              </a:rPr>
              <a:t>dissemi-</a:t>
            </a:r>
          </a:p>
          <a:p>
            <a:r>
              <a:rPr lang="da-DK" dirty="0" smtClean="0">
                <a:solidFill>
                  <a:srgbClr val="FF0000"/>
                </a:solidFill>
              </a:rPr>
              <a:t>nere</a:t>
            </a:r>
            <a:r>
              <a:rPr lang="da-DK" dirty="0" smtClean="0"/>
              <a:t>. </a:t>
            </a:r>
          </a:p>
          <a:p>
            <a:endParaRPr lang="da-DK" sz="800" dirty="0" smtClean="0"/>
          </a:p>
          <a:p>
            <a:r>
              <a:rPr lang="da-DK" dirty="0" smtClean="0"/>
              <a:t>Skrifttegnet kan vær </a:t>
            </a:r>
            <a:r>
              <a:rPr lang="da-DK" i="1" dirty="0" smtClean="0">
                <a:solidFill>
                  <a:srgbClr val="FF0000"/>
                </a:solidFill>
              </a:rPr>
              <a:t>agrammatikalsk</a:t>
            </a:r>
            <a:r>
              <a:rPr lang="da-DK" dirty="0" smtClean="0"/>
              <a:t>. Og det kan forskydes fra </a:t>
            </a:r>
            <a:r>
              <a:rPr lang="da-DK" dirty="0"/>
              <a:t>é</a:t>
            </a:r>
            <a:r>
              <a:rPr lang="da-DK" dirty="0" smtClean="0"/>
              <a:t>n kodning til en </a:t>
            </a:r>
          </a:p>
          <a:p>
            <a:r>
              <a:rPr lang="da-DK" dirty="0"/>
              <a:t>a</a:t>
            </a:r>
            <a:r>
              <a:rPr lang="da-DK" dirty="0" smtClean="0"/>
              <a:t>nden. Derfor kan det fungere i forskellige former for </a:t>
            </a:r>
            <a:r>
              <a:rPr lang="da-DK" i="1" dirty="0" smtClean="0">
                <a:solidFill>
                  <a:srgbClr val="FF0000"/>
                </a:solidFill>
              </a:rPr>
              <a:t>citerende podning</a:t>
            </a:r>
            <a:r>
              <a:rPr lang="da-DK" dirty="0" smtClean="0"/>
              <a:t>. Det ”[…]</a:t>
            </a:r>
          </a:p>
          <a:p>
            <a:r>
              <a:rPr lang="da-DK" dirty="0"/>
              <a:t>k</a:t>
            </a:r>
            <a:r>
              <a:rPr lang="da-DK" dirty="0" smtClean="0"/>
              <a:t>an citeres, sættes i gåseøjne; hermed kan det bryde med enhver given kontekst, i </a:t>
            </a:r>
          </a:p>
          <a:p>
            <a:r>
              <a:rPr lang="da-DK" dirty="0" smtClean="0"/>
              <a:t>Det uendelige afføde nye kontekster på en absolut ikke-mættelig måde. (s. 133)</a:t>
            </a:r>
            <a:endParaRPr lang="da-DK" dirty="0"/>
          </a:p>
        </p:txBody>
      </p:sp>
    </p:spTree>
    <p:extLst>
      <p:ext uri="{BB962C8B-B14F-4D97-AF65-F5344CB8AC3E}">
        <p14:creationId xmlns:p14="http://schemas.microsoft.com/office/powerpoint/2010/main" val="4247392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5452</TotalTime>
  <Words>3650</Words>
  <Application>Microsoft Office PowerPoint</Application>
  <PresentationFormat>Skærmshow (4:3)</PresentationFormat>
  <Paragraphs>307</Paragraphs>
  <Slides>16</Slides>
  <Notes>0</Notes>
  <HiddenSlides>0</HiddenSlides>
  <MMClips>0</MMClips>
  <ScaleCrop>false</ScaleCrop>
  <HeadingPairs>
    <vt:vector size="4" baseType="variant">
      <vt:variant>
        <vt:lpstr>Tema</vt:lpstr>
      </vt:variant>
      <vt:variant>
        <vt:i4>1</vt:i4>
      </vt:variant>
      <vt:variant>
        <vt:lpstr>Diastitler</vt:lpstr>
      </vt:variant>
      <vt:variant>
        <vt:i4>16</vt:i4>
      </vt:variant>
    </vt:vector>
  </HeadingPairs>
  <TitlesOfParts>
    <vt:vector size="17"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Peter</dc:creator>
  <cp:lastModifiedBy>Peter Widell</cp:lastModifiedBy>
  <cp:revision>32</cp:revision>
  <dcterms:created xsi:type="dcterms:W3CDTF">2012-03-01T04:55:45Z</dcterms:created>
  <dcterms:modified xsi:type="dcterms:W3CDTF">2014-09-08T00:54:54Z</dcterms:modified>
</cp:coreProperties>
</file>