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9"/>
  </p:notes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72" r:id="rId14"/>
    <p:sldId id="276" r:id="rId15"/>
    <p:sldId id="284" r:id="rId16"/>
    <p:sldId id="270" r:id="rId17"/>
    <p:sldId id="277" r:id="rId18"/>
    <p:sldId id="279" r:id="rId19"/>
    <p:sldId id="278" r:id="rId20"/>
    <p:sldId id="281" r:id="rId21"/>
    <p:sldId id="285" r:id="rId22"/>
    <p:sldId id="280" r:id="rId23"/>
    <p:sldId id="282" r:id="rId24"/>
    <p:sldId id="289" r:id="rId25"/>
    <p:sldId id="288" r:id="rId26"/>
    <p:sldId id="292" r:id="rId27"/>
    <p:sldId id="290" r:id="rId28"/>
  </p:sldIdLst>
  <p:sldSz cx="9144000" cy="6858000" type="screen4x3"/>
  <p:notesSz cx="6797675" cy="98567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E3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27" autoAdjust="0"/>
    <p:restoredTop sz="95401" autoAdjust="0"/>
  </p:normalViewPr>
  <p:slideViewPr>
    <p:cSldViewPr>
      <p:cViewPr varScale="1">
        <p:scale>
          <a:sx n="90" d="100"/>
          <a:sy n="90" d="100"/>
        </p:scale>
        <p:origin x="3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16286CFE-AECE-402D-81B2-3AF704DF0E4E}" type="datetimeFigureOut">
              <a:rPr lang="da-DK" smtClean="0"/>
              <a:pPr/>
              <a:t>01-03-2017</a:t>
            </a:fld>
            <a:endParaRPr lang="da-DK"/>
          </a:p>
        </p:txBody>
      </p:sp>
      <p:sp>
        <p:nvSpPr>
          <p:cNvPr id="4" name="Pladsholder til diasbillede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C7507239-1CD2-446D-9CE6-7466BC1655C8}" type="slidenum">
              <a:rPr lang="da-DK" smtClean="0"/>
              <a:pPr/>
              <a:t>‹nr.›</a:t>
            </a:fld>
            <a:endParaRPr lang="da-DK"/>
          </a:p>
        </p:txBody>
      </p:sp>
    </p:spTree>
    <p:extLst>
      <p:ext uri="{BB962C8B-B14F-4D97-AF65-F5344CB8AC3E}">
        <p14:creationId xmlns:p14="http://schemas.microsoft.com/office/powerpoint/2010/main" val="28238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2</a:t>
            </a:fld>
            <a:endParaRPr lang="da-DK"/>
          </a:p>
        </p:txBody>
      </p:sp>
    </p:spTree>
    <p:extLst>
      <p:ext uri="{BB962C8B-B14F-4D97-AF65-F5344CB8AC3E}">
        <p14:creationId xmlns:p14="http://schemas.microsoft.com/office/powerpoint/2010/main" val="27687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Coleridge: Suspension of </a:t>
            </a:r>
            <a:r>
              <a:rPr lang="da-DK" dirty="0" err="1"/>
              <a:t>disbelief</a:t>
            </a:r>
            <a:r>
              <a:rPr lang="da-DK" dirty="0"/>
              <a:t> - afstand</a:t>
            </a:r>
          </a:p>
        </p:txBody>
      </p:sp>
      <p:sp>
        <p:nvSpPr>
          <p:cNvPr id="4" name="Pladsholder til diasnummer 3"/>
          <p:cNvSpPr>
            <a:spLocks noGrp="1"/>
          </p:cNvSpPr>
          <p:nvPr>
            <p:ph type="sldNum" sz="quarter" idx="10"/>
          </p:nvPr>
        </p:nvSpPr>
        <p:spPr/>
        <p:txBody>
          <a:bodyPr/>
          <a:lstStyle/>
          <a:p>
            <a:fld id="{C7507239-1CD2-446D-9CE6-7466BC1655C8}" type="slidenum">
              <a:rPr lang="da-DK" smtClean="0"/>
              <a:pPr/>
              <a:t>16</a:t>
            </a:fld>
            <a:endParaRPr lang="da-DK"/>
          </a:p>
        </p:txBody>
      </p:sp>
    </p:spTree>
    <p:extLst>
      <p:ext uri="{BB962C8B-B14F-4D97-AF65-F5344CB8AC3E}">
        <p14:creationId xmlns:p14="http://schemas.microsoft.com/office/powerpoint/2010/main" val="1568187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Searle</a:t>
            </a:r>
            <a:r>
              <a:rPr lang="da-DK" dirty="0"/>
              <a:t>: ”The </a:t>
            </a:r>
            <a:r>
              <a:rPr lang="da-DK" dirty="0" err="1"/>
              <a:t>playwright’s</a:t>
            </a:r>
            <a:r>
              <a:rPr lang="da-DK" dirty="0"/>
              <a:t> performance in </a:t>
            </a:r>
            <a:r>
              <a:rPr lang="da-DK" dirty="0" err="1"/>
              <a:t>writing</a:t>
            </a:r>
            <a:r>
              <a:rPr lang="da-DK" dirty="0"/>
              <a:t> the</a:t>
            </a:r>
            <a:r>
              <a:rPr lang="da-DK" baseline="0" dirty="0"/>
              <a:t> </a:t>
            </a:r>
            <a:r>
              <a:rPr lang="da-DK" baseline="0" dirty="0" err="1"/>
              <a:t>text</a:t>
            </a:r>
            <a:r>
              <a:rPr lang="da-DK" baseline="0" dirty="0"/>
              <a:t> of the </a:t>
            </a:r>
            <a:r>
              <a:rPr lang="da-DK" baseline="0" dirty="0" err="1"/>
              <a:t>play</a:t>
            </a:r>
            <a:r>
              <a:rPr lang="da-DK" baseline="0" dirty="0"/>
              <a:t> is </a:t>
            </a:r>
            <a:r>
              <a:rPr lang="da-DK" baseline="0" dirty="0" err="1"/>
              <a:t>rather</a:t>
            </a:r>
            <a:r>
              <a:rPr lang="da-DK" baseline="0" dirty="0"/>
              <a:t> </a:t>
            </a:r>
            <a:r>
              <a:rPr lang="da-DK" baseline="0" dirty="0" err="1"/>
              <a:t>like</a:t>
            </a:r>
            <a:r>
              <a:rPr lang="da-DK" baseline="0" dirty="0"/>
              <a:t> </a:t>
            </a:r>
            <a:r>
              <a:rPr lang="da-DK" baseline="0" dirty="0" err="1"/>
              <a:t>writing</a:t>
            </a:r>
            <a:r>
              <a:rPr lang="da-DK" baseline="0" dirty="0"/>
              <a:t> a </a:t>
            </a:r>
            <a:r>
              <a:rPr lang="da-DK" baseline="0" dirty="0" err="1"/>
              <a:t>recipe</a:t>
            </a:r>
            <a:r>
              <a:rPr lang="da-DK" baseline="0" dirty="0"/>
              <a:t> for </a:t>
            </a:r>
            <a:r>
              <a:rPr lang="da-DK" baseline="0" dirty="0" err="1"/>
              <a:t>pretence</a:t>
            </a:r>
            <a:r>
              <a:rPr lang="da-DK" baseline="0" dirty="0"/>
              <a:t> </a:t>
            </a:r>
            <a:r>
              <a:rPr lang="da-DK" baseline="0" dirty="0" err="1"/>
              <a:t>than</a:t>
            </a:r>
            <a:r>
              <a:rPr lang="da-DK" baseline="0" dirty="0"/>
              <a:t> </a:t>
            </a:r>
            <a:r>
              <a:rPr lang="da-DK" baseline="0" dirty="0" err="1"/>
              <a:t>engaging</a:t>
            </a:r>
            <a:r>
              <a:rPr lang="da-DK" baseline="0" dirty="0"/>
              <a:t> in a form of </a:t>
            </a:r>
            <a:r>
              <a:rPr lang="da-DK" baseline="0" dirty="0" err="1"/>
              <a:t>pretence</a:t>
            </a:r>
            <a:r>
              <a:rPr lang="da-DK" baseline="0" dirty="0"/>
              <a:t> </a:t>
            </a:r>
            <a:r>
              <a:rPr lang="da-DK" baseline="0" dirty="0" err="1"/>
              <a:t>itself</a:t>
            </a:r>
            <a:r>
              <a:rPr lang="da-DK" baseline="0" dirty="0"/>
              <a:t>.” (</a:t>
            </a:r>
            <a:r>
              <a:rPr lang="da-DK" baseline="0" dirty="0" err="1"/>
              <a:t>Searle</a:t>
            </a:r>
            <a:r>
              <a:rPr lang="da-DK" baseline="0" dirty="0"/>
              <a:t> 1979:69)</a:t>
            </a:r>
          </a:p>
          <a:p>
            <a:endParaRPr lang="da-DK" baseline="0" dirty="0"/>
          </a:p>
          <a:p>
            <a:r>
              <a:rPr lang="da-DK" baseline="0" dirty="0"/>
              <a:t>Skriver en forfatter en tekst til oplæsning ved en skuespiller er forholdet det samme. Læser forfatteren sin egen tekst op, er han sin egen skuespiller.  Han skriver to tekster: Dels en instruktionstekst til sig selv som skuespiller, dels en fiktionstekst for sit publikum. Han har derfor to roller: Han har rollen som forfatter af en instruktionstekst til sig selv; og han har rollen som oplæser (=skuespiller), når han står over for sit publikum.</a:t>
            </a:r>
          </a:p>
          <a:p>
            <a:endParaRPr lang="da-DK" baseline="0" dirty="0"/>
          </a:p>
          <a:p>
            <a:r>
              <a:rPr lang="da-DK" baseline="0" dirty="0"/>
              <a:t>En oplæser af fiktion er en fortæller. </a:t>
            </a:r>
          </a:p>
          <a:p>
            <a:endParaRPr lang="da-DK" baseline="0" dirty="0"/>
          </a:p>
          <a:p>
            <a:r>
              <a:rPr lang="da-DK" baseline="0" dirty="0"/>
              <a:t>Hvis forfatteren ikke tager rundt som oplæser over for sit publikum, men i stedet sender det, han har skrevet, så de kan læse det, er skuespilleren blevet skribent. Han taler ikke længere til sit publikum; han skriver til sine læsere. Men hvad indebærer det?</a:t>
            </a:r>
          </a:p>
          <a:p>
            <a:endParaRPr lang="da-DK" baseline="0" dirty="0"/>
          </a:p>
          <a:p>
            <a:r>
              <a:rPr lang="da-DK" baseline="0" dirty="0"/>
              <a:t>Det, han præsenterer for læserne som skribent, er for så vidt det samme som det, han præsenterer for sit publikum som oplæser.  </a:t>
            </a:r>
            <a:endParaRPr lang="da-DK" dirty="0"/>
          </a:p>
        </p:txBody>
      </p:sp>
      <p:sp>
        <p:nvSpPr>
          <p:cNvPr id="4" name="Pladsholder til diasnummer 3"/>
          <p:cNvSpPr>
            <a:spLocks noGrp="1"/>
          </p:cNvSpPr>
          <p:nvPr>
            <p:ph type="sldNum" sz="quarter" idx="10"/>
          </p:nvPr>
        </p:nvSpPr>
        <p:spPr/>
        <p:txBody>
          <a:bodyPr/>
          <a:lstStyle/>
          <a:p>
            <a:fld id="{C7507239-1CD2-446D-9CE6-7466BC1655C8}" type="slidenum">
              <a:rPr lang="da-DK" smtClean="0"/>
              <a:pPr/>
              <a:t>18</a:t>
            </a:fld>
            <a:endParaRPr lang="da-DK"/>
          </a:p>
        </p:txBody>
      </p:sp>
    </p:spTree>
    <p:extLst>
      <p:ext uri="{BB962C8B-B14F-4D97-AF65-F5344CB8AC3E}">
        <p14:creationId xmlns:p14="http://schemas.microsoft.com/office/powerpoint/2010/main" val="2897749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Currie</a:t>
            </a:r>
            <a:r>
              <a:rPr lang="da-DK" dirty="0"/>
              <a:t> I: fiktiv</a:t>
            </a:r>
            <a:r>
              <a:rPr lang="da-DK" baseline="0" dirty="0"/>
              <a:t> tale som en speciel form for </a:t>
            </a:r>
            <a:r>
              <a:rPr lang="da-DK" baseline="0" dirty="0" err="1"/>
              <a:t>illokutionær</a:t>
            </a:r>
            <a:r>
              <a:rPr lang="da-DK" baseline="0" dirty="0"/>
              <a:t> handling: ”jeg </a:t>
            </a:r>
            <a:r>
              <a:rPr lang="da-DK" baseline="0" dirty="0" err="1"/>
              <a:t>make-believer</a:t>
            </a:r>
            <a:r>
              <a:rPr lang="da-DK" baseline="0" dirty="0"/>
              <a:t> til dig, at …”</a:t>
            </a:r>
            <a:endParaRPr lang="da-DK" dirty="0"/>
          </a:p>
        </p:txBody>
      </p:sp>
      <p:sp>
        <p:nvSpPr>
          <p:cNvPr id="4" name="Pladsholder til diasnummer 3"/>
          <p:cNvSpPr>
            <a:spLocks noGrp="1"/>
          </p:cNvSpPr>
          <p:nvPr>
            <p:ph type="sldNum" sz="quarter" idx="10"/>
          </p:nvPr>
        </p:nvSpPr>
        <p:spPr/>
        <p:txBody>
          <a:bodyPr/>
          <a:lstStyle/>
          <a:p>
            <a:fld id="{C7507239-1CD2-446D-9CE6-7466BC1655C8}" type="slidenum">
              <a:rPr lang="da-DK" smtClean="0"/>
              <a:pPr/>
              <a:t>24</a:t>
            </a:fld>
            <a:endParaRPr lang="da-DK"/>
          </a:p>
        </p:txBody>
      </p:sp>
    </p:spTree>
    <p:extLst>
      <p:ext uri="{BB962C8B-B14F-4D97-AF65-F5344CB8AC3E}">
        <p14:creationId xmlns:p14="http://schemas.microsoft.com/office/powerpoint/2010/main" val="210143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1143000" y="685800"/>
            <a:ext cx="4572000" cy="3429000"/>
          </a:xfrm>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72C160C3-3AB6-49C1-8001-AFDAD271EB5B}" type="slidenum">
              <a:rPr lang="da-DK" smtClean="0"/>
              <a:pPr>
                <a:defRPr/>
              </a:pPr>
              <a:t>27</a:t>
            </a:fld>
            <a:endParaRPr lang="da-DK"/>
          </a:p>
        </p:txBody>
      </p:sp>
    </p:spTree>
    <p:extLst>
      <p:ext uri="{BB962C8B-B14F-4D97-AF65-F5344CB8AC3E}">
        <p14:creationId xmlns:p14="http://schemas.microsoft.com/office/powerpoint/2010/main" val="155634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Udsøg</a:t>
            </a:r>
            <a:r>
              <a:rPr lang="da-DK" baseline="0" dirty="0"/>
              <a:t> genstanden, som det, der skal være målet for din </a:t>
            </a:r>
            <a:r>
              <a:rPr lang="da-DK" baseline="0" dirty="0" err="1"/>
              <a:t>pegen</a:t>
            </a:r>
            <a:r>
              <a:rPr lang="da-DK" baseline="0" dirty="0"/>
              <a:t>, og tilordn så din </a:t>
            </a:r>
            <a:r>
              <a:rPr lang="da-DK" baseline="0" dirty="0" err="1"/>
              <a:t>pegning</a:t>
            </a:r>
            <a:r>
              <a:rPr lang="da-DK" baseline="0" dirty="0"/>
              <a:t>. Kun da vil du nemlig kunne mening i dit begreb om sandhed som korrespondens. </a:t>
            </a:r>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3</a:t>
            </a:fld>
            <a:endParaRPr lang="da-DK"/>
          </a:p>
        </p:txBody>
      </p:sp>
    </p:spTree>
    <p:extLst>
      <p:ext uri="{BB962C8B-B14F-4D97-AF65-F5344CB8AC3E}">
        <p14:creationId xmlns:p14="http://schemas.microsoft.com/office/powerpoint/2010/main" val="2768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4</a:t>
            </a:fld>
            <a:endParaRPr lang="da-DK"/>
          </a:p>
        </p:txBody>
      </p:sp>
    </p:spTree>
    <p:extLst>
      <p:ext uri="{BB962C8B-B14F-4D97-AF65-F5344CB8AC3E}">
        <p14:creationId xmlns:p14="http://schemas.microsoft.com/office/powerpoint/2010/main" val="27687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5</a:t>
            </a:fld>
            <a:endParaRPr lang="da-DK"/>
          </a:p>
        </p:txBody>
      </p:sp>
    </p:spTree>
    <p:extLst>
      <p:ext uri="{BB962C8B-B14F-4D97-AF65-F5344CB8AC3E}">
        <p14:creationId xmlns:p14="http://schemas.microsoft.com/office/powerpoint/2010/main" val="27687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6</a:t>
            </a:fld>
            <a:endParaRPr lang="da-DK" dirty="0"/>
          </a:p>
        </p:txBody>
      </p:sp>
    </p:spTree>
    <p:extLst>
      <p:ext uri="{BB962C8B-B14F-4D97-AF65-F5344CB8AC3E}">
        <p14:creationId xmlns:p14="http://schemas.microsoft.com/office/powerpoint/2010/main" val="27687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7</a:t>
            </a:fld>
            <a:endParaRPr lang="da-DK" dirty="0"/>
          </a:p>
        </p:txBody>
      </p:sp>
    </p:spTree>
    <p:extLst>
      <p:ext uri="{BB962C8B-B14F-4D97-AF65-F5344CB8AC3E}">
        <p14:creationId xmlns:p14="http://schemas.microsoft.com/office/powerpoint/2010/main" val="27687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Modsvar: Det</a:t>
            </a:r>
            <a:r>
              <a:rPr lang="da-DK" baseline="0" dirty="0"/>
              <a:t> er et angreb på antirealismen som generel teori om, hvad vi kan erkende. Kunne man imidlertid ikke tilslutte sig kritikken og stadig hævde antirealismen lokalt, altså netop for fiktion: Realismen må antages, når vi skal lære vores begreber. Men når vi én gang har lært dem, behøver vi blot at referere til dem ”i vores tanke.”</a:t>
            </a:r>
          </a:p>
          <a:p>
            <a:endParaRPr lang="da-DK" baseline="0" dirty="0"/>
          </a:p>
          <a:p>
            <a:r>
              <a:rPr lang="da-DK" baseline="0" dirty="0"/>
              <a:t>Men hvad beløber det sig til? Her må det pragmatiske svar være: Det kan godt være, vi har mulighed for at ”se” fiktionerne i vores tanke. Også fiktion skal kommunikeres.  Men kommunikation må for sin </a:t>
            </a:r>
            <a:r>
              <a:rPr lang="da-DK" baseline="0" dirty="0" err="1"/>
              <a:t>vellykkethed</a:t>
            </a:r>
            <a:r>
              <a:rPr lang="da-DK" baseline="0" dirty="0"/>
              <a:t> finde støtte i offentlige kriterier (Wittgenstein)</a:t>
            </a:r>
          </a:p>
          <a:p>
            <a:endParaRPr lang="da-DK" baseline="0" dirty="0"/>
          </a:p>
          <a:p>
            <a:endParaRPr lang="da-DK" dirty="0"/>
          </a:p>
          <a:p>
            <a:endParaRPr lang="da-DK" dirty="0"/>
          </a:p>
        </p:txBody>
      </p:sp>
      <p:sp>
        <p:nvSpPr>
          <p:cNvPr id="4" name="Pladsholder til diasnummer 3"/>
          <p:cNvSpPr>
            <a:spLocks noGrp="1"/>
          </p:cNvSpPr>
          <p:nvPr>
            <p:ph type="sldNum" sz="quarter" idx="10"/>
          </p:nvPr>
        </p:nvSpPr>
        <p:spPr/>
        <p:txBody>
          <a:bodyPr/>
          <a:lstStyle/>
          <a:p>
            <a:fld id="{813F1E40-2EC1-4AE3-9714-84E8AC20C4D0}" type="slidenum">
              <a:rPr lang="da-DK" smtClean="0"/>
              <a:pPr/>
              <a:t>8</a:t>
            </a:fld>
            <a:endParaRPr lang="da-DK" dirty="0"/>
          </a:p>
        </p:txBody>
      </p:sp>
    </p:spTree>
    <p:extLst>
      <p:ext uri="{BB962C8B-B14F-4D97-AF65-F5344CB8AC3E}">
        <p14:creationId xmlns:p14="http://schemas.microsoft.com/office/powerpoint/2010/main" val="2768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Frege</a:t>
            </a:r>
            <a:r>
              <a:rPr lang="da-DK" dirty="0"/>
              <a:t>: ”Ligesom</a:t>
            </a:r>
            <a:r>
              <a:rPr lang="da-DK" baseline="0" dirty="0"/>
              <a:t> teatertorden kun er skin-torden og teaterfægtning kun spilfægteri, er også teaterudsagn kun skinudsagn … Skuespilleren hævder ingenting i sin rolle, han lyver heller ikke, selv når han siger noget, han ved er falsk” (</a:t>
            </a:r>
            <a:r>
              <a:rPr lang="da-DK" baseline="0" dirty="0" err="1"/>
              <a:t>Frege</a:t>
            </a:r>
            <a:r>
              <a:rPr lang="da-DK" baseline="0" dirty="0"/>
              <a:t> 2002 (1918-1919):225). </a:t>
            </a:r>
          </a:p>
          <a:p>
            <a:endParaRPr lang="da-DK" baseline="0" dirty="0"/>
          </a:p>
          <a:p>
            <a:r>
              <a:rPr lang="da-DK" baseline="0" dirty="0"/>
              <a:t>Austin: ”</a:t>
            </a:r>
            <a:r>
              <a:rPr lang="da-DK" sz="1200" b="0" i="0" u="none" strike="noStrike" kern="1200" baseline="0" dirty="0">
                <a:solidFill>
                  <a:schemeClr val="tx1"/>
                </a:solidFill>
                <a:latin typeface="+mn-lt"/>
                <a:ea typeface="+mn-ea"/>
                <a:cs typeface="+mn-cs"/>
              </a:rPr>
              <a:t>En performativ ytring vil på en ganske særlig måde være tom eller ugyldig hvis den siges af en skuespiller på scenen, hvis den står i et digt, eller fremføres i en monolog. Det gælder tilsvarende for enhver anden ytring der udsættes for en så voldsom forskydning. Sprog der bruges under den slags specielle forhold, tæller tydeligvis ikke for pålydende, men fungerer parasitært …” (Austin 1997 (1962):51).</a:t>
            </a:r>
          </a:p>
          <a:p>
            <a:endParaRPr lang="en-US" sz="1200" b="0" i="0" u="none" strike="noStrike" kern="1200" baseline="0" noProof="0" dirty="0">
              <a:solidFill>
                <a:schemeClr val="tx1"/>
              </a:solidFill>
              <a:latin typeface="+mn-lt"/>
              <a:ea typeface="+mn-ea"/>
              <a:cs typeface="+mn-cs"/>
            </a:endParaRPr>
          </a:p>
          <a:p>
            <a:r>
              <a:rPr lang="en-US" sz="1200" b="0" i="0" u="none" strike="noStrike" kern="1200" baseline="0" noProof="0" dirty="0">
                <a:solidFill>
                  <a:schemeClr val="tx1"/>
                </a:solidFill>
                <a:latin typeface="+mn-lt"/>
                <a:ea typeface="+mn-ea"/>
                <a:cs typeface="+mn-cs"/>
              </a:rPr>
              <a:t>Searle: ”… a play, that is, a play as performed, is not a pretended representation or a state of affairs but the pretended state of affairs itself, the actors pretend to </a:t>
            </a:r>
            <a:r>
              <a:rPr lang="en-US" sz="1200" b="0" i="1" u="none" strike="noStrike" kern="1200" baseline="0" noProof="0" dirty="0">
                <a:solidFill>
                  <a:schemeClr val="tx1"/>
                </a:solidFill>
                <a:latin typeface="+mn-lt"/>
                <a:ea typeface="+mn-ea"/>
                <a:cs typeface="+mn-cs"/>
              </a:rPr>
              <a:t>be</a:t>
            </a:r>
            <a:r>
              <a:rPr lang="en-US" sz="1200" b="0" i="0" u="none" strike="noStrike" kern="1200" baseline="0" noProof="0" dirty="0">
                <a:solidFill>
                  <a:schemeClr val="tx1"/>
                </a:solidFill>
                <a:latin typeface="+mn-lt"/>
                <a:ea typeface="+mn-ea"/>
                <a:cs typeface="+mn-cs"/>
              </a:rPr>
              <a:t> the characters.” (Searle 1979:69). </a:t>
            </a:r>
          </a:p>
          <a:p>
            <a:endParaRPr lang="en-US" sz="1200" b="0" i="0" u="none" strike="noStrike" kern="1200" baseline="0" noProof="0" dirty="0">
              <a:solidFill>
                <a:schemeClr val="tx1"/>
              </a:solidFill>
              <a:latin typeface="+mn-lt"/>
              <a:ea typeface="+mn-ea"/>
              <a:cs typeface="+mn-cs"/>
            </a:endParaRPr>
          </a:p>
        </p:txBody>
      </p:sp>
      <p:sp>
        <p:nvSpPr>
          <p:cNvPr id="4" name="Pladsholder til diasnummer 3"/>
          <p:cNvSpPr>
            <a:spLocks noGrp="1"/>
          </p:cNvSpPr>
          <p:nvPr>
            <p:ph type="sldNum" sz="quarter" idx="10"/>
          </p:nvPr>
        </p:nvSpPr>
        <p:spPr/>
        <p:txBody>
          <a:bodyPr/>
          <a:lstStyle/>
          <a:p>
            <a:fld id="{813F1E40-2EC1-4AE3-9714-84E8AC20C4D0}" type="slidenum">
              <a:rPr lang="da-DK" smtClean="0"/>
              <a:pPr/>
              <a:t>9</a:t>
            </a:fld>
            <a:endParaRPr lang="da-DK"/>
          </a:p>
        </p:txBody>
      </p:sp>
    </p:spTree>
    <p:extLst>
      <p:ext uri="{BB962C8B-B14F-4D97-AF65-F5344CB8AC3E}">
        <p14:creationId xmlns:p14="http://schemas.microsoft.com/office/powerpoint/2010/main" val="2768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507239-1CD2-446D-9CE6-7466BC1655C8}" type="slidenum">
              <a:rPr lang="da-DK" smtClean="0"/>
              <a:pPr/>
              <a:t>15</a:t>
            </a:fld>
            <a:endParaRPr lang="da-DK"/>
          </a:p>
        </p:txBody>
      </p:sp>
    </p:spTree>
    <p:extLst>
      <p:ext uri="{BB962C8B-B14F-4D97-AF65-F5344CB8AC3E}">
        <p14:creationId xmlns:p14="http://schemas.microsoft.com/office/powerpoint/2010/main" val="230451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85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457200" y="6356350"/>
            <a:ext cx="2133600" cy="365125"/>
          </a:xfrm>
          <a:prstGeom prst="rect">
            <a:avLst/>
          </a:prstGeom>
        </p:spPr>
        <p:txBody>
          <a:bodyPr/>
          <a:lstStyle/>
          <a:p>
            <a:fld id="{94E97A16-E6B5-4383-9A97-A5F1CF054897}" type="datetimeFigureOut">
              <a:rPr lang="da-DK" smtClean="0"/>
              <a:pPr/>
              <a:t>01-03-2017</a:t>
            </a:fld>
            <a:endParaRPr lang="da-DK" dirty="0"/>
          </a:p>
        </p:txBody>
      </p:sp>
      <p:sp>
        <p:nvSpPr>
          <p:cNvPr id="3" name="Pladsholder til sidefod 2"/>
          <p:cNvSpPr>
            <a:spLocks noGrp="1"/>
          </p:cNvSpPr>
          <p:nvPr>
            <p:ph type="ftr" sz="quarter" idx="11"/>
          </p:nvPr>
        </p:nvSpPr>
        <p:spPr>
          <a:xfrm>
            <a:off x="3124200" y="6356350"/>
            <a:ext cx="2895600" cy="365125"/>
          </a:xfrm>
          <a:prstGeom prst="rect">
            <a:avLst/>
          </a:prstGeom>
        </p:spPr>
        <p:txBody>
          <a:bodyPr/>
          <a:lstStyle/>
          <a:p>
            <a:endParaRPr lang="da-DK" dirty="0"/>
          </a:p>
        </p:txBody>
      </p:sp>
      <p:sp>
        <p:nvSpPr>
          <p:cNvPr id="4" name="Pladsholder til diasnummer 3"/>
          <p:cNvSpPr>
            <a:spLocks noGrp="1"/>
          </p:cNvSpPr>
          <p:nvPr>
            <p:ph type="sldNum" sz="quarter" idx="12"/>
          </p:nvPr>
        </p:nvSpPr>
        <p:spPr>
          <a:xfrm>
            <a:off x="6553200" y="6356350"/>
            <a:ext cx="2133600" cy="365125"/>
          </a:xfrm>
          <a:prstGeom prst="rect">
            <a:avLst/>
          </a:prstGeom>
        </p:spPr>
        <p:txBody>
          <a:bodyPr/>
          <a:lstStyle/>
          <a:p>
            <a:fld id="{DB01FCD7-5F9D-42C4-A0F6-B2F7D614E39F}" type="slidenum">
              <a:rPr lang="da-DK" smtClean="0"/>
              <a:pPr/>
              <a:t>‹nr.›</a:t>
            </a:fld>
            <a:endParaRPr lang="da-DK" dirty="0"/>
          </a:p>
        </p:txBody>
      </p:sp>
    </p:spTree>
    <p:extLst>
      <p:ext uri="{BB962C8B-B14F-4D97-AF65-F5344CB8AC3E}">
        <p14:creationId xmlns:p14="http://schemas.microsoft.com/office/powerpoint/2010/main" val="2087487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0434" name="Text Box 2"/>
          <p:cNvSpPr txBox="1">
            <a:spLocks noChangeArrowheads="1"/>
          </p:cNvSpPr>
          <p:nvPr/>
        </p:nvSpPr>
        <p:spPr bwMode="auto">
          <a:xfrm>
            <a:off x="1447800" y="5903913"/>
            <a:ext cx="7177088" cy="710067"/>
          </a:xfrm>
          <a:prstGeom prst="rect">
            <a:avLst/>
          </a:prstGeom>
          <a:noFill/>
          <a:ln w="9525">
            <a:noFill/>
            <a:miter lim="800000"/>
            <a:headEnd/>
            <a:tailEnd/>
          </a:ln>
        </p:spPr>
        <p:txBody>
          <a:bodyPr lIns="90000" tIns="46800" rIns="90000" bIns="46800">
            <a:spAutoFit/>
          </a:bodyPr>
          <a:lstStyle/>
          <a:p>
            <a:pPr>
              <a:buClr>
                <a:srgbClr val="000000"/>
              </a:buClr>
              <a:buSzPct val="100000"/>
              <a:buFont typeface="Futura Medium"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b="1" dirty="0">
                <a:latin typeface="Futura Medium" pitchFamily="32" charset="0"/>
                <a:cs typeface="+mn-cs"/>
              </a:rPr>
              <a:t>A </a:t>
            </a:r>
            <a:r>
              <a:rPr lang="en-GB" sz="1200" b="1" dirty="0" err="1">
                <a:latin typeface="Futura Medium" pitchFamily="32" charset="0"/>
                <a:cs typeface="+mn-cs"/>
              </a:rPr>
              <a:t>A</a:t>
            </a:r>
            <a:r>
              <a:rPr lang="en-GB" sz="1200" b="1" dirty="0">
                <a:latin typeface="Futura Medium" pitchFamily="32" charset="0"/>
                <a:cs typeface="+mn-cs"/>
              </a:rPr>
              <a:t> R H U S   U N I V E R S I T E T                                                                                            </a:t>
            </a:r>
            <a:fld id="{5A82B1B8-7972-4B00-82EA-2106CCB93DC3}" type="slidenum">
              <a:rPr lang="en-GB" sz="1600" b="1" i="1">
                <a:solidFill>
                  <a:srgbClr val="FF0000"/>
                </a:solidFill>
                <a:latin typeface="Futura Medium" pitchFamily="32" charset="0"/>
                <a:cs typeface="+mn-cs"/>
              </a:rPr>
              <a:pPr>
                <a:buClr>
                  <a:srgbClr val="000000"/>
                </a:buClr>
                <a:buSzPct val="100000"/>
                <a:buFont typeface="Futura Medium"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‹nr.›</a:t>
            </a:fld>
            <a:endParaRPr lang="en-GB" sz="1600" b="1" i="1" dirty="0">
              <a:solidFill>
                <a:srgbClr val="FF0000"/>
              </a:solidFill>
              <a:latin typeface="Futura Medium" pitchFamily="32" charset="0"/>
              <a:cs typeface="+mn-cs"/>
            </a:endParaRPr>
          </a:p>
          <a:p>
            <a:pPr>
              <a:buClr>
                <a:srgbClr val="000000"/>
              </a:buClr>
              <a:buSzPct val="100000"/>
              <a:buFont typeface="Futura Medium"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200" b="1" dirty="0">
              <a:latin typeface="Futura Medium" pitchFamily="32" charset="0"/>
              <a:cs typeface="+mn-cs"/>
            </a:endParaRPr>
          </a:p>
          <a:p>
            <a:pPr>
              <a:buClr>
                <a:srgbClr val="000000"/>
              </a:buClr>
              <a:buSzPct val="100000"/>
              <a:buFont typeface="Futura Medium"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b="1" dirty="0">
                <a:latin typeface="Futura Medium" pitchFamily="32" charset="0"/>
                <a:cs typeface="+mn-cs"/>
              </a:rPr>
              <a:t>Institut for</a:t>
            </a:r>
            <a:r>
              <a:rPr lang="en-GB" sz="1200" b="1" baseline="0" dirty="0">
                <a:latin typeface="Futura Medium" pitchFamily="32" charset="0"/>
                <a:cs typeface="+mn-cs"/>
              </a:rPr>
              <a:t> Æstetik og Kommunikation</a:t>
            </a:r>
            <a:endParaRPr lang="en-GB" sz="1200" b="1" dirty="0">
              <a:latin typeface="Futura Medium" pitchFamily="32" charset="0"/>
              <a:cs typeface="+mn-cs"/>
            </a:endParaRPr>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3050" y="6189663"/>
            <a:ext cx="6981825"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0436" name="AutoShape 4"/>
          <p:cNvSpPr>
            <a:spLocks noChangeArrowheads="1"/>
          </p:cNvSpPr>
          <p:nvPr/>
        </p:nvSpPr>
        <p:spPr bwMode="auto">
          <a:xfrm>
            <a:off x="4232275" y="3090863"/>
            <a:ext cx="9142413" cy="1587"/>
          </a:xfrm>
          <a:prstGeom prst="roundRect">
            <a:avLst>
              <a:gd name="adj" fmla="val 50000"/>
            </a:avLst>
          </a:prstGeom>
          <a:noFill/>
          <a:ln w="9525">
            <a:noFill/>
            <a:round/>
            <a:headEnd/>
            <a:tailEnd/>
          </a:ln>
        </p:spPr>
        <p:txBody>
          <a:bodyPr wrap="none" anchor="ctr"/>
          <a:lstStyle/>
          <a:p>
            <a:pPr>
              <a:defRPr/>
            </a:pPr>
            <a:endParaRPr lang="da-DK">
              <a:cs typeface="+mn-cs"/>
            </a:endParaRPr>
          </a:p>
        </p:txBody>
      </p:sp>
      <p:sp>
        <p:nvSpPr>
          <p:cNvPr id="530437" name="Text Box 5"/>
          <p:cNvSpPr txBox="1">
            <a:spLocks noChangeArrowheads="1"/>
          </p:cNvSpPr>
          <p:nvPr/>
        </p:nvSpPr>
        <p:spPr bwMode="auto">
          <a:xfrm>
            <a:off x="4859338" y="6308725"/>
            <a:ext cx="3749675" cy="274638"/>
          </a:xfrm>
          <a:prstGeom prst="rect">
            <a:avLst/>
          </a:prstGeom>
          <a:noFill/>
          <a:ln w="9525">
            <a:noFill/>
            <a:miter lim="800000"/>
            <a:headEnd/>
            <a:tailEnd/>
          </a:ln>
        </p:spPr>
        <p:txBody>
          <a:bodyPr lIns="90000" tIns="46800" rIns="90000" bIns="46800">
            <a:spAutoFit/>
          </a:bodyPr>
          <a:lstStyle/>
          <a:p>
            <a:pPr algn="r">
              <a:buClr>
                <a:srgbClr val="000000"/>
              </a:buClr>
              <a:buSzPct val="100000"/>
              <a:buFont typeface="Futura Medium"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b="1">
                <a:latin typeface="Futura Medium" pitchFamily="32" charset="0"/>
                <a:cs typeface="+mn-cs"/>
              </a:rPr>
              <a:t>Peter Widell</a:t>
            </a:r>
          </a:p>
        </p:txBody>
      </p:sp>
      <p:sp>
        <p:nvSpPr>
          <p:cNvPr id="530439" name="Rectangle 7"/>
          <p:cNvSpPr>
            <a:spLocks noChangeArrowheads="1"/>
          </p:cNvSpPr>
          <p:nvPr/>
        </p:nvSpPr>
        <p:spPr bwMode="auto">
          <a:xfrm>
            <a:off x="2843213" y="620713"/>
            <a:ext cx="5761037" cy="915987"/>
          </a:xfrm>
          <a:prstGeom prst="rect">
            <a:avLst/>
          </a:prstGeom>
          <a:noFill/>
          <a:ln w="9525">
            <a:noFill/>
            <a:miter lim="800000"/>
            <a:headEnd/>
            <a:tailEnd/>
          </a:ln>
          <a:effectLst/>
        </p:spPr>
        <p:txBody>
          <a:bodyPr>
            <a:spAutoFit/>
          </a:bodyPr>
          <a:lstStyle/>
          <a:p>
            <a:pPr>
              <a:defRPr/>
            </a:pPr>
            <a:endParaRPr lang="en-GB">
              <a:solidFill>
                <a:srgbClr val="000000"/>
              </a:solidFill>
              <a:latin typeface="Times New Roman" pitchFamily="18" charset="0"/>
              <a:cs typeface="+mn-cs"/>
            </a:endParaRPr>
          </a:p>
          <a:p>
            <a:pPr>
              <a:defRPr/>
            </a:pPr>
            <a:endParaRPr lang="en-GB">
              <a:solidFill>
                <a:srgbClr val="000000"/>
              </a:solidFill>
              <a:latin typeface="Times New Roman" pitchFamily="18" charset="0"/>
              <a:cs typeface="+mn-cs"/>
            </a:endParaRPr>
          </a:p>
          <a:p>
            <a:pPr>
              <a:defRPr/>
            </a:pPr>
            <a:endParaRPr lang="da-DK">
              <a:solidFill>
                <a:srgbClr val="000000"/>
              </a:solidFill>
              <a:latin typeface="Times New Roman" pitchFamily="18" charset="0"/>
              <a:cs typeface="+mn-cs"/>
            </a:endParaRPr>
          </a:p>
        </p:txBody>
      </p:sp>
      <p:grpSp>
        <p:nvGrpSpPr>
          <p:cNvPr id="10" name="LogoCanvasHide01"/>
          <p:cNvGrpSpPr>
            <a:grpSpLocks noChangeAspect="1"/>
          </p:cNvGrpSpPr>
          <p:nvPr/>
        </p:nvGrpSpPr>
        <p:grpSpPr bwMode="auto">
          <a:xfrm>
            <a:off x="445153" y="5983883"/>
            <a:ext cx="924720" cy="462360"/>
            <a:chOff x="3544" y="573"/>
            <a:chExt cx="960" cy="480"/>
          </a:xfrm>
        </p:grpSpPr>
        <p:sp>
          <p:nvSpPr>
            <p:cNvPr id="11" name="AutoShape 3"/>
            <p:cNvSpPr>
              <a:spLocks noChangeAspect="1" noChangeArrowheads="1"/>
            </p:cNvSpPr>
            <p:nvPr/>
          </p:nvSpPr>
          <p:spPr bwMode="auto">
            <a:xfrm>
              <a:off x="3544" y="573"/>
              <a:ext cx="96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p>
          </p:txBody>
        </p:sp>
        <p:sp>
          <p:nvSpPr>
            <p:cNvPr id="12" name="Freeform 4"/>
            <p:cNvSpPr>
              <a:spLocks/>
            </p:cNvSpPr>
            <p:nvPr/>
          </p:nvSpPr>
          <p:spPr bwMode="auto">
            <a:xfrm>
              <a:off x="4024" y="813"/>
              <a:ext cx="480" cy="240"/>
            </a:xfrm>
            <a:custGeom>
              <a:avLst/>
              <a:gdLst>
                <a:gd name="T0" fmla="*/ 2 w 8160"/>
                <a:gd name="T1" fmla="*/ 0 h 4080"/>
                <a:gd name="T2" fmla="*/ 2 w 8160"/>
                <a:gd name="T3" fmla="*/ 0 h 4080"/>
                <a:gd name="T4" fmla="*/ 2 w 8160"/>
                <a:gd name="T5" fmla="*/ 0 h 4080"/>
                <a:gd name="T6" fmla="*/ 2 w 8160"/>
                <a:gd name="T7" fmla="*/ 0 h 4080"/>
                <a:gd name="T8" fmla="*/ 1 w 8160"/>
                <a:gd name="T9" fmla="*/ 1 h 4080"/>
                <a:gd name="T10" fmla="*/ 1 w 8160"/>
                <a:gd name="T11" fmla="*/ 1 h 4080"/>
                <a:gd name="T12" fmla="*/ 1 w 8160"/>
                <a:gd name="T13" fmla="*/ 1 h 4080"/>
                <a:gd name="T14" fmla="*/ 1 w 8160"/>
                <a:gd name="T15" fmla="*/ 1 h 4080"/>
                <a:gd name="T16" fmla="*/ 1 w 8160"/>
                <a:gd name="T17" fmla="*/ 1 h 4080"/>
                <a:gd name="T18" fmla="*/ 1 w 8160"/>
                <a:gd name="T19" fmla="*/ 1 h 4080"/>
                <a:gd name="T20" fmla="*/ 1 w 8160"/>
                <a:gd name="T21" fmla="*/ 1 h 4080"/>
                <a:gd name="T22" fmla="*/ 1 w 8160"/>
                <a:gd name="T23" fmla="*/ 1 h 4080"/>
                <a:gd name="T24" fmla="*/ 1 w 8160"/>
                <a:gd name="T25" fmla="*/ 1 h 4080"/>
                <a:gd name="T26" fmla="*/ 0 w 8160"/>
                <a:gd name="T27" fmla="*/ 1 h 4080"/>
                <a:gd name="T28" fmla="*/ 0 w 8160"/>
                <a:gd name="T29" fmla="*/ 1 h 4080"/>
                <a:gd name="T30" fmla="*/ 0 w 8160"/>
                <a:gd name="T31" fmla="*/ 1 h 4080"/>
                <a:gd name="T32" fmla="*/ 0 w 8160"/>
                <a:gd name="T33" fmla="*/ 1 h 4080"/>
                <a:gd name="T34" fmla="*/ 0 w 8160"/>
                <a:gd name="T35" fmla="*/ 0 h 4080"/>
                <a:gd name="T36" fmla="*/ 0 w 8160"/>
                <a:gd name="T37" fmla="*/ 0 h 4080"/>
                <a:gd name="T38" fmla="*/ 0 w 8160"/>
                <a:gd name="T39" fmla="*/ 0 h 4080"/>
                <a:gd name="T40" fmla="*/ 0 w 8160"/>
                <a:gd name="T41" fmla="*/ 0 h 4080"/>
                <a:gd name="T42" fmla="*/ 0 w 8160"/>
                <a:gd name="T43" fmla="*/ 0 h 4080"/>
                <a:gd name="T44" fmla="*/ 0 w 8160"/>
                <a:gd name="T45" fmla="*/ 0 h 4080"/>
                <a:gd name="T46" fmla="*/ 0 w 8160"/>
                <a:gd name="T47" fmla="*/ 0 h 4080"/>
                <a:gd name="T48" fmla="*/ 0 w 8160"/>
                <a:gd name="T49" fmla="*/ 0 h 4080"/>
                <a:gd name="T50" fmla="*/ 0 w 8160"/>
                <a:gd name="T51" fmla="*/ 0 h 4080"/>
                <a:gd name="T52" fmla="*/ 1 w 8160"/>
                <a:gd name="T53" fmla="*/ 0 h 4080"/>
                <a:gd name="T54" fmla="*/ 1 w 8160"/>
                <a:gd name="T55" fmla="*/ 0 h 4080"/>
                <a:gd name="T56" fmla="*/ 1 w 8160"/>
                <a:gd name="T57" fmla="*/ 0 h 4080"/>
                <a:gd name="T58" fmla="*/ 1 w 8160"/>
                <a:gd name="T59" fmla="*/ 0 h 4080"/>
                <a:gd name="T60" fmla="*/ 1 w 8160"/>
                <a:gd name="T61" fmla="*/ 0 h 4080"/>
                <a:gd name="T62" fmla="*/ 1 w 8160"/>
                <a:gd name="T63" fmla="*/ 0 h 4080"/>
                <a:gd name="T64" fmla="*/ 1 w 8160"/>
                <a:gd name="T65" fmla="*/ 0 h 4080"/>
                <a:gd name="T66" fmla="*/ 1 w 8160"/>
                <a:gd name="T67" fmla="*/ 0 h 4080"/>
                <a:gd name="T68" fmla="*/ 1 w 8160"/>
                <a:gd name="T69" fmla="*/ 0 h 4080"/>
                <a:gd name="T70" fmla="*/ 1 w 8160"/>
                <a:gd name="T71" fmla="*/ 0 h 4080"/>
                <a:gd name="T72" fmla="*/ 1 w 8160"/>
                <a:gd name="T73" fmla="*/ 0 h 4080"/>
                <a:gd name="T74" fmla="*/ 1 w 8160"/>
                <a:gd name="T75" fmla="*/ 0 h 4080"/>
                <a:gd name="T76" fmla="*/ 1 w 8160"/>
                <a:gd name="T77" fmla="*/ 0 h 4080"/>
                <a:gd name="T78" fmla="*/ 1 w 8160"/>
                <a:gd name="T79" fmla="*/ 0 h 4080"/>
                <a:gd name="T80" fmla="*/ 1 w 8160"/>
                <a:gd name="T81" fmla="*/ 0 h 4080"/>
                <a:gd name="T82" fmla="*/ 1 w 8160"/>
                <a:gd name="T83" fmla="*/ 0 h 4080"/>
                <a:gd name="T84" fmla="*/ 1 w 8160"/>
                <a:gd name="T85" fmla="*/ 0 h 40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160"/>
                <a:gd name="T130" fmla="*/ 0 h 4080"/>
                <a:gd name="T131" fmla="*/ 8160 w 8160"/>
                <a:gd name="T132" fmla="*/ 4080 h 408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rgbClr val="0342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a-DK"/>
            </a:p>
          </p:txBody>
        </p:sp>
        <p:sp>
          <p:nvSpPr>
            <p:cNvPr id="13" name="Freeform 5"/>
            <p:cNvSpPr>
              <a:spLocks/>
            </p:cNvSpPr>
            <p:nvPr/>
          </p:nvSpPr>
          <p:spPr bwMode="auto">
            <a:xfrm>
              <a:off x="3544" y="573"/>
              <a:ext cx="480" cy="480"/>
            </a:xfrm>
            <a:custGeom>
              <a:avLst/>
              <a:gdLst>
                <a:gd name="T0" fmla="*/ 1 w 8160"/>
                <a:gd name="T1" fmla="*/ 2 h 8160"/>
                <a:gd name="T2" fmla="*/ 0 w 8160"/>
                <a:gd name="T3" fmla="*/ 2 h 8160"/>
                <a:gd name="T4" fmla="*/ 2 w 8160"/>
                <a:gd name="T5" fmla="*/ 0 h 8160"/>
                <a:gd name="T6" fmla="*/ 2 w 8160"/>
                <a:gd name="T7" fmla="*/ 1 h 8160"/>
                <a:gd name="T8" fmla="*/ 1 w 8160"/>
                <a:gd name="T9" fmla="*/ 2 h 8160"/>
                <a:gd name="T10" fmla="*/ 0 60000 65536"/>
                <a:gd name="T11" fmla="*/ 0 60000 65536"/>
                <a:gd name="T12" fmla="*/ 0 60000 65536"/>
                <a:gd name="T13" fmla="*/ 0 60000 65536"/>
                <a:gd name="T14" fmla="*/ 0 60000 65536"/>
                <a:gd name="T15" fmla="*/ 0 w 8160"/>
                <a:gd name="T16" fmla="*/ 0 h 8160"/>
                <a:gd name="T17" fmla="*/ 8160 w 8160"/>
                <a:gd name="T18" fmla="*/ 8160 h 8160"/>
              </a:gdLst>
              <a:ahLst/>
              <a:cxnLst>
                <a:cxn ang="T10">
                  <a:pos x="T0" y="T1"/>
                </a:cxn>
                <a:cxn ang="T11">
                  <a:pos x="T2" y="T3"/>
                </a:cxn>
                <a:cxn ang="T12">
                  <a:pos x="T4" y="T5"/>
                </a:cxn>
                <a:cxn ang="T13">
                  <a:pos x="T6" y="T7"/>
                </a:cxn>
                <a:cxn ang="T14">
                  <a:pos x="T8" y="T9"/>
                </a:cxn>
              </a:cxnLst>
              <a:rect l="T15" t="T16" r="T17" b="T18"/>
              <a:pathLst>
                <a:path w="8160" h="8160">
                  <a:moveTo>
                    <a:pt x="2878" y="8160"/>
                  </a:moveTo>
                  <a:lnTo>
                    <a:pt x="0" y="8160"/>
                  </a:lnTo>
                  <a:lnTo>
                    <a:pt x="8160" y="0"/>
                  </a:lnTo>
                  <a:lnTo>
                    <a:pt x="8160" y="2892"/>
                  </a:lnTo>
                  <a:lnTo>
                    <a:pt x="2878" y="8160"/>
                  </a:lnTo>
                  <a:close/>
                </a:path>
              </a:pathLst>
            </a:custGeom>
            <a:solidFill>
              <a:srgbClr val="0342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a-DK"/>
            </a:p>
          </p:txBody>
        </p:sp>
      </p:grpSp>
    </p:spTree>
    <p:extLst>
      <p:ext uri="{BB962C8B-B14F-4D97-AF65-F5344CB8AC3E}">
        <p14:creationId xmlns:p14="http://schemas.microsoft.com/office/powerpoint/2010/main" val="3461911551"/>
      </p:ext>
    </p:extLst>
  </p:cSld>
  <p:clrMap bg1="lt1" tx1="dk1" bg2="lt2" tx2="dk2" accent1="accent1" accent2="accent2" accent3="accent3" accent4="accent4" accent5="accent5" accent6="accent6" hlink="hlink" folHlink="folHlink"/>
  <p:sldLayoutIdLst>
    <p:sldLayoutId id="2147483663" r:id="rId1"/>
    <p:sldLayoutId id="2147483664" r:id="rId2"/>
  </p:sldLayoutIdLst>
  <p:hf sldNum="0" hdr="0" ftr="0" dt="0"/>
  <p:txStyles>
    <p:titleStyle>
      <a:lvl1pPr algn="l" defTabSz="449263" rtl="0" eaLnBrk="0" fontAlgn="ctr" hangingPunct="0">
        <a:spcBef>
          <a:spcPct val="0"/>
        </a:spcBef>
        <a:spcAft>
          <a:spcPct val="0"/>
        </a:spcAft>
        <a:buClr>
          <a:srgbClr val="003399"/>
        </a:buClr>
        <a:buSzPct val="100000"/>
        <a:buFont typeface="Verdana" pitchFamily="34" charset="0"/>
        <a:defRPr sz="4000">
          <a:solidFill>
            <a:srgbClr val="000000"/>
          </a:solidFill>
          <a:latin typeface="+mj-lt"/>
          <a:ea typeface="+mj-ea"/>
          <a:cs typeface="+mj-cs"/>
        </a:defRPr>
      </a:lvl1pPr>
      <a:lvl2pPr algn="l" defTabSz="449263" rtl="0" eaLnBrk="0" fontAlgn="ctr" hangingPunct="0">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2pPr>
      <a:lvl3pPr algn="l" defTabSz="449263" rtl="0" eaLnBrk="0" fontAlgn="ctr" hangingPunct="0">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3pPr>
      <a:lvl4pPr algn="l" defTabSz="449263" rtl="0" eaLnBrk="0" fontAlgn="ctr" hangingPunct="0">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4pPr>
      <a:lvl5pPr algn="l" defTabSz="449263" rtl="0" eaLnBrk="0" fontAlgn="ctr" hangingPunct="0">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5pPr>
      <a:lvl6pPr marL="457200" algn="l" defTabSz="449263" rtl="0" fontAlgn="ctr">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6pPr>
      <a:lvl7pPr marL="914400" algn="l" defTabSz="449263" rtl="0" fontAlgn="ctr">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7pPr>
      <a:lvl8pPr marL="1371600" algn="l" defTabSz="449263" rtl="0" fontAlgn="ctr">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8pPr>
      <a:lvl9pPr marL="1828800" algn="l" defTabSz="449263" rtl="0" fontAlgn="ctr">
        <a:spcBef>
          <a:spcPct val="0"/>
        </a:spcBef>
        <a:spcAft>
          <a:spcPct val="0"/>
        </a:spcAft>
        <a:buClr>
          <a:srgbClr val="003399"/>
        </a:buClr>
        <a:buSzPct val="100000"/>
        <a:buFont typeface="Verdana" pitchFamily="34" charset="0"/>
        <a:defRPr sz="4000">
          <a:solidFill>
            <a:srgbClr val="000000"/>
          </a:solidFill>
          <a:latin typeface="Times New Roman" pitchFamily="18" charset="0"/>
          <a:cs typeface="Arial" charset="0"/>
        </a:defRPr>
      </a:lvl9pPr>
    </p:titleStyle>
    <p:bodyStyle>
      <a:lvl1pPr marL="341313" indent="-341313" algn="l" defTabSz="449263" rtl="0" eaLnBrk="0" fontAlgn="base" hangingPunct="0">
        <a:spcBef>
          <a:spcPts val="700"/>
        </a:spcBef>
        <a:spcAft>
          <a:spcPct val="0"/>
        </a:spcAft>
        <a:buClr>
          <a:srgbClr val="FF0000"/>
        </a:buClr>
        <a:buSzPct val="100000"/>
        <a:buFont typeface="Wingdings" pitchFamily="2" charset="2"/>
        <a:buChar char=""/>
        <a:defRPr sz="2800">
          <a:solidFill>
            <a:srgbClr val="000000"/>
          </a:solidFill>
          <a:latin typeface="+mn-lt"/>
          <a:ea typeface="+mn-ea"/>
          <a:cs typeface="+mn-cs"/>
        </a:defRPr>
      </a:lvl1pPr>
      <a:lvl2pPr marL="741363" indent="-284163" algn="l" defTabSz="449263" rtl="0" eaLnBrk="0" fontAlgn="base" hangingPunct="0">
        <a:spcBef>
          <a:spcPts val="600"/>
        </a:spcBef>
        <a:spcAft>
          <a:spcPct val="0"/>
        </a:spcAft>
        <a:buClr>
          <a:srgbClr val="FF0000"/>
        </a:buClr>
        <a:buSzPct val="100000"/>
        <a:buFont typeface="Wingdings" pitchFamily="2" charset="2"/>
        <a:buChar char=""/>
        <a:defRPr sz="2400">
          <a:solidFill>
            <a:srgbClr val="000000"/>
          </a:solidFill>
          <a:latin typeface="+mn-lt"/>
          <a:cs typeface="+mn-cs"/>
        </a:defRPr>
      </a:lvl2pPr>
      <a:lvl3pPr marL="1143000" indent="-228600" algn="l" defTabSz="449263" rtl="0" eaLnBrk="0" fontAlgn="base" hangingPunct="0">
        <a:spcBef>
          <a:spcPts val="500"/>
        </a:spcBef>
        <a:spcAft>
          <a:spcPct val="0"/>
        </a:spcAft>
        <a:buClr>
          <a:srgbClr val="FF0000"/>
        </a:buClr>
        <a:buSzPct val="100000"/>
        <a:buFont typeface="Wingdings" pitchFamily="2" charset="2"/>
        <a:buChar char=""/>
        <a:defRPr sz="2000">
          <a:solidFill>
            <a:srgbClr val="000000"/>
          </a:solidFill>
          <a:latin typeface="+mn-lt"/>
          <a:cs typeface="+mn-cs"/>
        </a:defRPr>
      </a:lvl3pPr>
      <a:lvl4pPr marL="1600200" indent="-228600" algn="l" defTabSz="449263" rtl="0" eaLnBrk="0" fontAlgn="base" hangingPunct="0">
        <a:spcBef>
          <a:spcPts val="400"/>
        </a:spcBef>
        <a:spcAft>
          <a:spcPct val="0"/>
        </a:spcAft>
        <a:buClr>
          <a:srgbClr val="FF0000"/>
        </a:buClr>
        <a:buSzPct val="100000"/>
        <a:buFont typeface="Wingdings" pitchFamily="2" charset="2"/>
        <a:buChar char=""/>
        <a:defRPr sz="1600">
          <a:solidFill>
            <a:srgbClr val="000000"/>
          </a:solidFill>
          <a:latin typeface="+mn-lt"/>
          <a:cs typeface="+mn-cs"/>
        </a:defRPr>
      </a:lvl4pPr>
      <a:lvl5pPr marL="2057400" indent="-228600" algn="l" defTabSz="449263" rtl="0" eaLnBrk="0" fontAlgn="base" hangingPunct="0">
        <a:spcBef>
          <a:spcPts val="400"/>
        </a:spcBef>
        <a:spcAft>
          <a:spcPct val="0"/>
        </a:spcAft>
        <a:buClr>
          <a:srgbClr val="FF0000"/>
        </a:buClr>
        <a:buSzPct val="100000"/>
        <a:buFont typeface="Wingdings" pitchFamily="2" charset="2"/>
        <a:buChar char=""/>
        <a:defRPr sz="1600">
          <a:solidFill>
            <a:srgbClr val="000000"/>
          </a:solidFill>
          <a:latin typeface="+mn-lt"/>
          <a:cs typeface="+mn-cs"/>
        </a:defRPr>
      </a:lvl5pPr>
      <a:lvl6pPr marL="2514600" indent="-228600" algn="l" defTabSz="449263" rtl="0" fontAlgn="base">
        <a:spcBef>
          <a:spcPts val="400"/>
        </a:spcBef>
        <a:spcAft>
          <a:spcPct val="0"/>
        </a:spcAft>
        <a:buClr>
          <a:srgbClr val="FF0000"/>
        </a:buClr>
        <a:buSzPct val="100000"/>
        <a:buFont typeface="Wingdings" pitchFamily="2" charset="2"/>
        <a:buChar char=""/>
        <a:defRPr sz="1600">
          <a:solidFill>
            <a:srgbClr val="000000"/>
          </a:solidFill>
          <a:latin typeface="+mn-lt"/>
          <a:cs typeface="+mn-cs"/>
        </a:defRPr>
      </a:lvl6pPr>
      <a:lvl7pPr marL="2971800" indent="-228600" algn="l" defTabSz="449263" rtl="0" fontAlgn="base">
        <a:spcBef>
          <a:spcPts val="400"/>
        </a:spcBef>
        <a:spcAft>
          <a:spcPct val="0"/>
        </a:spcAft>
        <a:buClr>
          <a:srgbClr val="FF0000"/>
        </a:buClr>
        <a:buSzPct val="100000"/>
        <a:buFont typeface="Wingdings" pitchFamily="2" charset="2"/>
        <a:buChar char=""/>
        <a:defRPr sz="1600">
          <a:solidFill>
            <a:srgbClr val="000000"/>
          </a:solidFill>
          <a:latin typeface="+mn-lt"/>
          <a:cs typeface="+mn-cs"/>
        </a:defRPr>
      </a:lvl7pPr>
      <a:lvl8pPr marL="3429000" indent="-228600" algn="l" defTabSz="449263" rtl="0" fontAlgn="base">
        <a:spcBef>
          <a:spcPts val="400"/>
        </a:spcBef>
        <a:spcAft>
          <a:spcPct val="0"/>
        </a:spcAft>
        <a:buClr>
          <a:srgbClr val="FF0000"/>
        </a:buClr>
        <a:buSzPct val="100000"/>
        <a:buFont typeface="Wingdings" pitchFamily="2" charset="2"/>
        <a:buChar char=""/>
        <a:defRPr sz="1600">
          <a:solidFill>
            <a:srgbClr val="000000"/>
          </a:solidFill>
          <a:latin typeface="+mn-lt"/>
          <a:cs typeface="+mn-cs"/>
        </a:defRPr>
      </a:lvl8pPr>
      <a:lvl9pPr marL="3886200" indent="-228600" algn="l" defTabSz="449263" rtl="0" fontAlgn="base">
        <a:spcBef>
          <a:spcPts val="400"/>
        </a:spcBef>
        <a:spcAft>
          <a:spcPct val="0"/>
        </a:spcAft>
        <a:buClr>
          <a:srgbClr val="FF0000"/>
        </a:buClr>
        <a:buSzPct val="100000"/>
        <a:buFont typeface="Wingdings" pitchFamily="2" charset="2"/>
        <a:buChar char=""/>
        <a:defRPr sz="1600">
          <a:solidFill>
            <a:srgbClr val="000000"/>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youtube.com/watch?v=C1NRHF_4QQI&amp;feature=relat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Bl9Th7usB4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dJISd1Fwd_Y&amp;feature=related"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dJISd1Fwd_Y&amp;feature=related" TargetMode="External"/><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jpeg"/><Relationship Id="rId5" Type="http://schemas.microsoft.com/office/2007/relationships/hdphoto" Target="../media/hdphoto1.wdp"/><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1.jpeg"/><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3.png"/><Relationship Id="rId10" Type="http://schemas.openxmlformats.org/officeDocument/2006/relationships/image" Target="../media/image18.gif"/><Relationship Id="rId4" Type="http://schemas.openxmlformats.org/officeDocument/2006/relationships/image" Target="../media/image12.jpeg"/><Relationship Id="rId9" Type="http://schemas.openxmlformats.org/officeDocument/2006/relationships/hyperlink" Target="http://www.google.dk/url?sa=i&amp;rct=j&amp;q=taler&amp;source=images&amp;cd=&amp;cad=rja&amp;docid=EbrEOw7zdUKvMM&amp;tbnid=VszFl9veE49aCM:&amp;ved=0CAUQjRw&amp;url=http://www.taler.no/&amp;ei=j4IvUf6eH6iE4gSP9IGgCw&amp;bvm=bv.43148975,d.bGE&amp;psig=AFQjCNFsF9-NgXW_uSMFBhUP-1hDI_UN1g&amp;ust=1362154230207796"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2627784" y="3501008"/>
            <a:ext cx="3334567" cy="707886"/>
          </a:xfrm>
          <a:prstGeom prst="rect">
            <a:avLst/>
          </a:prstGeom>
          <a:noFill/>
        </p:spPr>
        <p:txBody>
          <a:bodyPr wrap="none" rtlCol="0">
            <a:spAutoFit/>
          </a:bodyPr>
          <a:lstStyle/>
          <a:p>
            <a:r>
              <a:rPr lang="da-DK" sz="2000" dirty="0">
                <a:latin typeface="Arial" pitchFamily="34" charset="0"/>
                <a:cs typeface="Arial" pitchFamily="34" charset="0"/>
              </a:rPr>
              <a:t>Fiktion, sandhed og mening</a:t>
            </a:r>
          </a:p>
          <a:p>
            <a:r>
              <a:rPr lang="da-DK" sz="2000" dirty="0">
                <a:latin typeface="Arial" pitchFamily="34" charset="0"/>
                <a:cs typeface="Arial" pitchFamily="34" charset="0"/>
              </a:rPr>
              <a:t>et pragmatisk bud</a:t>
            </a:r>
          </a:p>
        </p:txBody>
      </p:sp>
      <p:sp>
        <p:nvSpPr>
          <p:cNvPr id="4" name="Tekstfelt 3"/>
          <p:cNvSpPr txBox="1"/>
          <p:nvPr/>
        </p:nvSpPr>
        <p:spPr>
          <a:xfrm>
            <a:off x="2627784" y="1988840"/>
            <a:ext cx="3685624" cy="923330"/>
          </a:xfrm>
          <a:prstGeom prst="rect">
            <a:avLst/>
          </a:prstGeom>
          <a:noFill/>
        </p:spPr>
        <p:txBody>
          <a:bodyPr wrap="none" rtlCol="0">
            <a:spAutoFit/>
          </a:bodyPr>
          <a:lstStyle/>
          <a:p>
            <a:r>
              <a:rPr lang="da-DK" sz="5400" dirty="0">
                <a:latin typeface="Arial" panose="020B0604020202020204" pitchFamily="34" charset="0"/>
                <a:cs typeface="Arial" panose="020B0604020202020204" pitchFamily="34" charset="0"/>
              </a:rPr>
              <a:t>Fiktionalitet</a:t>
            </a:r>
          </a:p>
        </p:txBody>
      </p:sp>
    </p:spTree>
    <p:extLst>
      <p:ext uri="{BB962C8B-B14F-4D97-AF65-F5344CB8AC3E}">
        <p14:creationId xmlns:p14="http://schemas.microsoft.com/office/powerpoint/2010/main" val="345221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555093"/>
          </a:xfrm>
          <a:prstGeom prst="rect">
            <a:avLst/>
          </a:prstGeom>
          <a:noFill/>
        </p:spPr>
        <p:txBody>
          <a:bodyPr wrap="none" rtlCol="0">
            <a:spAutoFit/>
          </a:bodyPr>
          <a:lstStyle/>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Skuespillere og tilskuere; talehandlen</a:t>
            </a: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solidFill>
                <a:schemeClr val="bg1">
                  <a:lumMod val="65000"/>
                </a:schemeClr>
              </a:solidFill>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Tekstfiktion formidler propositioner (tanker)</a:t>
            </a:r>
            <a:endParaRPr lang="da-DK" sz="800" dirty="0">
              <a:solidFill>
                <a:schemeClr val="bg1">
                  <a:lumMod val="65000"/>
                </a:schemeClr>
              </a:solidFill>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Der er fast rollefordeling: forfattere og læsere</a:t>
            </a:r>
            <a:endParaRPr lang="da-DK" sz="800" dirty="0">
              <a:solidFill>
                <a:schemeClr val="bg1">
                  <a:lumMod val="65000"/>
                </a:schemeClr>
              </a:solidFill>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Tekstfiktion er meningsfuld og usand</a:t>
            </a:r>
            <a:endParaRPr lang="da-DK" sz="800" dirty="0">
              <a:solidFill>
                <a:schemeClr val="bg1">
                  <a:lumMod val="65000"/>
                </a:schemeClr>
              </a:solidFill>
              <a:latin typeface="Arial" pitchFamily="34" charset="0"/>
              <a:cs typeface="Arial" pitchFamily="34" charset="0"/>
            </a:endParaRPr>
          </a:p>
          <a:p>
            <a:pPr marL="285750" indent="-285750">
              <a:buFont typeface="Arial" pitchFamily="34" charset="0"/>
              <a:buChar char="•"/>
            </a:pPr>
            <a:r>
              <a:rPr lang="da-DK" dirty="0">
                <a:solidFill>
                  <a:schemeClr val="bg1">
                    <a:lumMod val="65000"/>
                  </a:schemeClr>
                </a:solidFill>
                <a:latin typeface="Arial" pitchFamily="34" charset="0"/>
                <a:cs typeface="Arial" pitchFamily="34" charset="0"/>
              </a:rPr>
              <a:t>Tekstfiktion kan identificeres med særlige (evt. konventionelle) stiltræk</a:t>
            </a:r>
            <a:endParaRPr lang="da-DK" sz="800" dirty="0">
              <a:solidFill>
                <a:schemeClr val="bg1">
                  <a:lumMod val="65000"/>
                </a:schemeClr>
              </a:solidFill>
              <a:latin typeface="Arial" pitchFamily="34" charset="0"/>
              <a:cs typeface="Arial" pitchFamily="34" charset="0"/>
            </a:endParaRPr>
          </a:p>
        </p:txBody>
      </p:sp>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solidFill>
                  <a:schemeClr val="bg1">
                    <a:lumMod val="65000"/>
                  </a:schemeClr>
                </a:solidFill>
                <a:latin typeface="Arial" pitchFamily="34" charset="0"/>
                <a:cs typeface="Arial" pitchFamily="34" charset="0"/>
              </a:rPr>
              <a:t>	</a:t>
            </a:r>
            <a:endParaRPr lang="da-DK" i="1" dirty="0">
              <a:solidFill>
                <a:schemeClr val="bg1">
                  <a:lumMod val="65000"/>
                </a:schemeClr>
              </a:solidFill>
              <a:latin typeface="Arial" pitchFamily="34" charset="0"/>
              <a:cs typeface="Arial" pitchFamily="34" charset="0"/>
            </a:endParaRPr>
          </a:p>
          <a:p>
            <a:endParaRPr lang="da-DK" dirty="0">
              <a:solidFill>
                <a:schemeClr val="bg1">
                  <a:lumMod val="65000"/>
                </a:schemeClr>
              </a:solidFill>
              <a:latin typeface="Arial" pitchFamily="34" charset="0"/>
              <a:cs typeface="Arial" pitchFamily="34" charset="0"/>
            </a:endParaRPr>
          </a:p>
          <a:p>
            <a:endParaRPr lang="da-DK" sz="800" dirty="0">
              <a:solidFill>
                <a:schemeClr val="bg1">
                  <a:lumMod val="65000"/>
                </a:schemeClr>
              </a:solidFill>
              <a:latin typeface="Arial" pitchFamily="34" charset="0"/>
              <a:cs typeface="Arial" pitchFamily="34" charset="0"/>
            </a:endParaRPr>
          </a:p>
          <a:p>
            <a:endParaRPr lang="da-DK" sz="1400" dirty="0">
              <a:solidFill>
                <a:schemeClr val="bg1">
                  <a:lumMod val="65000"/>
                </a:schemeClr>
              </a:solidFill>
              <a:latin typeface="Arial" pitchFamily="34" charset="0"/>
              <a:cs typeface="Arial" pitchFamily="34" charset="0"/>
            </a:endParaRPr>
          </a:p>
          <a:p>
            <a:endParaRPr lang="da-DK" b="1" dirty="0">
              <a:solidFill>
                <a:schemeClr val="bg1">
                  <a:lumMod val="65000"/>
                </a:schemeClr>
              </a:solidFill>
              <a:latin typeface="Arial" pitchFamily="34" charset="0"/>
              <a:cs typeface="Arial" pitchFamily="34" charset="0"/>
            </a:endParaRPr>
          </a:p>
          <a:p>
            <a:r>
              <a:rPr lang="da-DK" b="1" dirty="0">
                <a:latin typeface="Arial" pitchFamily="34" charset="0"/>
                <a:cs typeface="Arial" pitchFamily="34" charset="0"/>
              </a:rPr>
              <a:t>Tekstfiktion som rollefikseret leg (kun foregiven talehandlen)</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534773" y="3942940"/>
            <a:ext cx="8545717"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Rektangel 2"/>
          <p:cNvSpPr/>
          <p:nvPr/>
        </p:nvSpPr>
        <p:spPr>
          <a:xfrm>
            <a:off x="432000" y="2574788"/>
            <a:ext cx="8352928" cy="3384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Rektangel 1"/>
          <p:cNvSpPr/>
          <p:nvPr/>
        </p:nvSpPr>
        <p:spPr>
          <a:xfrm>
            <a:off x="468464" y="1422660"/>
            <a:ext cx="8316464" cy="4536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76134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647426"/>
          </a:xfrm>
          <a:prstGeom prst="rect">
            <a:avLst/>
          </a:prstGeom>
          <a:noFill/>
        </p:spPr>
        <p:txBody>
          <a:bodyPr wrap="none" rtlCol="0">
            <a:spAutoFit/>
          </a:bodyPr>
          <a:lstStyle/>
          <a:p>
            <a:pPr marL="285750" indent="-285750">
              <a:buFont typeface="Arial" pitchFamily="34" charset="0"/>
              <a:buChar char="•"/>
            </a:pPr>
            <a:r>
              <a:rPr lang="da-DK" dirty="0">
                <a:solidFill>
                  <a:srgbClr val="FF0000"/>
                </a:solidFill>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kan markeres med konventionelle midler (Searle)</a:t>
            </a: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skuespillere og tilskuere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2" name="Rektangel 1"/>
          <p:cNvSpPr/>
          <p:nvPr/>
        </p:nvSpPr>
        <p:spPr>
          <a:xfrm>
            <a:off x="251520" y="1412776"/>
            <a:ext cx="8064896" cy="453650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ektangel 6"/>
          <p:cNvSpPr/>
          <p:nvPr/>
        </p:nvSpPr>
        <p:spPr>
          <a:xfrm>
            <a:off x="467544" y="1652063"/>
            <a:ext cx="3528392" cy="339825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8" name="Picture 4" descr="http://www.aabs.dk/billeder/Produkter/Bornesiden/Legetoj/gyng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565" y="1918658"/>
            <a:ext cx="3058349" cy="2806486"/>
          </a:xfrm>
          <a:prstGeom prst="rect">
            <a:avLst/>
          </a:prstGeom>
          <a:noFill/>
          <a:extLst>
            <a:ext uri="{909E8E84-426E-40DD-AFC4-6F175D3DCCD1}">
              <a14:hiddenFill xmlns:a14="http://schemas.microsoft.com/office/drawing/2010/main">
                <a:solidFill>
                  <a:srgbClr val="FFFFFF"/>
                </a:solidFill>
              </a14:hiddenFill>
            </a:ext>
          </a:extLst>
        </p:spPr>
      </p:pic>
      <p:sp>
        <p:nvSpPr>
          <p:cNvPr id="14" name="Rektangel 13"/>
          <p:cNvSpPr/>
          <p:nvPr/>
        </p:nvSpPr>
        <p:spPr>
          <a:xfrm>
            <a:off x="4422623" y="2132856"/>
            <a:ext cx="419365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boks 2"/>
          <p:cNvSpPr txBox="1"/>
          <p:nvPr/>
        </p:nvSpPr>
        <p:spPr>
          <a:xfrm>
            <a:off x="4554810" y="2132856"/>
            <a:ext cx="3929281" cy="1046440"/>
          </a:xfrm>
          <a:prstGeom prst="rect">
            <a:avLst/>
          </a:prstGeom>
          <a:noFill/>
        </p:spPr>
        <p:txBody>
          <a:bodyPr wrap="none" rtlCol="0">
            <a:spAutoFit/>
          </a:bodyPr>
          <a:lstStyle/>
          <a:p>
            <a:r>
              <a:rPr lang="da-DK" b="1" dirty="0">
                <a:latin typeface="Arial" pitchFamily="34" charset="0"/>
                <a:cs typeface="Arial" pitchFamily="34" charset="0"/>
              </a:rPr>
              <a:t>Instrumentel handlen</a:t>
            </a:r>
          </a:p>
          <a:p>
            <a:endParaRPr lang="da-DK" sz="800" dirty="0">
              <a:latin typeface="Arial" pitchFamily="34" charset="0"/>
              <a:cs typeface="Arial" pitchFamily="34" charset="0"/>
            </a:endParaRPr>
          </a:p>
          <a:p>
            <a:r>
              <a:rPr lang="da-DK" dirty="0">
                <a:latin typeface="Arial" pitchFamily="34" charset="0"/>
                <a:cs typeface="Arial" pitchFamily="34" charset="0"/>
              </a:rPr>
              <a:t>           	Situation – middel – mål ….</a:t>
            </a:r>
          </a:p>
          <a:p>
            <a:r>
              <a:rPr lang="da-DK" dirty="0">
                <a:latin typeface="Arial" pitchFamily="34" charset="0"/>
                <a:cs typeface="Arial" pitchFamily="34" charset="0"/>
              </a:rPr>
              <a:t>	</a:t>
            </a:r>
          </a:p>
        </p:txBody>
      </p:sp>
      <p:sp>
        <p:nvSpPr>
          <p:cNvPr id="10" name="Rektangel 9"/>
          <p:cNvSpPr/>
          <p:nvPr/>
        </p:nvSpPr>
        <p:spPr>
          <a:xfrm>
            <a:off x="4554810" y="360510"/>
            <a:ext cx="4337670" cy="17723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kstboks 10"/>
          <p:cNvSpPr txBox="1"/>
          <p:nvPr/>
        </p:nvSpPr>
        <p:spPr>
          <a:xfrm>
            <a:off x="5017735" y="526882"/>
            <a:ext cx="3801041" cy="1323439"/>
          </a:xfrm>
          <a:prstGeom prst="rect">
            <a:avLst/>
          </a:prstGeom>
          <a:noFill/>
        </p:spPr>
        <p:txBody>
          <a:bodyPr wrap="none" rtlCol="0">
            <a:spAutoFit/>
          </a:bodyPr>
          <a:lstStyle/>
          <a:p>
            <a:r>
              <a:rPr lang="da-DK" dirty="0">
                <a:latin typeface="Arial" pitchFamily="34" charset="0"/>
                <a:cs typeface="Arial" pitchFamily="34" charset="0"/>
              </a:rPr>
              <a:t> rigtigt/forkert (teknisk handlen)</a:t>
            </a:r>
          </a:p>
          <a:p>
            <a:endParaRPr lang="da-DK" sz="800" dirty="0">
              <a:latin typeface="Arial" pitchFamily="34" charset="0"/>
              <a:cs typeface="Arial" pitchFamily="34" charset="0"/>
            </a:endParaRPr>
          </a:p>
          <a:p>
            <a:r>
              <a:rPr lang="da-DK" dirty="0">
                <a:latin typeface="Arial" pitchFamily="34" charset="0"/>
                <a:cs typeface="Arial" pitchFamily="34" charset="0"/>
              </a:rPr>
              <a:t>(Grices relationsmaksime, Sperber </a:t>
            </a:r>
          </a:p>
          <a:p>
            <a:r>
              <a:rPr lang="da-DK" dirty="0">
                <a:latin typeface="Arial" pitchFamily="34" charset="0"/>
                <a:cs typeface="Arial" pitchFamily="34" charset="0"/>
              </a:rPr>
              <a:t>&amp; Wilsons relevansmaksime: mini-</a:t>
            </a:r>
          </a:p>
          <a:p>
            <a:r>
              <a:rPr lang="da-DK" dirty="0">
                <a:latin typeface="Arial" pitchFamily="34" charset="0"/>
                <a:cs typeface="Arial" pitchFamily="34" charset="0"/>
              </a:rPr>
              <a:t>mal omkostning, maksimal effekt)</a:t>
            </a:r>
            <a:endParaRPr lang="da-DK" dirty="0"/>
          </a:p>
        </p:txBody>
      </p:sp>
      <p:sp>
        <p:nvSpPr>
          <p:cNvPr id="12" name="Rektangel 11"/>
          <p:cNvSpPr/>
          <p:nvPr/>
        </p:nvSpPr>
        <p:spPr>
          <a:xfrm>
            <a:off x="4394586" y="3159949"/>
            <a:ext cx="4193654" cy="2555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4516651" y="3241190"/>
            <a:ext cx="4005597" cy="2431435"/>
          </a:xfrm>
          <a:prstGeom prst="rect">
            <a:avLst/>
          </a:prstGeom>
        </p:spPr>
        <p:txBody>
          <a:bodyPr wrap="square">
            <a:spAutoFit/>
          </a:bodyPr>
          <a:lstStyle/>
          <a:p>
            <a:r>
              <a:rPr lang="da-DK" b="1" dirty="0">
                <a:latin typeface="Arial" pitchFamily="34" charset="0"/>
                <a:cs typeface="Arial" pitchFamily="34" charset="0"/>
              </a:rPr>
              <a:t>Leg</a:t>
            </a:r>
          </a:p>
          <a:p>
            <a:endParaRPr lang="da-DK" sz="800" dirty="0">
              <a:latin typeface="Arial" pitchFamily="34" charset="0"/>
              <a:cs typeface="Arial" pitchFamily="34" charset="0"/>
            </a:endParaRPr>
          </a:p>
          <a:p>
            <a:r>
              <a:rPr lang="da-DK" dirty="0">
                <a:latin typeface="Arial" pitchFamily="34" charset="0"/>
                <a:cs typeface="Arial" pitchFamily="34" charset="0"/>
              </a:rPr>
              <a:t>	Indeholder instrumentelle</a:t>
            </a:r>
          </a:p>
          <a:p>
            <a:r>
              <a:rPr lang="da-DK" dirty="0">
                <a:latin typeface="Arial" pitchFamily="34" charset="0"/>
                <a:cs typeface="Arial" pitchFamily="34" charset="0"/>
              </a:rPr>
              <a:t>	handlinger, men er mål i</a:t>
            </a:r>
          </a:p>
          <a:p>
            <a:r>
              <a:rPr lang="da-DK" dirty="0">
                <a:latin typeface="Arial" pitchFamily="34" charset="0"/>
                <a:cs typeface="Arial" pitchFamily="34" charset="0"/>
              </a:rPr>
              <a:t>	sig selv (ramme)</a:t>
            </a:r>
          </a:p>
          <a:p>
            <a:endParaRPr lang="da-DK" dirty="0">
              <a:latin typeface="Arial" pitchFamily="34" charset="0"/>
              <a:cs typeface="Arial" pitchFamily="34" charset="0"/>
            </a:endParaRPr>
          </a:p>
          <a:p>
            <a:r>
              <a:rPr lang="da-DK" dirty="0">
                <a:latin typeface="Arial" pitchFamily="34" charset="0"/>
                <a:cs typeface="Arial" pitchFamily="34" charset="0"/>
              </a:rPr>
              <a:t>	Den legende sætter selv </a:t>
            </a:r>
          </a:p>
          <a:p>
            <a:r>
              <a:rPr lang="da-DK" dirty="0">
                <a:latin typeface="Arial" pitchFamily="34" charset="0"/>
                <a:cs typeface="Arial" pitchFamily="34" charset="0"/>
              </a:rPr>
              <a:t>	legen som leg </a:t>
            </a:r>
            <a:r>
              <a:rPr lang="da-DK" b="1" dirty="0">
                <a:solidFill>
                  <a:schemeClr val="accent6">
                    <a:lumMod val="75000"/>
                  </a:schemeClr>
                </a:solidFill>
                <a:latin typeface="Arial" pitchFamily="34" charset="0"/>
                <a:cs typeface="Arial" pitchFamily="34" charset="0"/>
              </a:rPr>
              <a:t>(brud på </a:t>
            </a:r>
          </a:p>
          <a:p>
            <a:r>
              <a:rPr lang="da-DK" b="1" dirty="0">
                <a:solidFill>
                  <a:schemeClr val="accent6">
                    <a:lumMod val="75000"/>
                  </a:schemeClr>
                </a:solidFill>
                <a:latin typeface="Arial" pitchFamily="34" charset="0"/>
                <a:cs typeface="Arial" pitchFamily="34" charset="0"/>
              </a:rPr>
              <a:t>	relation</a:t>
            </a:r>
            <a:r>
              <a:rPr lang="da-DK" dirty="0">
                <a:latin typeface="Arial" pitchFamily="34" charset="0"/>
                <a:cs typeface="Arial" pitchFamily="34" charset="0"/>
              </a:rPr>
              <a:t>)</a:t>
            </a:r>
          </a:p>
        </p:txBody>
      </p:sp>
      <p:sp>
        <p:nvSpPr>
          <p:cNvPr id="9" name="Rektangel 8"/>
          <p:cNvSpPr/>
          <p:nvPr/>
        </p:nvSpPr>
        <p:spPr>
          <a:xfrm>
            <a:off x="251520" y="5157192"/>
            <a:ext cx="4766215" cy="55798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344661" y="5251517"/>
            <a:ext cx="4314001" cy="369332"/>
          </a:xfrm>
          <a:prstGeom prst="rect">
            <a:avLst/>
          </a:prstGeom>
          <a:noFill/>
        </p:spPr>
        <p:txBody>
          <a:bodyPr wrap="none" rtlCol="0">
            <a:spAutoFit/>
          </a:bodyPr>
          <a:lstStyle/>
          <a:p>
            <a:r>
              <a:rPr lang="da-DK" dirty="0">
                <a:latin typeface="Arial" pitchFamily="34" charset="0"/>
                <a:cs typeface="Arial" pitchFamily="34" charset="0"/>
              </a:rPr>
              <a:t>Følelser: Frygt, angst og æstetisk behag</a:t>
            </a:r>
          </a:p>
        </p:txBody>
      </p:sp>
    </p:spTree>
    <p:extLst>
      <p:ext uri="{BB962C8B-B14F-4D97-AF65-F5344CB8AC3E}">
        <p14:creationId xmlns:p14="http://schemas.microsoft.com/office/powerpoint/2010/main" val="381243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9"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5" name="Tekstboks 4"/>
          <p:cNvSpPr txBox="1"/>
          <p:nvPr/>
        </p:nvSpPr>
        <p:spPr>
          <a:xfrm>
            <a:off x="733333" y="976759"/>
            <a:ext cx="8347157" cy="4647426"/>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Fiktion kan markeres med konventionelle midler (Searle)</a:t>
            </a: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skuespillere og tilskuere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251520" y="2107159"/>
            <a:ext cx="8064896" cy="384212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kstboks 7"/>
          <p:cNvSpPr txBox="1"/>
          <p:nvPr/>
        </p:nvSpPr>
        <p:spPr>
          <a:xfrm>
            <a:off x="4548509" y="2375445"/>
            <a:ext cx="3903633" cy="3385542"/>
          </a:xfrm>
          <a:prstGeom prst="rect">
            <a:avLst/>
          </a:prstGeom>
          <a:noFill/>
        </p:spPr>
        <p:txBody>
          <a:bodyPr wrap="none" rtlCol="0">
            <a:spAutoFit/>
          </a:bodyPr>
          <a:lstStyle/>
          <a:p>
            <a:r>
              <a:rPr lang="da-DK" b="1" dirty="0">
                <a:latin typeface="Arial" pitchFamily="34" charset="0"/>
                <a:cs typeface="Arial" pitchFamily="34" charset="0"/>
              </a:rPr>
              <a:t>Koordineret handlen</a:t>
            </a:r>
          </a:p>
          <a:p>
            <a:endParaRPr lang="da-DK" sz="800" dirty="0">
              <a:latin typeface="Arial" pitchFamily="34" charset="0"/>
              <a:cs typeface="Arial" pitchFamily="34" charset="0"/>
            </a:endParaRPr>
          </a:p>
          <a:p>
            <a:r>
              <a:rPr lang="da-DK" dirty="0">
                <a:latin typeface="Arial" pitchFamily="34" charset="0"/>
                <a:cs typeface="Arial" pitchFamily="34" charset="0"/>
              </a:rPr>
              <a:t>           	strategisk - </a:t>
            </a:r>
            <a:r>
              <a:rPr lang="da-DK" b="1" dirty="0">
                <a:latin typeface="Arial" pitchFamily="34" charset="0"/>
                <a:cs typeface="Arial" pitchFamily="34" charset="0"/>
              </a:rPr>
              <a:t>kooperativ</a:t>
            </a:r>
          </a:p>
          <a:p>
            <a:r>
              <a:rPr lang="da-DK" dirty="0">
                <a:latin typeface="Arial" pitchFamily="34" charset="0"/>
                <a:cs typeface="Arial" pitchFamily="34" charset="0"/>
              </a:rPr>
              <a:t>	gensidig viden</a:t>
            </a:r>
          </a:p>
          <a:p>
            <a:r>
              <a:rPr lang="da-DK" dirty="0">
                <a:latin typeface="Arial" pitchFamily="34" charset="0"/>
                <a:cs typeface="Arial" pitchFamily="34" charset="0"/>
              </a:rPr>
              <a:t>	vi-bevidsthed (</a:t>
            </a:r>
            <a:r>
              <a:rPr lang="da-DK" dirty="0" err="1">
                <a:latin typeface="Arial" pitchFamily="34" charset="0"/>
                <a:cs typeface="Arial" pitchFamily="34" charset="0"/>
              </a:rPr>
              <a:t>emergent</a:t>
            </a:r>
            <a:r>
              <a:rPr lang="da-DK" dirty="0">
                <a:latin typeface="Arial" pitchFamily="34" charset="0"/>
                <a:cs typeface="Arial" pitchFamily="34" charset="0"/>
              </a:rPr>
              <a:t>)</a:t>
            </a:r>
          </a:p>
          <a:p>
            <a:endParaRPr lang="da-DK" dirty="0">
              <a:latin typeface="Arial" pitchFamily="34" charset="0"/>
              <a:cs typeface="Arial" pitchFamily="34" charset="0"/>
            </a:endParaRPr>
          </a:p>
          <a:p>
            <a:r>
              <a:rPr lang="da-DK" b="1" dirty="0">
                <a:latin typeface="Arial" pitchFamily="34" charset="0"/>
                <a:cs typeface="Arial" pitchFamily="34" charset="0"/>
              </a:rPr>
              <a:t>Social leg</a:t>
            </a:r>
          </a:p>
          <a:p>
            <a:endParaRPr lang="da-DK" sz="800" dirty="0">
              <a:latin typeface="Arial" pitchFamily="34" charset="0"/>
              <a:cs typeface="Arial" pitchFamily="34" charset="0"/>
            </a:endParaRPr>
          </a:p>
          <a:p>
            <a:r>
              <a:rPr lang="da-DK" dirty="0">
                <a:latin typeface="Arial" pitchFamily="34" charset="0"/>
                <a:cs typeface="Arial" pitchFamily="34" charset="0"/>
              </a:rPr>
              <a:t>	Indeholder koordinerede</a:t>
            </a:r>
          </a:p>
          <a:p>
            <a:r>
              <a:rPr lang="da-DK" dirty="0">
                <a:latin typeface="Arial" pitchFamily="34" charset="0"/>
                <a:cs typeface="Arial" pitchFamily="34" charset="0"/>
              </a:rPr>
              <a:t>	handlinger men legen er </a:t>
            </a:r>
          </a:p>
          <a:p>
            <a:r>
              <a:rPr lang="da-DK" dirty="0">
                <a:latin typeface="Arial" pitchFamily="34" charset="0"/>
                <a:cs typeface="Arial" pitchFamily="34" charset="0"/>
              </a:rPr>
              <a:t>	</a:t>
            </a:r>
            <a:r>
              <a:rPr lang="da-DK" b="1" dirty="0">
                <a:solidFill>
                  <a:srgbClr val="FF0000"/>
                </a:solidFill>
                <a:latin typeface="Arial" pitchFamily="34" charset="0"/>
                <a:cs typeface="Arial" pitchFamily="34" charset="0"/>
              </a:rPr>
              <a:t>mål i sig selv</a:t>
            </a:r>
            <a:r>
              <a:rPr lang="da-DK" dirty="0">
                <a:latin typeface="Arial" pitchFamily="34" charset="0"/>
                <a:cs typeface="Arial" pitchFamily="34" charset="0"/>
              </a:rPr>
              <a:t>; imitation</a:t>
            </a:r>
          </a:p>
          <a:p>
            <a:endParaRPr lang="da-DK" dirty="0">
              <a:latin typeface="Arial" pitchFamily="34" charset="0"/>
              <a:cs typeface="Arial" pitchFamily="34" charset="0"/>
            </a:endParaRPr>
          </a:p>
          <a:p>
            <a:r>
              <a:rPr lang="da-DK" dirty="0">
                <a:latin typeface="Arial" pitchFamily="34" charset="0"/>
                <a:cs typeface="Arial" pitchFamily="34" charset="0"/>
              </a:rPr>
              <a:t>	Begyndende kontraktualitet</a:t>
            </a:r>
          </a:p>
        </p:txBody>
      </p:sp>
      <p:sp>
        <p:nvSpPr>
          <p:cNvPr id="9" name="Rektangel 8"/>
          <p:cNvSpPr/>
          <p:nvPr/>
        </p:nvSpPr>
        <p:spPr>
          <a:xfrm>
            <a:off x="251520" y="2664059"/>
            <a:ext cx="4032447" cy="280831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farm4.static.flickr.com/3469/3997857214_7df459c1cb.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889" y="2877168"/>
            <a:ext cx="3587491" cy="2382095"/>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p:cNvSpPr/>
          <p:nvPr/>
        </p:nvSpPr>
        <p:spPr>
          <a:xfrm>
            <a:off x="4628598" y="3789040"/>
            <a:ext cx="3823544" cy="19719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p:cNvSpPr/>
          <p:nvPr/>
        </p:nvSpPr>
        <p:spPr>
          <a:xfrm>
            <a:off x="4499992" y="3789040"/>
            <a:ext cx="3816424" cy="1971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p:cNvSpPr/>
          <p:nvPr/>
        </p:nvSpPr>
        <p:spPr>
          <a:xfrm>
            <a:off x="251520" y="5157192"/>
            <a:ext cx="5317648" cy="55798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kstboks 11"/>
          <p:cNvSpPr txBox="1"/>
          <p:nvPr/>
        </p:nvSpPr>
        <p:spPr>
          <a:xfrm>
            <a:off x="344661" y="5251517"/>
            <a:ext cx="5224507" cy="369332"/>
          </a:xfrm>
          <a:prstGeom prst="rect">
            <a:avLst/>
          </a:prstGeom>
          <a:noFill/>
        </p:spPr>
        <p:txBody>
          <a:bodyPr wrap="none" rtlCol="0">
            <a:spAutoFit/>
          </a:bodyPr>
          <a:lstStyle/>
          <a:p>
            <a:r>
              <a:rPr lang="da-DK" dirty="0">
                <a:latin typeface="Arial" pitchFamily="34" charset="0"/>
                <a:cs typeface="Arial" pitchFamily="34" charset="0"/>
              </a:rPr>
              <a:t>Følelser: Have det sjovt sammen – identifikation?</a:t>
            </a:r>
          </a:p>
        </p:txBody>
      </p:sp>
    </p:spTree>
    <p:extLst>
      <p:ext uri="{BB962C8B-B14F-4D97-AF65-F5344CB8AC3E}">
        <p14:creationId xmlns:p14="http://schemas.microsoft.com/office/powerpoint/2010/main" val="144525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5" name="Tekstboks 4"/>
          <p:cNvSpPr txBox="1"/>
          <p:nvPr/>
        </p:nvSpPr>
        <p:spPr>
          <a:xfrm>
            <a:off x="733333" y="976759"/>
            <a:ext cx="8347157" cy="4924425"/>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solidFill>
                  <a:srgbClr val="FF0000"/>
                </a:solidFill>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skuespillere og tilskuere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251520" y="2420888"/>
            <a:ext cx="8064896" cy="359154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kstboks 7"/>
          <p:cNvSpPr txBox="1"/>
          <p:nvPr/>
        </p:nvSpPr>
        <p:spPr>
          <a:xfrm>
            <a:off x="4313088" y="2705686"/>
            <a:ext cx="4767402" cy="3631763"/>
          </a:xfrm>
          <a:prstGeom prst="rect">
            <a:avLst/>
          </a:prstGeom>
          <a:noFill/>
        </p:spPr>
        <p:txBody>
          <a:bodyPr wrap="square" rtlCol="0">
            <a:spAutoFit/>
          </a:bodyPr>
          <a:lstStyle/>
          <a:p>
            <a:r>
              <a:rPr lang="da-DK" b="1" dirty="0">
                <a:latin typeface="Arial" pitchFamily="34" charset="0"/>
                <a:cs typeface="Arial" pitchFamily="34" charset="0"/>
              </a:rPr>
              <a:t>Konventionel handlen (</a:t>
            </a:r>
            <a:r>
              <a:rPr lang="da-DK" b="1" dirty="0">
                <a:solidFill>
                  <a:srgbClr val="FF0000"/>
                </a:solidFill>
                <a:latin typeface="Arial" pitchFamily="34" charset="0"/>
                <a:cs typeface="Arial" pitchFamily="34" charset="0"/>
              </a:rPr>
              <a:t>”X” tæller som Y</a:t>
            </a:r>
            <a:r>
              <a:rPr lang="da-DK" b="1" dirty="0">
                <a:latin typeface="Arial" pitchFamily="34" charset="0"/>
                <a:cs typeface="Arial" pitchFamily="34" charset="0"/>
              </a:rPr>
              <a:t>)</a:t>
            </a:r>
          </a:p>
          <a:p>
            <a:endParaRPr lang="da-DK" sz="800" dirty="0">
              <a:latin typeface="Arial" pitchFamily="34" charset="0"/>
              <a:cs typeface="Arial" pitchFamily="34" charset="0"/>
            </a:endParaRPr>
          </a:p>
          <a:p>
            <a:r>
              <a:rPr lang="da-DK" dirty="0">
                <a:latin typeface="Arial" pitchFamily="34" charset="0"/>
                <a:cs typeface="Arial" pitchFamily="34" charset="0"/>
              </a:rPr>
              <a:t>           </a:t>
            </a:r>
            <a:r>
              <a:rPr lang="da-DK" sz="1400" dirty="0">
                <a:latin typeface="Arial" pitchFamily="34" charset="0"/>
                <a:cs typeface="Arial" pitchFamily="34" charset="0"/>
              </a:rPr>
              <a:t>Situation – middel – mål </a:t>
            </a:r>
            <a:r>
              <a:rPr lang="da-DK" dirty="0">
                <a:latin typeface="Arial" pitchFamily="34" charset="0"/>
                <a:cs typeface="Arial" pitchFamily="34" charset="0"/>
              </a:rPr>
              <a:t>(= indhold, tanke)</a:t>
            </a:r>
          </a:p>
          <a:p>
            <a:r>
              <a:rPr lang="da-DK" b="1" dirty="0">
                <a:latin typeface="Arial" pitchFamily="34" charset="0"/>
                <a:cs typeface="Arial" pitchFamily="34" charset="0"/>
              </a:rPr>
              <a:t>			</a:t>
            </a:r>
          </a:p>
          <a:p>
            <a:r>
              <a:rPr lang="da-DK" dirty="0">
                <a:latin typeface="Arial" pitchFamily="34" charset="0"/>
                <a:cs typeface="Arial" pitchFamily="34" charset="0"/>
              </a:rPr>
              <a:t>                   </a:t>
            </a:r>
            <a:r>
              <a:rPr lang="da-DK" sz="1400" dirty="0">
                <a:latin typeface="Arial" pitchFamily="34" charset="0"/>
                <a:cs typeface="Arial" pitchFamily="34" charset="0"/>
              </a:rPr>
              <a:t>Situation – midde</a:t>
            </a:r>
            <a:r>
              <a:rPr lang="da-DK" dirty="0">
                <a:latin typeface="Arial" pitchFamily="34" charset="0"/>
                <a:cs typeface="Arial" pitchFamily="34" charset="0"/>
              </a:rPr>
              <a:t>l (= udtryk)</a:t>
            </a:r>
          </a:p>
          <a:p>
            <a:endParaRPr lang="da-DK" sz="800" b="1" dirty="0">
              <a:latin typeface="Arial" pitchFamily="34" charset="0"/>
              <a:cs typeface="Arial" pitchFamily="34" charset="0"/>
            </a:endParaRPr>
          </a:p>
          <a:p>
            <a:r>
              <a:rPr lang="da-DK" dirty="0">
                <a:latin typeface="Arial" pitchFamily="34" charset="0"/>
                <a:cs typeface="Arial" pitchFamily="34" charset="0"/>
              </a:rPr>
              <a:t>           deontologisk orden, stabile roller  </a:t>
            </a:r>
            <a:r>
              <a:rPr lang="da-DK" b="1" dirty="0">
                <a:latin typeface="Arial" pitchFamily="34" charset="0"/>
                <a:cs typeface="Arial" pitchFamily="34" charset="0"/>
              </a:rPr>
              <a:t>	</a:t>
            </a:r>
          </a:p>
          <a:p>
            <a:endParaRPr lang="da-DK" b="1" dirty="0">
              <a:latin typeface="Arial" pitchFamily="34" charset="0"/>
              <a:cs typeface="Arial" pitchFamily="34" charset="0"/>
            </a:endParaRPr>
          </a:p>
          <a:p>
            <a:r>
              <a:rPr lang="da-DK" b="1" dirty="0">
                <a:latin typeface="Arial" pitchFamily="34" charset="0"/>
                <a:cs typeface="Arial" pitchFamily="34" charset="0"/>
              </a:rPr>
              <a:t>Konventionel leg, fiktion</a:t>
            </a:r>
          </a:p>
          <a:p>
            <a:endParaRPr lang="da-DK" sz="800" dirty="0">
              <a:latin typeface="Arial" pitchFamily="34" charset="0"/>
              <a:cs typeface="Arial" pitchFamily="34" charset="0"/>
            </a:endParaRPr>
          </a:p>
          <a:p>
            <a:r>
              <a:rPr lang="da-DK" dirty="0">
                <a:latin typeface="Arial" pitchFamily="34" charset="0"/>
                <a:cs typeface="Arial" pitchFamily="34" charset="0"/>
              </a:rPr>
              <a:t>	imitation; foregiven handlen</a:t>
            </a:r>
          </a:p>
          <a:p>
            <a:r>
              <a:rPr lang="da-DK" dirty="0">
                <a:latin typeface="Arial" pitchFamily="34" charset="0"/>
                <a:cs typeface="Arial" pitchFamily="34" charset="0"/>
              </a:rPr>
              <a:t>              (</a:t>
            </a:r>
            <a:r>
              <a:rPr lang="da-DK" b="1" dirty="0">
                <a:solidFill>
                  <a:schemeClr val="accent6">
                    <a:lumMod val="75000"/>
                  </a:schemeClr>
                </a:solidFill>
                <a:latin typeface="Arial" pitchFamily="34" charset="0"/>
                <a:cs typeface="Arial" pitchFamily="34" charset="0"/>
              </a:rPr>
              <a:t>brud på måde</a:t>
            </a:r>
            <a:r>
              <a:rPr lang="da-DK" dirty="0">
                <a:latin typeface="Arial" pitchFamily="34" charset="0"/>
                <a:cs typeface="Arial" pitchFamily="34" charset="0"/>
              </a:rPr>
              <a:t>), begyndende 	konventionel markering af fiktion</a:t>
            </a:r>
          </a:p>
          <a:p>
            <a:r>
              <a:rPr lang="da-DK" sz="800" dirty="0">
                <a:latin typeface="Arial" pitchFamily="34" charset="0"/>
                <a:cs typeface="Arial" pitchFamily="34" charset="0"/>
              </a:rPr>
              <a:t>	</a:t>
            </a:r>
          </a:p>
          <a:p>
            <a:r>
              <a:rPr lang="da-DK" dirty="0">
                <a:latin typeface="Arial" pitchFamily="34" charset="0"/>
                <a:cs typeface="Arial" pitchFamily="34" charset="0"/>
              </a:rPr>
              <a:t>	</a:t>
            </a:r>
          </a:p>
        </p:txBody>
      </p:sp>
      <p:sp>
        <p:nvSpPr>
          <p:cNvPr id="2" name="Venstre klammeparentes 1"/>
          <p:cNvSpPr/>
          <p:nvPr/>
        </p:nvSpPr>
        <p:spPr>
          <a:xfrm rot="16200000">
            <a:off x="6909404" y="1673266"/>
            <a:ext cx="77723" cy="360039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cxnSp>
        <p:nvCxnSpPr>
          <p:cNvPr id="9" name="Lige forbindelse 8"/>
          <p:cNvCxnSpPr>
            <a:stCxn id="2" idx="1"/>
          </p:cNvCxnSpPr>
          <p:nvPr/>
        </p:nvCxnSpPr>
        <p:spPr>
          <a:xfrm flipH="1">
            <a:off x="6732240" y="3512327"/>
            <a:ext cx="216026" cy="276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ktangel 10"/>
          <p:cNvSpPr/>
          <p:nvPr/>
        </p:nvSpPr>
        <p:spPr>
          <a:xfrm>
            <a:off x="971600" y="3068960"/>
            <a:ext cx="2865660" cy="22322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270" name="Picture 6" descr="http://www.smithmagenis.dk/08062008.jpg-for-web-norm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70" y="3300472"/>
            <a:ext cx="2051720" cy="1795255"/>
          </a:xfrm>
          <a:prstGeom prst="rect">
            <a:avLst/>
          </a:prstGeom>
          <a:noFill/>
          <a:extLst>
            <a:ext uri="{909E8E84-426E-40DD-AFC4-6F175D3DCCD1}">
              <a14:hiddenFill xmlns:a14="http://schemas.microsoft.com/office/drawing/2010/main">
                <a:solidFill>
                  <a:srgbClr val="FFFFFF"/>
                </a:solidFill>
              </a14:hiddenFill>
            </a:ext>
          </a:extLst>
        </p:spPr>
      </p:pic>
      <p:sp>
        <p:nvSpPr>
          <p:cNvPr id="10" name="Rektangel 9"/>
          <p:cNvSpPr/>
          <p:nvPr/>
        </p:nvSpPr>
        <p:spPr>
          <a:xfrm>
            <a:off x="165748" y="4797152"/>
            <a:ext cx="4118220"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kstboks 11"/>
          <p:cNvSpPr txBox="1"/>
          <p:nvPr/>
        </p:nvSpPr>
        <p:spPr>
          <a:xfrm>
            <a:off x="324305" y="4942038"/>
            <a:ext cx="3801105" cy="646331"/>
          </a:xfrm>
          <a:prstGeom prst="rect">
            <a:avLst/>
          </a:prstGeom>
          <a:noFill/>
        </p:spPr>
        <p:txBody>
          <a:bodyPr wrap="none" rtlCol="0">
            <a:spAutoFit/>
          </a:bodyPr>
          <a:lstStyle/>
          <a:p>
            <a:r>
              <a:rPr lang="da-DK" dirty="0">
                <a:latin typeface="Arial" pitchFamily="34" charset="0"/>
                <a:cs typeface="Arial" pitchFamily="34" charset="0"/>
              </a:rPr>
              <a:t>Lege far, mor og børn; lege doktor; </a:t>
            </a:r>
          </a:p>
          <a:p>
            <a:r>
              <a:rPr lang="da-DK" dirty="0">
                <a:latin typeface="Arial" pitchFamily="34" charset="0"/>
                <a:cs typeface="Arial" pitchFamily="34" charset="0"/>
              </a:rPr>
              <a:t>lege købmand </a:t>
            </a:r>
          </a:p>
        </p:txBody>
      </p:sp>
      <p:sp>
        <p:nvSpPr>
          <p:cNvPr id="13" name="Rektangel 12"/>
          <p:cNvSpPr/>
          <p:nvPr/>
        </p:nvSpPr>
        <p:spPr>
          <a:xfrm>
            <a:off x="1835696" y="764704"/>
            <a:ext cx="7128792" cy="1940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boks 13"/>
          <p:cNvSpPr txBox="1"/>
          <p:nvPr/>
        </p:nvSpPr>
        <p:spPr>
          <a:xfrm>
            <a:off x="2107616" y="1019540"/>
            <a:ext cx="3506088" cy="1200329"/>
          </a:xfrm>
          <a:prstGeom prst="rect">
            <a:avLst/>
          </a:prstGeom>
          <a:noFill/>
        </p:spPr>
        <p:txBody>
          <a:bodyPr wrap="none" rtlCol="0">
            <a:spAutoFit/>
          </a:bodyPr>
          <a:lstStyle/>
          <a:p>
            <a:r>
              <a:rPr lang="da-DK" dirty="0">
                <a:latin typeface="Arial" pitchFamily="34" charset="0"/>
                <a:cs typeface="Arial" pitchFamily="34" charset="0"/>
              </a:rPr>
              <a:t>Oprettelse af konvention</a:t>
            </a:r>
          </a:p>
          <a:p>
            <a:r>
              <a:rPr lang="da-DK" dirty="0">
                <a:latin typeface="Arial" pitchFamily="34" charset="0"/>
                <a:cs typeface="Arial" pitchFamily="34" charset="0"/>
              </a:rPr>
              <a:t>(indføringssituation)             ……</a:t>
            </a:r>
          </a:p>
          <a:p>
            <a:endParaRPr lang="da-DK" dirty="0">
              <a:latin typeface="Arial" pitchFamily="34" charset="0"/>
              <a:cs typeface="Arial" pitchFamily="34" charset="0"/>
            </a:endParaRPr>
          </a:p>
          <a:p>
            <a:endParaRPr lang="da-DK" dirty="0">
              <a:latin typeface="Arial" pitchFamily="34" charset="0"/>
              <a:cs typeface="Arial" pitchFamily="34" charset="0"/>
            </a:endParaRPr>
          </a:p>
        </p:txBody>
      </p:sp>
      <p:sp>
        <p:nvSpPr>
          <p:cNvPr id="16" name="Tekstboks 15"/>
          <p:cNvSpPr txBox="1"/>
          <p:nvPr/>
        </p:nvSpPr>
        <p:spPr>
          <a:xfrm>
            <a:off x="5922050" y="1019540"/>
            <a:ext cx="2826415" cy="2031325"/>
          </a:xfrm>
          <a:prstGeom prst="rect">
            <a:avLst/>
          </a:prstGeom>
          <a:noFill/>
        </p:spPr>
        <p:txBody>
          <a:bodyPr wrap="none" rtlCol="0">
            <a:spAutoFit/>
          </a:bodyPr>
          <a:lstStyle/>
          <a:p>
            <a:r>
              <a:rPr lang="da-DK" dirty="0">
                <a:latin typeface="Arial" pitchFamily="34" charset="0"/>
                <a:cs typeface="Arial" pitchFamily="34" charset="0"/>
              </a:rPr>
              <a:t>Anvendelse af konvention</a:t>
            </a:r>
          </a:p>
          <a:p>
            <a:r>
              <a:rPr lang="da-DK" dirty="0">
                <a:latin typeface="Arial" pitchFamily="34" charset="0"/>
                <a:cs typeface="Arial" pitchFamily="34" charset="0"/>
              </a:rPr>
              <a:t>(brugssituation)</a:t>
            </a:r>
          </a:p>
          <a:p>
            <a:endParaRPr lang="da-DK" dirty="0">
              <a:latin typeface="Arial" pitchFamily="34" charset="0"/>
              <a:cs typeface="Arial" pitchFamily="34" charset="0"/>
            </a:endParaRPr>
          </a:p>
          <a:p>
            <a:r>
              <a:rPr lang="da-DK" dirty="0">
                <a:latin typeface="Arial" pitchFamily="34" charset="0"/>
                <a:cs typeface="Arial" pitchFamily="34" charset="0"/>
              </a:rPr>
              <a:t>korrekt/ukorrekt </a:t>
            </a:r>
          </a:p>
          <a:p>
            <a:r>
              <a:rPr lang="da-DK" dirty="0">
                <a:latin typeface="Arial" pitchFamily="34" charset="0"/>
                <a:cs typeface="Arial" pitchFamily="34" charset="0"/>
              </a:rPr>
              <a:t>(Grices mådesmaksime)</a:t>
            </a:r>
          </a:p>
          <a:p>
            <a:endParaRPr lang="da-DK" dirty="0">
              <a:latin typeface="Arial" pitchFamily="34" charset="0"/>
              <a:cs typeface="Arial" pitchFamily="34" charset="0"/>
            </a:endParaRPr>
          </a:p>
          <a:p>
            <a:endParaRPr lang="da-DK" dirty="0">
              <a:latin typeface="Arial" pitchFamily="34" charset="0"/>
              <a:cs typeface="Arial" pitchFamily="34" charset="0"/>
            </a:endParaRPr>
          </a:p>
        </p:txBody>
      </p:sp>
      <p:sp>
        <p:nvSpPr>
          <p:cNvPr id="3" name="Rektangel 2"/>
          <p:cNvSpPr/>
          <p:nvPr/>
        </p:nvSpPr>
        <p:spPr>
          <a:xfrm>
            <a:off x="4318298" y="4517976"/>
            <a:ext cx="4286150" cy="1383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6942812" y="4612486"/>
            <a:ext cx="1441420" cy="369332"/>
          </a:xfrm>
          <a:prstGeom prst="rect">
            <a:avLst/>
          </a:prstGeom>
          <a:noFill/>
        </p:spPr>
        <p:txBody>
          <a:bodyPr wrap="none" rtlCol="0">
            <a:spAutoFit/>
          </a:bodyPr>
          <a:lstStyle/>
          <a:p>
            <a:r>
              <a:rPr lang="da-DK" dirty="0"/>
              <a:t>”</a:t>
            </a:r>
            <a:r>
              <a:rPr lang="da-DK" dirty="0">
                <a:latin typeface="Arial" pitchFamily="34" charset="0"/>
                <a:cs typeface="Arial" pitchFamily="34" charset="0"/>
              </a:rPr>
              <a:t>Du snyder</a:t>
            </a:r>
            <a:r>
              <a:rPr lang="da-DK" dirty="0"/>
              <a:t>”</a:t>
            </a:r>
          </a:p>
        </p:txBody>
      </p:sp>
      <p:sp>
        <p:nvSpPr>
          <p:cNvPr id="18" name="Rektangel 17"/>
          <p:cNvSpPr/>
          <p:nvPr/>
        </p:nvSpPr>
        <p:spPr>
          <a:xfrm>
            <a:off x="251520" y="5157192"/>
            <a:ext cx="7083737" cy="74065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Tekstboks 18"/>
          <p:cNvSpPr txBox="1"/>
          <p:nvPr/>
        </p:nvSpPr>
        <p:spPr>
          <a:xfrm>
            <a:off x="344661" y="5251517"/>
            <a:ext cx="6660798" cy="646331"/>
          </a:xfrm>
          <a:prstGeom prst="rect">
            <a:avLst/>
          </a:prstGeom>
          <a:noFill/>
        </p:spPr>
        <p:txBody>
          <a:bodyPr wrap="none" rtlCol="0">
            <a:spAutoFit/>
          </a:bodyPr>
          <a:lstStyle/>
          <a:p>
            <a:r>
              <a:rPr lang="da-DK" dirty="0">
                <a:latin typeface="Arial" pitchFamily="34" charset="0"/>
                <a:cs typeface="Arial" pitchFamily="34" charset="0"/>
              </a:rPr>
              <a:t>Følelser: Man kan leve sig ind i hinandens roller; man kan man </a:t>
            </a:r>
          </a:p>
          <a:p>
            <a:r>
              <a:rPr lang="da-DK" dirty="0">
                <a:latin typeface="Arial" pitchFamily="34" charset="0"/>
                <a:cs typeface="Arial" pitchFamily="34" charset="0"/>
              </a:rPr>
              <a:t>identificere sig med hinanden følelsesmæssigt?</a:t>
            </a:r>
          </a:p>
        </p:txBody>
      </p:sp>
    </p:spTree>
    <p:extLst>
      <p:ext uri="{BB962C8B-B14F-4D97-AF65-F5344CB8AC3E}">
        <p14:creationId xmlns:p14="http://schemas.microsoft.com/office/powerpoint/2010/main" val="71131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5"/>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6" grpId="0"/>
      <p:bldP spid="3" grpId="0" animBg="1"/>
      <p:bldP spid="15" grpId="0"/>
      <p:bldP spid="15" grpId="1"/>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409105" y="607427"/>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5" name="Tekstboks 4"/>
          <p:cNvSpPr txBox="1"/>
          <p:nvPr/>
        </p:nvSpPr>
        <p:spPr>
          <a:xfrm>
            <a:off x="733333" y="976759"/>
            <a:ext cx="8347157" cy="4647426"/>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Skuespillere og tilskuere</a:t>
            </a:r>
            <a:r>
              <a:rPr lang="da-DK" dirty="0">
                <a:latin typeface="Arial" pitchFamily="34" charset="0"/>
                <a:cs typeface="Arial" pitchFamily="34" charset="0"/>
              </a:rPr>
              <a:t>; talehandlen</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251520" y="3266457"/>
            <a:ext cx="8496944" cy="272703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p:cNvSpPr/>
          <p:nvPr/>
        </p:nvSpPr>
        <p:spPr>
          <a:xfrm>
            <a:off x="971599" y="3501008"/>
            <a:ext cx="2865660" cy="273630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292" name="Picture 4" descr="http://multimedia.jp.dk/archive/00105/biograf-tilskuere_105898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8837" y="5021018"/>
            <a:ext cx="2431183" cy="972474"/>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http://www.62stockton.com/adeola/images/man-with-gu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1961" y="4062524"/>
            <a:ext cx="699395" cy="806636"/>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p:cNvSpPr/>
          <p:nvPr/>
        </p:nvSpPr>
        <p:spPr>
          <a:xfrm>
            <a:off x="1961356" y="4062524"/>
            <a:ext cx="1658664" cy="806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8434" name="Picture 2" descr="http://image.spreadshirt.net/image-server/image/composition/7400809/view/1/producttypecolor/70/type/png/width/378/height/378/hvid-sort-mand-t-shirts_desig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4104" y="4061408"/>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1261961" y="3744578"/>
            <a:ext cx="2358059" cy="328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3120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409105" y="607427"/>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5" name="Tekstboks 4"/>
          <p:cNvSpPr txBox="1"/>
          <p:nvPr/>
        </p:nvSpPr>
        <p:spPr>
          <a:xfrm>
            <a:off x="733333" y="976759"/>
            <a:ext cx="8347157" cy="4647426"/>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a:t>
            </a:r>
            <a:r>
              <a:rPr lang="da-DK" dirty="0">
                <a:solidFill>
                  <a:srgbClr val="FF0000"/>
                </a:solidFill>
                <a:latin typeface="Arial" pitchFamily="34" charset="0"/>
                <a:cs typeface="Arial" pitchFamily="34" charset="0"/>
              </a:rPr>
              <a:t>; talehandlen</a:t>
            </a:r>
            <a:endParaRPr lang="da-DK" sz="800" dirty="0">
              <a:solidFill>
                <a:srgbClr val="FF0000"/>
              </a:solidFill>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251520" y="3266456"/>
            <a:ext cx="8496944" cy="2727061"/>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p:cNvSpPr/>
          <p:nvPr/>
        </p:nvSpPr>
        <p:spPr>
          <a:xfrm>
            <a:off x="971599" y="3501008"/>
            <a:ext cx="2865660" cy="273630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292" name="Picture 4" descr="http://multimedia.jp.dk/archive/00105/biograf-tilskuere_105898e.jpg">
            <a:hlinkClick r:id="rId3"/>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95000"/>
                    </a14:imgEffect>
                  </a14:imgLayer>
                </a14:imgProps>
              </a:ext>
              <a:ext uri="{28A0092B-C50C-407E-A947-70E740481C1C}">
                <a14:useLocalDpi xmlns:a14="http://schemas.microsoft.com/office/drawing/2010/main" val="0"/>
              </a:ext>
            </a:extLst>
          </a:blip>
          <a:srcRect/>
          <a:stretch>
            <a:fillRect/>
          </a:stretch>
        </p:blipFill>
        <p:spPr bwMode="auto">
          <a:xfrm>
            <a:off x="1188837" y="5021018"/>
            <a:ext cx="2431183" cy="972474"/>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http://www.62stockton.com/adeola/images/man-with-gu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61961" y="4062524"/>
            <a:ext cx="699395" cy="806636"/>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p:cNvSpPr/>
          <p:nvPr/>
        </p:nvSpPr>
        <p:spPr>
          <a:xfrm>
            <a:off x="1961356" y="4062524"/>
            <a:ext cx="1658664" cy="806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8434" name="Picture 2" descr="http://image.spreadshirt.net/image-server/image/composition/7400809/view/1/producttypecolor/70/type/png/width/378/height/378/hvid-sort-mand-t-shirts_desig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4104" y="4061408"/>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1261961" y="3744578"/>
            <a:ext cx="2358059" cy="328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billedforklaring 2"/>
          <p:cNvSpPr/>
          <p:nvPr/>
        </p:nvSpPr>
        <p:spPr>
          <a:xfrm>
            <a:off x="1835599" y="3603052"/>
            <a:ext cx="1784422" cy="521097"/>
          </a:xfrm>
          <a:prstGeom prst="wedgeEllipseCallout">
            <a:avLst>
              <a:gd name="adj1" fmla="val -60060"/>
              <a:gd name="adj2" fmla="val 498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kstboks 9"/>
          <p:cNvSpPr txBox="1"/>
          <p:nvPr/>
        </p:nvSpPr>
        <p:spPr>
          <a:xfrm>
            <a:off x="1440281" y="3709711"/>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et røveri</a:t>
            </a:r>
          </a:p>
        </p:txBody>
      </p:sp>
      <p:sp>
        <p:nvSpPr>
          <p:cNvPr id="16" name="Tekstboks 15"/>
          <p:cNvSpPr txBox="1"/>
          <p:nvPr/>
        </p:nvSpPr>
        <p:spPr>
          <a:xfrm>
            <a:off x="3990219" y="3329617"/>
            <a:ext cx="4897742" cy="2123658"/>
          </a:xfrm>
          <a:prstGeom prst="rect">
            <a:avLst/>
          </a:prstGeom>
          <a:noFill/>
        </p:spPr>
        <p:txBody>
          <a:bodyPr wrap="square" rtlCol="0">
            <a:spAutoFit/>
          </a:bodyPr>
          <a:lstStyle/>
          <a:p>
            <a:r>
              <a:rPr lang="da-DK" b="1" dirty="0">
                <a:latin typeface="Arial" pitchFamily="34" charset="0"/>
                <a:cs typeface="Arial" pitchFamily="34" charset="0"/>
              </a:rPr>
              <a:t>Talehandling (assertiv)</a:t>
            </a:r>
          </a:p>
          <a:p>
            <a:endParaRPr lang="da-DK" sz="800" b="1"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     ”X” tæller som en </a:t>
            </a:r>
            <a:r>
              <a:rPr lang="da-DK" b="1" dirty="0">
                <a:solidFill>
                  <a:srgbClr val="FF0000"/>
                </a:solidFill>
                <a:latin typeface="Arial" pitchFamily="34" charset="0"/>
                <a:cs typeface="Arial" pitchFamily="34" charset="0"/>
              </a:rPr>
              <a:t>erklæring </a:t>
            </a:r>
            <a:r>
              <a:rPr lang="da-DK" dirty="0">
                <a:latin typeface="Arial" pitchFamily="34" charset="0"/>
                <a:cs typeface="Arial" pitchFamily="34" charset="0"/>
              </a:rPr>
              <a:t>om at være</a:t>
            </a:r>
          </a:p>
          <a:p>
            <a:r>
              <a:rPr lang="da-DK" dirty="0">
                <a:latin typeface="Arial" pitchFamily="34" charset="0"/>
                <a:cs typeface="Arial" pitchFamily="34" charset="0"/>
              </a:rPr>
              <a:t>     </a:t>
            </a:r>
            <a:r>
              <a:rPr lang="da-DK" b="1" dirty="0">
                <a:solidFill>
                  <a:srgbClr val="FF0000"/>
                </a:solidFill>
                <a:latin typeface="Arial" pitchFamily="34" charset="0"/>
                <a:cs typeface="Arial" pitchFamily="34" charset="0"/>
              </a:rPr>
              <a:t>forpligtet </a:t>
            </a:r>
            <a:r>
              <a:rPr lang="da-DK" dirty="0">
                <a:latin typeface="Arial" pitchFamily="34" charset="0"/>
                <a:cs typeface="Arial" pitchFamily="34" charset="0"/>
              </a:rPr>
              <a:t>på </a:t>
            </a:r>
            <a:r>
              <a:rPr lang="da-DK" b="1" dirty="0">
                <a:solidFill>
                  <a:srgbClr val="FF0000"/>
                </a:solidFill>
                <a:latin typeface="Arial" pitchFamily="34" charset="0"/>
                <a:cs typeface="Arial" pitchFamily="34" charset="0"/>
              </a:rPr>
              <a:t>sandheden</a:t>
            </a:r>
            <a:r>
              <a:rPr lang="da-DK" dirty="0">
                <a:latin typeface="Arial" pitchFamily="34" charset="0"/>
                <a:cs typeface="Arial" pitchFamily="34" charset="0"/>
              </a:rPr>
              <a:t> af </a:t>
            </a:r>
            <a:r>
              <a:rPr lang="da-DK" dirty="0">
                <a:solidFill>
                  <a:srgbClr val="0070C0"/>
                </a:solidFill>
                <a:latin typeface="Arial" pitchFamily="34" charset="0"/>
                <a:cs typeface="Arial" pitchFamily="34" charset="0"/>
              </a:rPr>
              <a:t>tanken</a:t>
            </a:r>
            <a:r>
              <a:rPr lang="da-DK" dirty="0">
                <a:latin typeface="Arial" pitchFamily="34" charset="0"/>
                <a:cs typeface="Arial" pitchFamily="34" charset="0"/>
              </a:rPr>
              <a:t> Y -  </a:t>
            </a:r>
          </a:p>
          <a:p>
            <a:r>
              <a:rPr lang="da-DK" dirty="0">
                <a:latin typeface="Arial" pitchFamily="34" charset="0"/>
                <a:cs typeface="Arial" pitchFamily="34" charset="0"/>
              </a:rPr>
              <a:t>     {S,F} </a:t>
            </a:r>
          </a:p>
          <a:p>
            <a:endParaRPr lang="da-DK" dirty="0">
              <a:latin typeface="Arial" pitchFamily="34" charset="0"/>
              <a:cs typeface="Arial" pitchFamily="34" charset="0"/>
            </a:endParaRPr>
          </a:p>
          <a:p>
            <a:r>
              <a:rPr lang="da-DK" sz="800" dirty="0">
                <a:latin typeface="Arial" pitchFamily="34" charset="0"/>
                <a:cs typeface="Arial" pitchFamily="34" charset="0"/>
              </a:rPr>
              <a:t>	</a:t>
            </a:r>
          </a:p>
          <a:p>
            <a:r>
              <a:rPr lang="da-DK" dirty="0">
                <a:latin typeface="Arial" pitchFamily="34" charset="0"/>
                <a:cs typeface="Arial" pitchFamily="34" charset="0"/>
              </a:rPr>
              <a:t>		</a:t>
            </a:r>
          </a:p>
        </p:txBody>
      </p:sp>
      <p:sp>
        <p:nvSpPr>
          <p:cNvPr id="15" name="Rektangel 14"/>
          <p:cNvSpPr/>
          <p:nvPr/>
        </p:nvSpPr>
        <p:spPr>
          <a:xfrm>
            <a:off x="1835696" y="764703"/>
            <a:ext cx="7128792" cy="25649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Tekstboks 16"/>
          <p:cNvSpPr txBox="1"/>
          <p:nvPr/>
        </p:nvSpPr>
        <p:spPr>
          <a:xfrm>
            <a:off x="2084215" y="892998"/>
            <a:ext cx="3506088" cy="2308324"/>
          </a:xfrm>
          <a:prstGeom prst="rect">
            <a:avLst/>
          </a:prstGeom>
          <a:noFill/>
        </p:spPr>
        <p:txBody>
          <a:bodyPr wrap="none" rtlCol="0">
            <a:spAutoFit/>
          </a:bodyPr>
          <a:lstStyle/>
          <a:p>
            <a:r>
              <a:rPr lang="da-DK" dirty="0">
                <a:latin typeface="Arial" pitchFamily="34" charset="0"/>
                <a:cs typeface="Arial" pitchFamily="34" charset="0"/>
              </a:rPr>
              <a:t>Oprettelse af konvention</a:t>
            </a:r>
          </a:p>
          <a:p>
            <a:r>
              <a:rPr lang="da-DK" dirty="0">
                <a:latin typeface="Arial" pitchFamily="34" charset="0"/>
                <a:cs typeface="Arial" pitchFamily="34" charset="0"/>
              </a:rPr>
              <a:t>(indføringssituation)            ….…</a:t>
            </a:r>
          </a:p>
          <a:p>
            <a:endParaRPr lang="da-DK" dirty="0">
              <a:latin typeface="Arial" pitchFamily="34" charset="0"/>
              <a:cs typeface="Arial" pitchFamily="34" charset="0"/>
            </a:endParaRPr>
          </a:p>
          <a:p>
            <a:r>
              <a:rPr lang="da-DK" dirty="0">
                <a:latin typeface="Arial" pitchFamily="34" charset="0"/>
                <a:cs typeface="Arial" pitchFamily="34" charset="0"/>
              </a:rPr>
              <a:t>”X” tæller som </a:t>
            </a:r>
            <a:r>
              <a:rPr lang="da-DK" dirty="0">
                <a:solidFill>
                  <a:srgbClr val="0070C0"/>
                </a:solidFill>
                <a:latin typeface="Arial" pitchFamily="34" charset="0"/>
                <a:cs typeface="Arial" pitchFamily="34" charset="0"/>
              </a:rPr>
              <a:t>tanken</a:t>
            </a:r>
            <a:r>
              <a:rPr lang="da-DK" dirty="0">
                <a:latin typeface="Arial" pitchFamily="34" charset="0"/>
                <a:cs typeface="Arial" pitchFamily="34" charset="0"/>
              </a:rPr>
              <a:t> Y</a:t>
            </a:r>
          </a:p>
          <a:p>
            <a:endParaRPr lang="da-DK" dirty="0">
              <a:latin typeface="Arial" pitchFamily="34" charset="0"/>
              <a:cs typeface="Arial" pitchFamily="34" charset="0"/>
            </a:endParaRPr>
          </a:p>
          <a:p>
            <a:endParaRPr lang="da-DK" dirty="0">
              <a:latin typeface="Arial" pitchFamily="34" charset="0"/>
              <a:cs typeface="Arial" pitchFamily="34" charset="0"/>
            </a:endParaRPr>
          </a:p>
          <a:p>
            <a:r>
              <a:rPr lang="da-DK" dirty="0">
                <a:latin typeface="Arial" pitchFamily="34" charset="0"/>
                <a:cs typeface="Arial" pitchFamily="34" charset="0"/>
              </a:rPr>
              <a:t>	         faktum</a:t>
            </a:r>
          </a:p>
          <a:p>
            <a:r>
              <a:rPr lang="da-DK" dirty="0">
                <a:latin typeface="Arial" pitchFamily="34" charset="0"/>
                <a:cs typeface="Arial" pitchFamily="34" charset="0"/>
              </a:rPr>
              <a:t>              </a:t>
            </a:r>
            <a:r>
              <a:rPr lang="da-DK" sz="1400" dirty="0">
                <a:latin typeface="Arial" pitchFamily="34" charset="0"/>
                <a:cs typeface="Arial" pitchFamily="34" charset="0"/>
              </a:rPr>
              <a:t> (sandhedsbetingelse)</a:t>
            </a:r>
          </a:p>
        </p:txBody>
      </p:sp>
      <p:sp>
        <p:nvSpPr>
          <p:cNvPr id="18" name="Tekstboks 17"/>
          <p:cNvSpPr txBox="1"/>
          <p:nvPr/>
        </p:nvSpPr>
        <p:spPr>
          <a:xfrm>
            <a:off x="5870672" y="913845"/>
            <a:ext cx="2826415" cy="2862322"/>
          </a:xfrm>
          <a:prstGeom prst="rect">
            <a:avLst/>
          </a:prstGeom>
          <a:noFill/>
        </p:spPr>
        <p:txBody>
          <a:bodyPr wrap="none" rtlCol="0">
            <a:spAutoFit/>
          </a:bodyPr>
          <a:lstStyle/>
          <a:p>
            <a:r>
              <a:rPr lang="da-DK" dirty="0">
                <a:latin typeface="Arial" pitchFamily="34" charset="0"/>
                <a:cs typeface="Arial" pitchFamily="34" charset="0"/>
              </a:rPr>
              <a:t>Anvendelse af konvention</a:t>
            </a:r>
          </a:p>
          <a:p>
            <a:r>
              <a:rPr lang="da-DK" dirty="0">
                <a:latin typeface="Arial" pitchFamily="34" charset="0"/>
                <a:cs typeface="Arial" pitchFamily="34" charset="0"/>
              </a:rPr>
              <a:t>(brugssituation)</a:t>
            </a:r>
          </a:p>
          <a:p>
            <a:endParaRPr lang="da-DK" dirty="0">
              <a:latin typeface="Arial" pitchFamily="34" charset="0"/>
              <a:cs typeface="Arial" pitchFamily="34" charset="0"/>
            </a:endParaRPr>
          </a:p>
          <a:p>
            <a:r>
              <a:rPr lang="da-DK" dirty="0">
                <a:latin typeface="Arial" pitchFamily="34" charset="0"/>
                <a:cs typeface="Arial" pitchFamily="34" charset="0"/>
              </a:rPr>
              <a:t>rigtigt/forkert </a:t>
            </a:r>
            <a:r>
              <a:rPr lang="da-DK" b="1" dirty="0">
                <a:solidFill>
                  <a:srgbClr val="FF0000"/>
                </a:solidFill>
                <a:latin typeface="Arial" pitchFamily="34" charset="0"/>
                <a:cs typeface="Arial" pitchFamily="34" charset="0"/>
              </a:rPr>
              <a:t>mening</a:t>
            </a:r>
            <a:endParaRPr lang="da-DK" dirty="0">
              <a:latin typeface="Arial" pitchFamily="34" charset="0"/>
              <a:cs typeface="Arial" pitchFamily="34" charset="0"/>
            </a:endParaRPr>
          </a:p>
          <a:p>
            <a:r>
              <a:rPr lang="da-DK" dirty="0">
                <a:latin typeface="Arial" pitchFamily="34" charset="0"/>
                <a:cs typeface="Arial" pitchFamily="34" charset="0"/>
              </a:rPr>
              <a:t>(Grices mådesmaksime)</a:t>
            </a:r>
          </a:p>
          <a:p>
            <a:endParaRPr lang="da-DK" dirty="0">
              <a:latin typeface="Arial" pitchFamily="34" charset="0"/>
              <a:cs typeface="Arial" pitchFamily="34" charset="0"/>
            </a:endParaRPr>
          </a:p>
          <a:p>
            <a:r>
              <a:rPr lang="da-DK" b="1" dirty="0">
                <a:solidFill>
                  <a:srgbClr val="FF0000"/>
                </a:solidFill>
                <a:latin typeface="Arial" pitchFamily="34" charset="0"/>
                <a:cs typeface="Arial" pitchFamily="34" charset="0"/>
              </a:rPr>
              <a:t>sand/falsk</a:t>
            </a:r>
            <a:r>
              <a:rPr lang="da-DK" dirty="0">
                <a:latin typeface="Arial" pitchFamily="34" charset="0"/>
                <a:cs typeface="Arial" pitchFamily="34" charset="0"/>
              </a:rPr>
              <a:t> </a:t>
            </a:r>
            <a:r>
              <a:rPr lang="da-DK" dirty="0">
                <a:solidFill>
                  <a:srgbClr val="0070C0"/>
                </a:solidFill>
                <a:latin typeface="Arial" pitchFamily="34" charset="0"/>
                <a:cs typeface="Arial" pitchFamily="34" charset="0"/>
              </a:rPr>
              <a:t>tanke</a:t>
            </a:r>
            <a:r>
              <a:rPr lang="da-DK" dirty="0">
                <a:latin typeface="Arial" pitchFamily="34" charset="0"/>
                <a:cs typeface="Arial" pitchFamily="34" charset="0"/>
              </a:rPr>
              <a:t> Y</a:t>
            </a:r>
          </a:p>
          <a:p>
            <a:r>
              <a:rPr lang="da-DK" dirty="0">
                <a:latin typeface="Arial" pitchFamily="34" charset="0"/>
                <a:cs typeface="Arial" pitchFamily="34" charset="0"/>
              </a:rPr>
              <a:t>(Grices kvalitetsmaksime)</a:t>
            </a:r>
          </a:p>
          <a:p>
            <a:endParaRPr lang="da-DK" dirty="0">
              <a:latin typeface="Arial" pitchFamily="34" charset="0"/>
              <a:cs typeface="Arial" pitchFamily="34" charset="0"/>
            </a:endParaRPr>
          </a:p>
          <a:p>
            <a:endParaRPr lang="da-DK" dirty="0">
              <a:latin typeface="Arial" pitchFamily="34" charset="0"/>
              <a:cs typeface="Arial" pitchFamily="34" charset="0"/>
            </a:endParaRPr>
          </a:p>
        </p:txBody>
      </p:sp>
      <p:cxnSp>
        <p:nvCxnSpPr>
          <p:cNvPr id="12" name="Lige pilforbindelse 11"/>
          <p:cNvCxnSpPr/>
          <p:nvPr/>
        </p:nvCxnSpPr>
        <p:spPr>
          <a:xfrm>
            <a:off x="3958297" y="2204864"/>
            <a:ext cx="0" cy="360040"/>
          </a:xfrm>
          <a:prstGeom prst="straightConnector1">
            <a:avLst/>
          </a:prstGeom>
          <a:ln w="412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Lige pilforbindelse 18"/>
          <p:cNvCxnSpPr/>
          <p:nvPr/>
        </p:nvCxnSpPr>
        <p:spPr>
          <a:xfrm flipV="1">
            <a:off x="4139952" y="2047160"/>
            <a:ext cx="1584176" cy="337724"/>
          </a:xfrm>
          <a:prstGeom prst="straightConnector1">
            <a:avLst/>
          </a:prstGeom>
          <a:ln w="34925">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9" name="Rektangel 8"/>
          <p:cNvSpPr/>
          <p:nvPr/>
        </p:nvSpPr>
        <p:spPr>
          <a:xfrm>
            <a:off x="3840658" y="4853496"/>
            <a:ext cx="4745060" cy="1139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4032569" y="4900274"/>
            <a:ext cx="4782185" cy="1046440"/>
          </a:xfrm>
          <a:prstGeom prst="rect">
            <a:avLst/>
          </a:prstGeom>
        </p:spPr>
        <p:txBody>
          <a:bodyPr wrap="square">
            <a:spAutoFit/>
          </a:bodyPr>
          <a:lstStyle/>
          <a:p>
            <a:r>
              <a:rPr lang="da-DK" b="1" dirty="0">
                <a:latin typeface="Arial" pitchFamily="34" charset="0"/>
                <a:cs typeface="Arial" pitchFamily="34" charset="0"/>
              </a:rPr>
              <a:t>Fiktion</a:t>
            </a:r>
          </a:p>
          <a:p>
            <a:endParaRPr lang="da-DK" sz="800" dirty="0">
              <a:latin typeface="Arial" pitchFamily="34" charset="0"/>
              <a:cs typeface="Arial" pitchFamily="34" charset="0"/>
            </a:endParaRPr>
          </a:p>
          <a:p>
            <a:r>
              <a:rPr lang="da-DK" b="1" dirty="0">
                <a:solidFill>
                  <a:schemeClr val="accent6">
                    <a:lumMod val="75000"/>
                  </a:schemeClr>
                </a:solidFill>
                <a:latin typeface="Arial" pitchFamily="34" charset="0"/>
                <a:cs typeface="Arial" pitchFamily="34" charset="0"/>
              </a:rPr>
              <a:t>    </a:t>
            </a:r>
            <a:r>
              <a:rPr lang="da-DK" dirty="0">
                <a:latin typeface="Arial" pitchFamily="34" charset="0"/>
                <a:cs typeface="Arial" pitchFamily="34" charset="0"/>
              </a:rPr>
              <a:t> Foregiven talehandlen (</a:t>
            </a:r>
            <a:r>
              <a:rPr lang="da-DK" b="1" dirty="0">
                <a:solidFill>
                  <a:schemeClr val="accent6">
                    <a:lumMod val="75000"/>
                  </a:schemeClr>
                </a:solidFill>
                <a:latin typeface="Arial" pitchFamily="34" charset="0"/>
                <a:cs typeface="Arial" pitchFamily="34" charset="0"/>
              </a:rPr>
              <a:t>brud på kvalitet,</a:t>
            </a:r>
          </a:p>
          <a:p>
            <a:r>
              <a:rPr lang="da-DK" b="1" dirty="0">
                <a:solidFill>
                  <a:schemeClr val="accent6">
                    <a:lumMod val="75000"/>
                  </a:schemeClr>
                </a:solidFill>
                <a:latin typeface="Arial" pitchFamily="34" charset="0"/>
                <a:cs typeface="Arial" pitchFamily="34" charset="0"/>
              </a:rPr>
              <a:t>     men ikke på måde</a:t>
            </a:r>
            <a:r>
              <a:rPr lang="da-DK" dirty="0">
                <a:latin typeface="Arial" pitchFamily="34" charset="0"/>
                <a:cs typeface="Arial" pitchFamily="34" charset="0"/>
              </a:rPr>
              <a:t>);</a:t>
            </a:r>
          </a:p>
        </p:txBody>
      </p:sp>
      <p:sp>
        <p:nvSpPr>
          <p:cNvPr id="14" name="Rektangel 13"/>
          <p:cNvSpPr/>
          <p:nvPr/>
        </p:nvSpPr>
        <p:spPr>
          <a:xfrm>
            <a:off x="2079835" y="2160340"/>
            <a:ext cx="1313180" cy="369332"/>
          </a:xfrm>
          <a:prstGeom prst="rect">
            <a:avLst/>
          </a:prstGeom>
        </p:spPr>
        <p:txBody>
          <a:bodyPr wrap="none">
            <a:spAutoFit/>
          </a:bodyPr>
          <a:lstStyle/>
          <a:p>
            <a:r>
              <a:rPr lang="da-DK" b="1" dirty="0">
                <a:solidFill>
                  <a:srgbClr val="FF0000"/>
                </a:solidFill>
                <a:latin typeface="Arial" pitchFamily="34" charset="0"/>
                <a:cs typeface="Arial" pitchFamily="34" charset="0"/>
              </a:rPr>
              <a:t>sand/falsk</a:t>
            </a:r>
            <a:endParaRPr lang="da-DK" dirty="0"/>
          </a:p>
        </p:txBody>
      </p:sp>
      <p:cxnSp>
        <p:nvCxnSpPr>
          <p:cNvPr id="21" name="Lige forbindelse 20"/>
          <p:cNvCxnSpPr/>
          <p:nvPr/>
        </p:nvCxnSpPr>
        <p:spPr>
          <a:xfrm>
            <a:off x="5590303" y="2529672"/>
            <a:ext cx="3106784" cy="736784"/>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Lige forbindelse 24"/>
          <p:cNvCxnSpPr/>
          <p:nvPr/>
        </p:nvCxnSpPr>
        <p:spPr>
          <a:xfrm flipV="1">
            <a:off x="5590303" y="2529672"/>
            <a:ext cx="3106784" cy="652582"/>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6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par>
                                <p:cTn id="46" presetID="53" presetClass="entr" presetSubtype="16"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par>
                                <p:cTn id="51" presetID="53" presetClass="entr" presetSubtype="16"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9" grpId="0" animBg="1"/>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boks 17"/>
          <p:cNvSpPr txBox="1"/>
          <p:nvPr/>
        </p:nvSpPr>
        <p:spPr>
          <a:xfrm>
            <a:off x="3990219" y="3329617"/>
            <a:ext cx="4897742" cy="1969770"/>
          </a:xfrm>
          <a:prstGeom prst="rect">
            <a:avLst/>
          </a:prstGeom>
          <a:noFill/>
        </p:spPr>
        <p:txBody>
          <a:bodyPr wrap="square" rtlCol="0">
            <a:spAutoFit/>
          </a:bodyPr>
          <a:lstStyle/>
          <a:p>
            <a:endParaRPr lang="da-DK" sz="800" b="1" dirty="0">
              <a:latin typeface="Arial" pitchFamily="34" charset="0"/>
              <a:cs typeface="Arial" pitchFamily="34" charset="0"/>
            </a:endParaRPr>
          </a:p>
          <a:p>
            <a:endParaRPr lang="da-DK" sz="800" b="1"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     ”X” tæller som en </a:t>
            </a:r>
            <a:r>
              <a:rPr lang="da-DK" b="1" dirty="0">
                <a:solidFill>
                  <a:srgbClr val="FF0000"/>
                </a:solidFill>
                <a:latin typeface="Arial" pitchFamily="34" charset="0"/>
                <a:cs typeface="Arial" pitchFamily="34" charset="0"/>
              </a:rPr>
              <a:t>erklæring </a:t>
            </a:r>
            <a:r>
              <a:rPr lang="da-DK" dirty="0">
                <a:latin typeface="Arial" pitchFamily="34" charset="0"/>
                <a:cs typeface="Arial" pitchFamily="34" charset="0"/>
              </a:rPr>
              <a:t>om at være</a:t>
            </a:r>
          </a:p>
          <a:p>
            <a:r>
              <a:rPr lang="da-DK" dirty="0">
                <a:latin typeface="Arial" pitchFamily="34" charset="0"/>
                <a:cs typeface="Arial" pitchFamily="34" charset="0"/>
              </a:rPr>
              <a:t>     </a:t>
            </a:r>
            <a:r>
              <a:rPr lang="da-DK" b="1" dirty="0">
                <a:solidFill>
                  <a:srgbClr val="FF0000"/>
                </a:solidFill>
                <a:latin typeface="Arial" pitchFamily="34" charset="0"/>
                <a:cs typeface="Arial" pitchFamily="34" charset="0"/>
              </a:rPr>
              <a:t>forpligtet </a:t>
            </a:r>
            <a:r>
              <a:rPr lang="da-DK" dirty="0">
                <a:latin typeface="Arial" pitchFamily="34" charset="0"/>
                <a:cs typeface="Arial" pitchFamily="34" charset="0"/>
              </a:rPr>
              <a:t>på </a:t>
            </a:r>
            <a:r>
              <a:rPr lang="da-DK" b="1" dirty="0">
                <a:solidFill>
                  <a:srgbClr val="FF0000"/>
                </a:solidFill>
                <a:latin typeface="Arial" pitchFamily="34" charset="0"/>
                <a:cs typeface="Arial" pitchFamily="34" charset="0"/>
              </a:rPr>
              <a:t>sandheden</a:t>
            </a:r>
            <a:r>
              <a:rPr lang="da-DK" dirty="0">
                <a:latin typeface="Arial" pitchFamily="34" charset="0"/>
                <a:cs typeface="Arial" pitchFamily="34" charset="0"/>
              </a:rPr>
              <a:t> af tanken Y -  </a:t>
            </a:r>
          </a:p>
          <a:p>
            <a:r>
              <a:rPr lang="da-DK" dirty="0">
                <a:latin typeface="Arial" pitchFamily="34" charset="0"/>
                <a:cs typeface="Arial" pitchFamily="34" charset="0"/>
              </a:rPr>
              <a:t>     {S,F} </a:t>
            </a:r>
          </a:p>
          <a:p>
            <a:endParaRPr lang="da-DK" dirty="0">
              <a:latin typeface="Arial" pitchFamily="34" charset="0"/>
              <a:cs typeface="Arial" pitchFamily="34" charset="0"/>
            </a:endParaRPr>
          </a:p>
          <a:p>
            <a:r>
              <a:rPr lang="da-DK" sz="800" dirty="0">
                <a:latin typeface="Arial" pitchFamily="34" charset="0"/>
                <a:cs typeface="Arial" pitchFamily="34" charset="0"/>
              </a:rPr>
              <a:t>	</a:t>
            </a:r>
          </a:p>
          <a:p>
            <a:r>
              <a:rPr lang="da-DK" dirty="0">
                <a:latin typeface="Arial" pitchFamily="34" charset="0"/>
                <a:cs typeface="Arial" pitchFamily="34" charset="0"/>
              </a:rPr>
              <a:t>		</a:t>
            </a:r>
          </a:p>
        </p:txBody>
      </p:sp>
      <p:sp>
        <p:nvSpPr>
          <p:cNvPr id="4" name="Tekstboks 3"/>
          <p:cNvSpPr txBox="1"/>
          <p:nvPr/>
        </p:nvSpPr>
        <p:spPr>
          <a:xfrm>
            <a:off x="432000" y="658143"/>
            <a:ext cx="5514375" cy="5324535"/>
          </a:xfrm>
          <a:prstGeom prst="rect">
            <a:avLst/>
          </a:prstGeom>
          <a:noFill/>
        </p:spPr>
        <p:txBody>
          <a:bodyPr wrap="squar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endParaRPr lang="da-DK" sz="800" b="1"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b="1" dirty="0">
              <a:latin typeface="Arial" pitchFamily="34" charset="0"/>
              <a:cs typeface="Arial" pitchFamily="34" charset="0"/>
            </a:endParaRPr>
          </a:p>
          <a:p>
            <a:endParaRPr lang="da-DK" sz="800"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a:t>
            </a:r>
            <a:endParaRPr lang="da-DK" dirty="0"/>
          </a:p>
        </p:txBody>
      </p:sp>
      <p:sp>
        <p:nvSpPr>
          <p:cNvPr id="5" name="Tekstboks 4"/>
          <p:cNvSpPr txBox="1"/>
          <p:nvPr/>
        </p:nvSpPr>
        <p:spPr>
          <a:xfrm>
            <a:off x="733333" y="976759"/>
            <a:ext cx="8081421" cy="4862870"/>
          </a:xfrm>
          <a:prstGeom prst="rect">
            <a:avLst/>
          </a:prstGeom>
          <a:noFill/>
        </p:spPr>
        <p:txBody>
          <a:bodyPr wrap="squar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sz="800"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kan markeres med konventionelle midler (Searle)</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a:t>
            </a:r>
          </a:p>
          <a:p>
            <a:pPr marL="285750" indent="-285750">
              <a:buFont typeface="Arial" pitchFamily="34" charset="0"/>
              <a:buChar char="•"/>
            </a:pPr>
            <a:r>
              <a:rPr lang="da-DK" dirty="0">
                <a:solidFill>
                  <a:srgbClr val="FF0000"/>
                </a:solidFill>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(saglitterært indbrud)</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endParaRPr lang="da-DK" dirty="0">
              <a:latin typeface="Arial" pitchFamily="34" charset="0"/>
              <a:cs typeface="Arial" pitchFamily="34" charset="0"/>
            </a:endParaRPr>
          </a:p>
          <a:p>
            <a:endParaRPr lang="da-DK"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formidler 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251520" y="3421040"/>
            <a:ext cx="8334198" cy="238191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971599" y="3789040"/>
            <a:ext cx="2865660" cy="244827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4" descr="http://multimedia.jp.dk/archive/00105/biograf-tilskuere_105898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8837" y="5021018"/>
            <a:ext cx="2431183" cy="97247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62stockton.com/adeola/images/man-with-gu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1961" y="4062524"/>
            <a:ext cx="699395" cy="806636"/>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1961356" y="4062524"/>
            <a:ext cx="1658664" cy="806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Picture 2" descr="http://image.spreadshirt.net/image-server/image/composition/7400809/view/1/producttypecolor/70/type/png/width/378/height/378/hvid-sort-mand-t-shirts_desig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4104" y="4061408"/>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14" name="Oval billedforklaring 13"/>
          <p:cNvSpPr/>
          <p:nvPr/>
        </p:nvSpPr>
        <p:spPr>
          <a:xfrm>
            <a:off x="1835599" y="3776166"/>
            <a:ext cx="1784422" cy="347984"/>
          </a:xfrm>
          <a:prstGeom prst="wedgeEllipseCallout">
            <a:avLst>
              <a:gd name="adj1" fmla="val -60060"/>
              <a:gd name="adj2" fmla="val 498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1494544" y="3796269"/>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et røveri</a:t>
            </a:r>
          </a:p>
        </p:txBody>
      </p:sp>
      <p:sp>
        <p:nvSpPr>
          <p:cNvPr id="21" name="Rektangel 20"/>
          <p:cNvSpPr/>
          <p:nvPr/>
        </p:nvSpPr>
        <p:spPr>
          <a:xfrm>
            <a:off x="3840658" y="4853496"/>
            <a:ext cx="4745060" cy="1139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Oval billedforklaring 15"/>
          <p:cNvSpPr/>
          <p:nvPr/>
        </p:nvSpPr>
        <p:spPr>
          <a:xfrm>
            <a:off x="3916642" y="3776166"/>
            <a:ext cx="4263133" cy="1354562"/>
          </a:xfrm>
          <a:prstGeom prst="wedgeEllipseCallout">
            <a:avLst>
              <a:gd name="adj1" fmla="val -50996"/>
              <a:gd name="adj2" fmla="val 39119"/>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Tekstboks 16"/>
          <p:cNvSpPr txBox="1"/>
          <p:nvPr/>
        </p:nvSpPr>
        <p:spPr>
          <a:xfrm>
            <a:off x="4650231" y="4213001"/>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fiktion</a:t>
            </a:r>
          </a:p>
        </p:txBody>
      </p:sp>
      <p:sp>
        <p:nvSpPr>
          <p:cNvPr id="19" name="Rektangel 18"/>
          <p:cNvSpPr/>
          <p:nvPr/>
        </p:nvSpPr>
        <p:spPr>
          <a:xfrm>
            <a:off x="251519" y="5157192"/>
            <a:ext cx="6766763" cy="74065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a:off x="344661" y="5251517"/>
            <a:ext cx="6673622" cy="646331"/>
          </a:xfrm>
          <a:prstGeom prst="rect">
            <a:avLst/>
          </a:prstGeom>
          <a:noFill/>
        </p:spPr>
        <p:txBody>
          <a:bodyPr wrap="none" rtlCol="0">
            <a:spAutoFit/>
          </a:bodyPr>
          <a:lstStyle/>
          <a:p>
            <a:r>
              <a:rPr lang="da-DK" dirty="0">
                <a:latin typeface="Arial" pitchFamily="34" charset="0"/>
                <a:cs typeface="Arial" pitchFamily="34" charset="0"/>
              </a:rPr>
              <a:t>Følelser: identifikation med skuespillernes følelser – hvad sker?</a:t>
            </a:r>
          </a:p>
          <a:p>
            <a:r>
              <a:rPr lang="da-DK" dirty="0">
                <a:latin typeface="Arial" pitchFamily="34" charset="0"/>
                <a:cs typeface="Arial" pitchFamily="34" charset="0"/>
              </a:rPr>
              <a:t>æstetisk behag</a:t>
            </a:r>
          </a:p>
        </p:txBody>
      </p:sp>
    </p:spTree>
    <p:extLst>
      <p:ext uri="{BB962C8B-B14F-4D97-AF65-F5344CB8AC3E}">
        <p14:creationId xmlns:p14="http://schemas.microsoft.com/office/powerpoint/2010/main" val="64744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down)">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9"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sz="1400"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5" name="Tekstboks 4"/>
          <p:cNvSpPr txBox="1"/>
          <p:nvPr/>
        </p:nvSpPr>
        <p:spPr>
          <a:xfrm>
            <a:off x="733333" y="976759"/>
            <a:ext cx="8347157" cy="4647426"/>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kan markeres med konventionelle midler (Searle)</a:t>
            </a:r>
          </a:p>
          <a:p>
            <a:pPr marL="285750" indent="-285750">
              <a:buFont typeface="Arial" pitchFamily="34" charset="0"/>
              <a:buChar char="•"/>
            </a:pPr>
            <a:endParaRPr lang="da-DK" dirty="0">
              <a:latin typeface="Arial" pitchFamily="34" charset="0"/>
              <a:cs typeface="Arial" pitchFamily="34" charset="0"/>
            </a:endParaRPr>
          </a:p>
          <a:p>
            <a:endParaRPr lang="da-DK" sz="12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stabil rollefordeling: skuespillere og tilskuere</a:t>
            </a:r>
          </a:p>
          <a:p>
            <a:pPr marL="285750" indent="-285750">
              <a:buFont typeface="Arial" pitchFamily="34" charset="0"/>
              <a:buChar char="•"/>
            </a:pPr>
            <a:r>
              <a:rPr lang="da-DK" dirty="0">
                <a:latin typeface="Arial" pitchFamily="34" charset="0"/>
                <a:cs typeface="Arial" pitchFamily="34" charset="0"/>
              </a:rPr>
              <a:t>Teaterfiktion kan markeres med særlige </a:t>
            </a:r>
            <a:r>
              <a:rPr lang="da-DK" dirty="0">
                <a:solidFill>
                  <a:srgbClr val="FF0000"/>
                </a:solidFill>
                <a:latin typeface="Arial" pitchFamily="34" charset="0"/>
                <a:cs typeface="Arial" pitchFamily="34" charset="0"/>
              </a:rPr>
              <a:t>konventionelle midler</a:t>
            </a:r>
          </a:p>
          <a:p>
            <a:pPr marL="285750" indent="-285750">
              <a:buFont typeface="Arial" pitchFamily="34" charset="0"/>
              <a:buChar char="•"/>
            </a:pPr>
            <a:r>
              <a:rPr lang="da-DK" dirty="0">
                <a:solidFill>
                  <a:srgbClr val="FF0000"/>
                </a:solidFill>
                <a:latin typeface="Arial" pitchFamily="34" charset="0"/>
                <a:cs typeface="Arial" pitchFamily="34" charset="0"/>
              </a:rPr>
              <a:t>Der er evt. en skuespilforfatter</a:t>
            </a:r>
          </a:p>
          <a:p>
            <a:pPr marL="285750" indent="-285750">
              <a:buFont typeface="Arial" pitchFamily="34" charset="0"/>
              <a:buChar char="•"/>
            </a:pPr>
            <a:endParaRPr lang="da-DK" dirty="0">
              <a:solidFill>
                <a:srgbClr val="FF0000"/>
              </a:solidFill>
              <a:latin typeface="Arial" pitchFamily="34" charset="0"/>
              <a:cs typeface="Arial" pitchFamily="34" charset="0"/>
            </a:endParaRPr>
          </a:p>
          <a:p>
            <a:endParaRPr lang="da-DK" dirty="0">
              <a:solidFill>
                <a:srgbClr val="FF0000"/>
              </a:solidFill>
              <a:latin typeface="Arial" pitchFamily="34" charset="0"/>
              <a:cs typeface="Arial" pitchFamily="34" charset="0"/>
            </a:endParaRPr>
          </a:p>
          <a:p>
            <a:pPr marL="285750" indent="-285750">
              <a:buFont typeface="Arial" pitchFamily="34" charset="0"/>
              <a:buChar char="•"/>
            </a:pPr>
            <a:endParaRPr lang="da-DK" sz="800" dirty="0">
              <a:solidFill>
                <a:srgbClr val="FF0000"/>
              </a:solidFill>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formidler </a:t>
            </a:r>
            <a:r>
              <a:rPr lang="da-DK" dirty="0">
                <a:latin typeface="Arial" pitchFamily="34" charset="0"/>
                <a:cs typeface="Arial" pitchFamily="34" charset="0"/>
              </a:rPr>
              <a:t>propositioner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markeres med særlige konventionelle midler</a:t>
            </a:r>
            <a:endParaRPr lang="da-DK" sz="800" dirty="0">
              <a:latin typeface="Arial" pitchFamily="34" charset="0"/>
              <a:cs typeface="Arial" pitchFamily="34" charset="0"/>
            </a:endParaRPr>
          </a:p>
        </p:txBody>
      </p:sp>
      <p:sp>
        <p:nvSpPr>
          <p:cNvPr id="2" name="Rektangel 1"/>
          <p:cNvSpPr/>
          <p:nvPr/>
        </p:nvSpPr>
        <p:spPr>
          <a:xfrm>
            <a:off x="348153" y="606548"/>
            <a:ext cx="8780457" cy="3118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386060" y="3800027"/>
            <a:ext cx="8064896" cy="2573461"/>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971599" y="3789040"/>
            <a:ext cx="2865660" cy="244827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4" descr="http://multimedia.jp.dk/archive/00105/biograf-tilskuere_105898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8837" y="5021018"/>
            <a:ext cx="2431183" cy="97247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62stockton.com/adeola/images/man-with-gu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961" y="4062524"/>
            <a:ext cx="699395" cy="806636"/>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1961356" y="4062524"/>
            <a:ext cx="1658664" cy="806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Picture 2" descr="http://image.spreadshirt.net/image-server/image/composition/7400809/view/1/producttypecolor/70/type/png/width/378/height/378/hvid-sort-mand-t-shirts_desig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4104" y="4061408"/>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14" name="Oval billedforklaring 13"/>
          <p:cNvSpPr/>
          <p:nvPr/>
        </p:nvSpPr>
        <p:spPr>
          <a:xfrm>
            <a:off x="1835599" y="3776166"/>
            <a:ext cx="1784422" cy="347984"/>
          </a:xfrm>
          <a:prstGeom prst="wedgeEllipseCallout">
            <a:avLst>
              <a:gd name="adj1" fmla="val -60060"/>
              <a:gd name="adj2" fmla="val 498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1494544" y="3796269"/>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et røveri</a:t>
            </a:r>
          </a:p>
        </p:txBody>
      </p:sp>
      <p:sp>
        <p:nvSpPr>
          <p:cNvPr id="19" name="Tekstboks 18"/>
          <p:cNvSpPr txBox="1"/>
          <p:nvPr/>
        </p:nvSpPr>
        <p:spPr>
          <a:xfrm>
            <a:off x="3990219" y="3329617"/>
            <a:ext cx="4897742" cy="2923877"/>
          </a:xfrm>
          <a:prstGeom prst="rect">
            <a:avLst/>
          </a:prstGeom>
          <a:noFill/>
        </p:spPr>
        <p:txBody>
          <a:bodyPr wrap="square" rtlCol="0">
            <a:spAutoFit/>
          </a:bodyPr>
          <a:lstStyle/>
          <a:p>
            <a:endParaRPr lang="da-DK" sz="800" b="1" dirty="0">
              <a:latin typeface="Arial" pitchFamily="34" charset="0"/>
              <a:cs typeface="Arial" pitchFamily="34" charset="0"/>
            </a:endParaRPr>
          </a:p>
          <a:p>
            <a:endParaRPr lang="da-DK" sz="800" b="1" dirty="0">
              <a:latin typeface="Arial" pitchFamily="34" charset="0"/>
              <a:cs typeface="Arial" pitchFamily="34" charset="0"/>
            </a:endParaRPr>
          </a:p>
          <a:p>
            <a:endParaRPr lang="da-DK" sz="800" b="1" dirty="0">
              <a:latin typeface="Arial" pitchFamily="34" charset="0"/>
              <a:cs typeface="Arial" pitchFamily="34" charset="0"/>
            </a:endParaRPr>
          </a:p>
          <a:p>
            <a:endParaRPr lang="da-DK" sz="800" b="1" dirty="0">
              <a:latin typeface="Arial" pitchFamily="34" charset="0"/>
              <a:cs typeface="Arial" pitchFamily="34" charset="0"/>
            </a:endParaRPr>
          </a:p>
          <a:p>
            <a:endParaRPr lang="da-DK" sz="8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endParaRPr lang="da-DK" sz="1000" dirty="0">
              <a:latin typeface="Arial" pitchFamily="34" charset="0"/>
              <a:cs typeface="Arial" pitchFamily="34" charset="0"/>
            </a:endParaRPr>
          </a:p>
          <a:p>
            <a:r>
              <a:rPr lang="da-DK" b="1" dirty="0">
                <a:solidFill>
                  <a:schemeClr val="accent6">
                    <a:lumMod val="75000"/>
                  </a:schemeClr>
                </a:solidFill>
                <a:latin typeface="Arial" pitchFamily="34" charset="0"/>
                <a:cs typeface="Arial" pitchFamily="34" charset="0"/>
              </a:rPr>
              <a:t>    </a:t>
            </a:r>
            <a:r>
              <a:rPr lang="da-DK" dirty="0">
                <a:latin typeface="Arial" pitchFamily="34" charset="0"/>
                <a:cs typeface="Arial" pitchFamily="34" charset="0"/>
              </a:rPr>
              <a:t> Foregiven talehandlen (</a:t>
            </a:r>
            <a:r>
              <a:rPr lang="da-DK" b="1" dirty="0">
                <a:solidFill>
                  <a:schemeClr val="accent6">
                    <a:lumMod val="75000"/>
                  </a:schemeClr>
                </a:solidFill>
                <a:latin typeface="Arial" pitchFamily="34" charset="0"/>
                <a:cs typeface="Arial" pitchFamily="34" charset="0"/>
              </a:rPr>
              <a:t>brud på kvalitet,</a:t>
            </a:r>
          </a:p>
          <a:p>
            <a:r>
              <a:rPr lang="da-DK" b="1" dirty="0">
                <a:solidFill>
                  <a:schemeClr val="accent6">
                    <a:lumMod val="75000"/>
                  </a:schemeClr>
                </a:solidFill>
                <a:latin typeface="Arial" pitchFamily="34" charset="0"/>
                <a:cs typeface="Arial" pitchFamily="34" charset="0"/>
              </a:rPr>
              <a:t>     men ikke på måde</a:t>
            </a:r>
            <a:r>
              <a:rPr lang="da-DK" dirty="0">
                <a:latin typeface="Arial" pitchFamily="34" charset="0"/>
                <a:cs typeface="Arial" pitchFamily="34" charset="0"/>
              </a:rPr>
              <a:t>); forfatteren kommuni-</a:t>
            </a:r>
          </a:p>
          <a:p>
            <a:r>
              <a:rPr lang="da-DK" dirty="0">
                <a:latin typeface="Arial" pitchFamily="34" charset="0"/>
                <a:cs typeface="Arial" pitchFamily="34" charset="0"/>
              </a:rPr>
              <a:t>     kerer non-fiktive direktiver til skuespillerne</a:t>
            </a:r>
          </a:p>
        </p:txBody>
      </p:sp>
      <p:sp>
        <p:nvSpPr>
          <p:cNvPr id="16" name="Oval billedforklaring 15"/>
          <p:cNvSpPr/>
          <p:nvPr/>
        </p:nvSpPr>
        <p:spPr>
          <a:xfrm>
            <a:off x="3916642" y="3800027"/>
            <a:ext cx="4263133" cy="1330701"/>
          </a:xfrm>
          <a:prstGeom prst="wedgeEllipseCallout">
            <a:avLst>
              <a:gd name="adj1" fmla="val -50996"/>
              <a:gd name="adj2" fmla="val 39119"/>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Tekstboks 16"/>
          <p:cNvSpPr txBox="1"/>
          <p:nvPr/>
        </p:nvSpPr>
        <p:spPr>
          <a:xfrm>
            <a:off x="4650231" y="4213001"/>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fiktion”</a:t>
            </a:r>
          </a:p>
        </p:txBody>
      </p:sp>
      <p:pic>
        <p:nvPicPr>
          <p:cNvPr id="19458" name="Picture 2" descr="http://www.robertwcaldwell.com/images/writing.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flipH="1">
            <a:off x="-565440" y="4341606"/>
            <a:ext cx="2102482" cy="97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47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5E-6 4.81481E-6 L 0.12396 -0.38241 " pathEditMode="relative" rAng="0" ptsTypes="AA">
                                      <p:cBhvr>
                                        <p:cTn id="6" dur="2000" fill="hold"/>
                                        <p:tgtEl>
                                          <p:spTgt spid="19458"/>
                                        </p:tgtEl>
                                        <p:attrNameLst>
                                          <p:attrName>ppt_x</p:attrName>
                                          <p:attrName>ppt_y</p:attrName>
                                        </p:attrNameLst>
                                      </p:cBhvr>
                                      <p:rCtr x="6198" y="-19120"/>
                                    </p:animMotion>
                                  </p:child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0 0 L 0.25 -0.25 E" pathEditMode="relative" ptsTypes="">
                                      <p:cBhvr>
                                        <p:cTn id="10" dur="2000" fill="hold"/>
                                        <p:tgtEl>
                                          <p:spTgt spid="15"/>
                                        </p:tgtEl>
                                        <p:attrNameLst>
                                          <p:attrName>ppt_x</p:attrName>
                                          <p:attrName>ppt_y</p:attrName>
                                        </p:attrNameLst>
                                      </p:cBhvr>
                                    </p:animMotion>
                                  </p:childTnLst>
                                </p:cTn>
                              </p:par>
                              <p:par>
                                <p:cTn id="11" presetID="56" presetClass="path" presetSubtype="0" accel="50000" decel="50000" fill="hold" grpId="0" nodeType="withEffect">
                                  <p:stCondLst>
                                    <p:cond delay="0"/>
                                  </p:stCondLst>
                                  <p:childTnLst>
                                    <p:animMotion origin="layout" path="M 0 0 L 0.25 -0.25 E" pathEditMode="relative" ptsTypes="">
                                      <p:cBhvr>
                                        <p:cTn id="12" dur="2000" fill="hold"/>
                                        <p:tgtEl>
                                          <p:spTgt spid="11"/>
                                        </p:tgtEl>
                                        <p:attrNameLst>
                                          <p:attrName>ppt_x</p:attrName>
                                          <p:attrName>ppt_y</p:attrName>
                                        </p:attrNameLst>
                                      </p:cBhvr>
                                    </p:animMotion>
                                  </p:childTnLst>
                                </p:cTn>
                              </p:par>
                              <p:par>
                                <p:cTn id="13" presetID="56" presetClass="path" presetSubtype="0" accel="50000" decel="50000" fill="hold" nodeType="withEffect">
                                  <p:stCondLst>
                                    <p:cond delay="0"/>
                                  </p:stCondLst>
                                  <p:childTnLst>
                                    <p:animMotion origin="layout" path="M 0 0 L 0.25 -0.25 E" pathEditMode="relative" ptsTypes="">
                                      <p:cBhvr>
                                        <p:cTn id="14" dur="2000" fill="hold"/>
                                        <p:tgtEl>
                                          <p:spTgt spid="10"/>
                                        </p:tgtEl>
                                        <p:attrNameLst>
                                          <p:attrName>ppt_x</p:attrName>
                                          <p:attrName>ppt_y</p:attrName>
                                        </p:attrNameLst>
                                      </p:cBhvr>
                                    </p:animMotion>
                                  </p:childTnLst>
                                </p:cTn>
                              </p:par>
                              <p:par>
                                <p:cTn id="15" presetID="56" presetClass="path" presetSubtype="0" accel="50000" decel="50000" fill="hold" nodeType="withEffect">
                                  <p:stCondLst>
                                    <p:cond delay="0"/>
                                  </p:stCondLst>
                                  <p:childTnLst>
                                    <p:animMotion origin="layout" path="M 0 0 L 0.25 -0.25 E" pathEditMode="relative" ptsTypes="">
                                      <p:cBhvr>
                                        <p:cTn id="16" dur="2000" fill="hold"/>
                                        <p:tgtEl>
                                          <p:spTgt spid="12"/>
                                        </p:tgtEl>
                                        <p:attrNameLst>
                                          <p:attrName>ppt_x</p:attrName>
                                          <p:attrName>ppt_y</p:attrName>
                                        </p:attrNameLst>
                                      </p:cBhvr>
                                    </p:animMotion>
                                  </p:childTnLst>
                                </p:cTn>
                              </p:par>
                              <p:par>
                                <p:cTn id="17" presetID="56" presetClass="path" presetSubtype="0" accel="50000" decel="50000" fill="hold" nodeType="withEffect">
                                  <p:stCondLst>
                                    <p:cond delay="0"/>
                                  </p:stCondLst>
                                  <p:childTnLst>
                                    <p:animMotion origin="layout" path="M 0 0 L 0.25 -0.25 E" pathEditMode="relative" ptsTypes="">
                                      <p:cBhvr>
                                        <p:cTn id="18" dur="2000" fill="hold"/>
                                        <p:tgtEl>
                                          <p:spTgt spid="9"/>
                                        </p:tgtEl>
                                        <p:attrNameLst>
                                          <p:attrName>ppt_x</p:attrName>
                                          <p:attrName>ppt_y</p:attrName>
                                        </p:attrNameLst>
                                      </p:cBhvr>
                                    </p:animMotion>
                                  </p:childTnLst>
                                </p:cTn>
                              </p:par>
                              <p:par>
                                <p:cTn id="19" presetID="56" presetClass="path" presetSubtype="0" accel="50000" decel="50000" fill="hold" grpId="0" nodeType="withEffect">
                                  <p:stCondLst>
                                    <p:cond delay="0"/>
                                  </p:stCondLst>
                                  <p:childTnLst>
                                    <p:animMotion origin="layout" path="M 0 0 L 0.25 -0.25 E" pathEditMode="relative" ptsTypes="">
                                      <p:cBhvr>
                                        <p:cTn id="20" dur="2000" fill="hold"/>
                                        <p:tgtEl>
                                          <p:spTgt spid="8"/>
                                        </p:tgtEl>
                                        <p:attrNameLst>
                                          <p:attrName>ppt_x</p:attrName>
                                          <p:attrName>ppt_y</p:attrName>
                                        </p:attrNameLst>
                                      </p:cBhvr>
                                    </p:animMotion>
                                  </p:childTnLst>
                                </p:cTn>
                              </p:par>
                              <p:par>
                                <p:cTn id="21" presetID="56" presetClass="path" presetSubtype="0" accel="50000" decel="50000" fill="hold" grpId="0" nodeType="withEffect">
                                  <p:stCondLst>
                                    <p:cond delay="0"/>
                                  </p:stCondLst>
                                  <p:childTnLst>
                                    <p:animMotion origin="layout" path="M 0 0 L 0.25 -0.25 E" pathEditMode="relative" ptsTypes="">
                                      <p:cBhvr>
                                        <p:cTn id="22" dur="2000" fill="hold"/>
                                        <p:tgtEl>
                                          <p:spTgt spid="14"/>
                                        </p:tgtEl>
                                        <p:attrNameLst>
                                          <p:attrName>ppt_x</p:attrName>
                                          <p:attrName>ppt_y</p:attrName>
                                        </p:attrNameLst>
                                      </p:cBhvr>
                                    </p:animMotion>
                                  </p:childTnLst>
                                </p:cTn>
                              </p:par>
                              <p:par>
                                <p:cTn id="23" presetID="1" presetClass="exit"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hidden"/>
                                      </p:to>
                                    </p:set>
                                  </p:childTnLst>
                                </p:cTn>
                              </p:par>
                              <p:par>
                                <p:cTn id="29" presetID="2" presetClass="entr" presetSubtype="4"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1" grpId="0" animBg="1"/>
      <p:bldP spid="14" grpId="0" animBg="1"/>
      <p:bldP spid="15" grpId="0"/>
      <p:bldP spid="19" grpId="0"/>
      <p:bldP spid="16" grpId="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7" name="Rektangel 6"/>
          <p:cNvSpPr/>
          <p:nvPr/>
        </p:nvSpPr>
        <p:spPr>
          <a:xfrm>
            <a:off x="386060" y="3800027"/>
            <a:ext cx="8064896" cy="214925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3282042" y="2074105"/>
            <a:ext cx="2865660" cy="244827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4" descr="http://multimedia.jp.dk/archive/00105/biograf-tilskuere_105898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9280" y="3306083"/>
            <a:ext cx="2431183" cy="97247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62stockton.com/adeola/images/man-with-gu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2404" y="2347589"/>
            <a:ext cx="699395" cy="806636"/>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4271799" y="2347589"/>
            <a:ext cx="1658664" cy="806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Picture 2" descr="http://image.spreadshirt.net/image-server/image/composition/7400809/view/1/producttypecolor/70/type/png/width/378/height/378/hvid-sort-mand-t-shirts_desig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4547" y="2346473"/>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14" name="Oval billedforklaring 13"/>
          <p:cNvSpPr/>
          <p:nvPr/>
        </p:nvSpPr>
        <p:spPr>
          <a:xfrm>
            <a:off x="4146042" y="2053898"/>
            <a:ext cx="1784422" cy="347984"/>
          </a:xfrm>
          <a:prstGeom prst="wedgeEllipseCallout">
            <a:avLst>
              <a:gd name="adj1" fmla="val -60060"/>
              <a:gd name="adj2" fmla="val 498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3804987" y="2094105"/>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er et røveri</a:t>
            </a:r>
          </a:p>
        </p:txBody>
      </p:sp>
      <p:sp>
        <p:nvSpPr>
          <p:cNvPr id="2" name="Rektangel 1"/>
          <p:cNvSpPr/>
          <p:nvPr/>
        </p:nvSpPr>
        <p:spPr>
          <a:xfrm>
            <a:off x="1213280" y="5053945"/>
            <a:ext cx="7679200" cy="646331"/>
          </a:xfrm>
          <a:prstGeom prst="rect">
            <a:avLst/>
          </a:prstGeom>
        </p:spPr>
        <p:txBody>
          <a:bodyPr wrap="square">
            <a:spAutoFit/>
          </a:bodyPr>
          <a:lstStyle/>
          <a:p>
            <a:pPr marL="285750" indent="-285750">
              <a:buFont typeface="Arial" pitchFamily="34" charset="0"/>
              <a:buChar char="•"/>
            </a:pPr>
            <a:r>
              <a:rPr lang="da-DK" dirty="0">
                <a:solidFill>
                  <a:srgbClr val="FF0000"/>
                </a:solidFill>
                <a:latin typeface="Arial" pitchFamily="34" charset="0"/>
                <a:cs typeface="Arial" pitchFamily="34" charset="0"/>
              </a:rPr>
              <a:t>I tekstfiktion foregiver forfatter at fortælle om tildragelser i verden </a:t>
            </a:r>
          </a:p>
          <a:p>
            <a:pPr marL="285750" indent="-285750">
              <a:buFont typeface="Arial" pitchFamily="34" charset="0"/>
              <a:buChar char="•"/>
            </a:pPr>
            <a:r>
              <a:rPr lang="da-DK" dirty="0">
                <a:solidFill>
                  <a:srgbClr val="FF0000"/>
                </a:solidFill>
                <a:latin typeface="Arial" pitchFamily="34" charset="0"/>
                <a:cs typeface="Arial" pitchFamily="34" charset="0"/>
              </a:rPr>
              <a:t>Der er fast rollefordeling: forfatter (oplæser) og publikum</a:t>
            </a:r>
            <a:endParaRPr lang="da-DK" dirty="0">
              <a:solidFill>
                <a:srgbClr val="FF0000"/>
              </a:solidFill>
            </a:endParaRPr>
          </a:p>
        </p:txBody>
      </p:sp>
      <p:sp>
        <p:nvSpPr>
          <p:cNvPr id="3" name="Tekstboks 2"/>
          <p:cNvSpPr txBox="1"/>
          <p:nvPr/>
        </p:nvSpPr>
        <p:spPr>
          <a:xfrm>
            <a:off x="834370" y="4684494"/>
            <a:ext cx="6912983" cy="369332"/>
          </a:xfrm>
          <a:prstGeom prst="rect">
            <a:avLst/>
          </a:prstGeom>
          <a:noFill/>
        </p:spPr>
        <p:txBody>
          <a:bodyPr wrap="none" rtlCol="0">
            <a:spAutoFit/>
          </a:bodyPr>
          <a:lstStyle/>
          <a:p>
            <a:r>
              <a:rPr lang="da-DK" b="1" dirty="0">
                <a:latin typeface="Arial" pitchFamily="34" charset="0"/>
                <a:cs typeface="Arial" pitchFamily="34" charset="0"/>
              </a:rPr>
              <a:t>Tekstfiktion som rollefikseret leg (kun foregiven talehandlen)</a:t>
            </a:r>
          </a:p>
        </p:txBody>
      </p:sp>
      <p:sp>
        <p:nvSpPr>
          <p:cNvPr id="13" name="Tekstboks 12"/>
          <p:cNvSpPr txBox="1"/>
          <p:nvPr/>
        </p:nvSpPr>
        <p:spPr>
          <a:xfrm>
            <a:off x="1213280" y="3422988"/>
            <a:ext cx="1056700" cy="369332"/>
          </a:xfrm>
          <a:prstGeom prst="rect">
            <a:avLst/>
          </a:prstGeom>
          <a:noFill/>
        </p:spPr>
        <p:txBody>
          <a:bodyPr wrap="none" rtlCol="0">
            <a:spAutoFit/>
          </a:bodyPr>
          <a:lstStyle/>
          <a:p>
            <a:r>
              <a:rPr lang="da-DK" dirty="0">
                <a:latin typeface="Arial" pitchFamily="34" charset="0"/>
                <a:cs typeface="Arial" pitchFamily="34" charset="0"/>
              </a:rPr>
              <a:t>Forfatter</a:t>
            </a:r>
          </a:p>
        </p:txBody>
      </p:sp>
      <p:sp>
        <p:nvSpPr>
          <p:cNvPr id="35" name="Parallelogram 34"/>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9458" name="Picture 2" descr="http://www.robertwcaldwell.com/images/writing.bm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sp>
        <p:nvSpPr>
          <p:cNvPr id="36" name="Tekstboks 35"/>
          <p:cNvSpPr txBox="1"/>
          <p:nvPr/>
        </p:nvSpPr>
        <p:spPr>
          <a:xfrm>
            <a:off x="2625452" y="1343427"/>
            <a:ext cx="1313180" cy="369332"/>
          </a:xfrm>
          <a:prstGeom prst="rect">
            <a:avLst/>
          </a:prstGeom>
          <a:noFill/>
        </p:spPr>
        <p:txBody>
          <a:bodyPr wrap="none" rtlCol="0">
            <a:spAutoFit/>
          </a:bodyPr>
          <a:lstStyle/>
          <a:p>
            <a:r>
              <a:rPr lang="da-DK" dirty="0">
                <a:latin typeface="Arial" pitchFamily="34" charset="0"/>
                <a:cs typeface="Arial" pitchFamily="34" charset="0"/>
              </a:rPr>
              <a:t>Manuskript</a:t>
            </a:r>
            <a:endParaRPr lang="da-DK" dirty="0"/>
          </a:p>
        </p:txBody>
      </p:sp>
      <p:sp>
        <p:nvSpPr>
          <p:cNvPr id="39" name="Tekstboks 38"/>
          <p:cNvSpPr txBox="1"/>
          <p:nvPr/>
        </p:nvSpPr>
        <p:spPr>
          <a:xfrm>
            <a:off x="6176341" y="2373185"/>
            <a:ext cx="1441420" cy="369332"/>
          </a:xfrm>
          <a:prstGeom prst="rect">
            <a:avLst/>
          </a:prstGeom>
          <a:noFill/>
        </p:spPr>
        <p:txBody>
          <a:bodyPr wrap="none" rtlCol="0">
            <a:spAutoFit/>
          </a:bodyPr>
          <a:lstStyle/>
          <a:p>
            <a:r>
              <a:rPr lang="da-DK" dirty="0">
                <a:latin typeface="Arial" pitchFamily="34" charset="0"/>
                <a:cs typeface="Arial" pitchFamily="34" charset="0"/>
              </a:rPr>
              <a:t>Skuespillere</a:t>
            </a:r>
            <a:endParaRPr lang="da-DK" dirty="0"/>
          </a:p>
        </p:txBody>
      </p:sp>
      <p:sp>
        <p:nvSpPr>
          <p:cNvPr id="41" name="Tekstboks 40"/>
          <p:cNvSpPr txBox="1"/>
          <p:nvPr/>
        </p:nvSpPr>
        <p:spPr>
          <a:xfrm>
            <a:off x="3750765" y="2109539"/>
            <a:ext cx="2592288" cy="307777"/>
          </a:xfrm>
          <a:prstGeom prst="rect">
            <a:avLst/>
          </a:prstGeom>
          <a:noFill/>
        </p:spPr>
        <p:txBody>
          <a:bodyPr wrap="square" rtlCol="0">
            <a:spAutoFit/>
          </a:bodyPr>
          <a:lstStyle/>
          <a:p>
            <a:pPr algn="ctr"/>
            <a:r>
              <a:rPr lang="da-DK" sz="1400" dirty="0">
                <a:latin typeface="Arial" pitchFamily="34" charset="0"/>
                <a:cs typeface="Arial" pitchFamily="34" charset="0"/>
              </a:rPr>
              <a:t>Det var et røveri</a:t>
            </a:r>
          </a:p>
        </p:txBody>
      </p:sp>
      <p:sp>
        <p:nvSpPr>
          <p:cNvPr id="42" name="Tekstboks 41"/>
          <p:cNvSpPr txBox="1"/>
          <p:nvPr/>
        </p:nvSpPr>
        <p:spPr>
          <a:xfrm>
            <a:off x="6343053" y="2417316"/>
            <a:ext cx="1069524" cy="369332"/>
          </a:xfrm>
          <a:prstGeom prst="rect">
            <a:avLst/>
          </a:prstGeom>
          <a:noFill/>
        </p:spPr>
        <p:txBody>
          <a:bodyPr wrap="none" rtlCol="0">
            <a:spAutoFit/>
          </a:bodyPr>
          <a:lstStyle/>
          <a:p>
            <a:r>
              <a:rPr lang="da-DK" dirty="0">
                <a:latin typeface="Arial" pitchFamily="34" charset="0"/>
                <a:cs typeface="Arial" pitchFamily="34" charset="0"/>
              </a:rPr>
              <a:t>Oplæser</a:t>
            </a:r>
            <a:endParaRPr lang="da-DK" dirty="0"/>
          </a:p>
        </p:txBody>
      </p:sp>
      <p:sp>
        <p:nvSpPr>
          <p:cNvPr id="43" name="Tekstboks 42"/>
          <p:cNvSpPr txBox="1"/>
          <p:nvPr/>
        </p:nvSpPr>
        <p:spPr>
          <a:xfrm>
            <a:off x="6246873" y="3642356"/>
            <a:ext cx="1112228" cy="369332"/>
          </a:xfrm>
          <a:prstGeom prst="rect">
            <a:avLst/>
          </a:prstGeom>
          <a:noFill/>
        </p:spPr>
        <p:txBody>
          <a:bodyPr wrap="none" rtlCol="0">
            <a:spAutoFit/>
          </a:bodyPr>
          <a:lstStyle/>
          <a:p>
            <a:r>
              <a:rPr lang="da-DK" dirty="0">
                <a:latin typeface="Arial" pitchFamily="34" charset="0"/>
                <a:cs typeface="Arial" pitchFamily="34" charset="0"/>
              </a:rPr>
              <a:t>Tilskuere</a:t>
            </a:r>
            <a:endParaRPr lang="da-DK" dirty="0"/>
          </a:p>
        </p:txBody>
      </p:sp>
      <p:sp>
        <p:nvSpPr>
          <p:cNvPr id="46" name="Tekstboks 45"/>
          <p:cNvSpPr txBox="1"/>
          <p:nvPr/>
        </p:nvSpPr>
        <p:spPr>
          <a:xfrm>
            <a:off x="6343053" y="3642356"/>
            <a:ext cx="896399" cy="369332"/>
          </a:xfrm>
          <a:prstGeom prst="rect">
            <a:avLst/>
          </a:prstGeom>
          <a:noFill/>
        </p:spPr>
        <p:txBody>
          <a:bodyPr wrap="none" rtlCol="0">
            <a:spAutoFit/>
          </a:bodyPr>
          <a:lstStyle/>
          <a:p>
            <a:r>
              <a:rPr lang="da-DK" dirty="0">
                <a:latin typeface="Arial" pitchFamily="34" charset="0"/>
                <a:cs typeface="Arial" pitchFamily="34" charset="0"/>
              </a:rPr>
              <a:t>Læser</a:t>
            </a:r>
            <a:r>
              <a:rPr lang="da-DK" dirty="0"/>
              <a:t> </a:t>
            </a:r>
          </a:p>
        </p:txBody>
      </p:sp>
      <p:sp>
        <p:nvSpPr>
          <p:cNvPr id="40" name="Rektangel 39"/>
          <p:cNvSpPr/>
          <p:nvPr/>
        </p:nvSpPr>
        <p:spPr>
          <a:xfrm>
            <a:off x="3525668" y="2297843"/>
            <a:ext cx="825927" cy="841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1508" name="Picture 4" descr="http://www.bilalbadry.com/book.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07186" y="2260041"/>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18508" y="2612186"/>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5" name="Lige forbindelse 44"/>
          <p:cNvCxnSpPr/>
          <p:nvPr/>
        </p:nvCxnSpPr>
        <p:spPr>
          <a:xfrm>
            <a:off x="2269980" y="1381418"/>
            <a:ext cx="1535007" cy="1035898"/>
          </a:xfrm>
          <a:prstGeom prst="line">
            <a:avLst/>
          </a:prstGeom>
          <a:ln w="38100">
            <a:solidFill>
              <a:srgbClr val="002060"/>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47" name="Tekstboks 46"/>
          <p:cNvSpPr txBox="1"/>
          <p:nvPr/>
        </p:nvSpPr>
        <p:spPr>
          <a:xfrm>
            <a:off x="913361" y="1745450"/>
            <a:ext cx="5697394" cy="307777"/>
          </a:xfrm>
          <a:prstGeom prst="rect">
            <a:avLst/>
          </a:prstGeom>
          <a:noFill/>
        </p:spPr>
        <p:txBody>
          <a:bodyPr wrap="none" rtlCol="0">
            <a:spAutoFit/>
          </a:bodyPr>
          <a:lstStyle/>
          <a:p>
            <a:r>
              <a:rPr lang="da-DK" sz="1400" dirty="0">
                <a:solidFill>
                  <a:srgbClr val="002060"/>
                </a:solidFill>
                <a:latin typeface="Arial" pitchFamily="34" charset="0"/>
                <a:cs typeface="Arial" pitchFamily="34" charset="0"/>
              </a:rPr>
              <a:t>Rollehæfte (non-fiktivt direktiv til skuespillerne om, hvad de skal gøre</a:t>
            </a:r>
          </a:p>
        </p:txBody>
      </p:sp>
      <p:sp>
        <p:nvSpPr>
          <p:cNvPr id="48" name="Kombinationstegning 47"/>
          <p:cNvSpPr/>
          <p:nvPr/>
        </p:nvSpPr>
        <p:spPr>
          <a:xfrm>
            <a:off x="2386013" y="842459"/>
            <a:ext cx="2371725" cy="2496693"/>
          </a:xfrm>
          <a:custGeom>
            <a:avLst/>
            <a:gdLst>
              <a:gd name="connsiteX0" fmla="*/ 0 w 2371725"/>
              <a:gd name="connsiteY0" fmla="*/ 486279 h 2915154"/>
              <a:gd name="connsiteX1" fmla="*/ 1471612 w 2371725"/>
              <a:gd name="connsiteY1" fmla="*/ 504 h 2915154"/>
              <a:gd name="connsiteX2" fmla="*/ 2143125 w 2371725"/>
              <a:gd name="connsiteY2" fmla="*/ 471991 h 2915154"/>
              <a:gd name="connsiteX3" fmla="*/ 2371725 w 2371725"/>
              <a:gd name="connsiteY3" fmla="*/ 2915154 h 2915154"/>
              <a:gd name="connsiteX4" fmla="*/ 2371725 w 2371725"/>
              <a:gd name="connsiteY4" fmla="*/ 2915154 h 2915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915154">
                <a:moveTo>
                  <a:pt x="0" y="486279"/>
                </a:moveTo>
                <a:cubicBezTo>
                  <a:pt x="557212" y="244582"/>
                  <a:pt x="1114425" y="2885"/>
                  <a:pt x="1471612" y="504"/>
                </a:cubicBezTo>
                <a:cubicBezTo>
                  <a:pt x="1828799" y="-1877"/>
                  <a:pt x="1993106" y="-13784"/>
                  <a:pt x="2143125" y="471991"/>
                </a:cubicBezTo>
                <a:cubicBezTo>
                  <a:pt x="2293144" y="957766"/>
                  <a:pt x="2371725" y="2915154"/>
                  <a:pt x="2371725" y="2915154"/>
                </a:cubicBezTo>
                <a:lnTo>
                  <a:pt x="2371725" y="2915154"/>
                </a:lnTo>
              </a:path>
            </a:pathLst>
          </a:custGeom>
          <a:ln w="38100">
            <a:solidFill>
              <a:srgbClr val="FF0000"/>
            </a:solidFill>
            <a:prstDash val="dash"/>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53" name="Tekstboks 52"/>
          <p:cNvSpPr txBox="1"/>
          <p:nvPr/>
        </p:nvSpPr>
        <p:spPr>
          <a:xfrm>
            <a:off x="3692017" y="1004873"/>
            <a:ext cx="5200463" cy="523220"/>
          </a:xfrm>
          <a:prstGeom prst="rect">
            <a:avLst/>
          </a:prstGeom>
          <a:noFill/>
        </p:spPr>
        <p:txBody>
          <a:bodyPr wrap="none" rtlCol="0">
            <a:spAutoFit/>
          </a:bodyPr>
          <a:lstStyle/>
          <a:p>
            <a:r>
              <a:rPr lang="da-DK" sz="1400" dirty="0">
                <a:solidFill>
                  <a:srgbClr val="FF0000"/>
                </a:solidFill>
                <a:latin typeface="Arial" pitchFamily="34" charset="0"/>
                <a:cs typeface="Arial" pitchFamily="34" charset="0"/>
              </a:rPr>
              <a:t>Mimesis (henvendelse til tilskuerne via skuespillerne, som viser</a:t>
            </a:r>
          </a:p>
          <a:p>
            <a:r>
              <a:rPr lang="da-DK" sz="1400" dirty="0">
                <a:solidFill>
                  <a:srgbClr val="FF0000"/>
                </a:solidFill>
                <a:latin typeface="Arial" pitchFamily="34" charset="0"/>
                <a:cs typeface="Arial" pitchFamily="34" charset="0"/>
              </a:rPr>
              <a:t>forfatters hensigt gennem foregiven handlen</a:t>
            </a:r>
          </a:p>
        </p:txBody>
      </p:sp>
      <p:sp>
        <p:nvSpPr>
          <p:cNvPr id="54" name="Tekstboks 53"/>
          <p:cNvSpPr txBox="1"/>
          <p:nvPr/>
        </p:nvSpPr>
        <p:spPr>
          <a:xfrm>
            <a:off x="6343053" y="3641399"/>
            <a:ext cx="971163" cy="369332"/>
          </a:xfrm>
          <a:prstGeom prst="rect">
            <a:avLst/>
          </a:prstGeom>
          <a:noFill/>
        </p:spPr>
        <p:txBody>
          <a:bodyPr wrap="none" rtlCol="0">
            <a:spAutoFit/>
          </a:bodyPr>
          <a:lstStyle/>
          <a:p>
            <a:r>
              <a:rPr lang="da-DK" dirty="0">
                <a:latin typeface="Arial" pitchFamily="34" charset="0"/>
                <a:cs typeface="Arial" pitchFamily="34" charset="0"/>
              </a:rPr>
              <a:t>Tilhører</a:t>
            </a:r>
          </a:p>
        </p:txBody>
      </p:sp>
      <p:sp>
        <p:nvSpPr>
          <p:cNvPr id="55" name="Tekstboks 54"/>
          <p:cNvSpPr txBox="1"/>
          <p:nvPr/>
        </p:nvSpPr>
        <p:spPr>
          <a:xfrm>
            <a:off x="3620882" y="893455"/>
            <a:ext cx="4559261" cy="523220"/>
          </a:xfrm>
          <a:prstGeom prst="rect">
            <a:avLst/>
          </a:prstGeom>
          <a:noFill/>
        </p:spPr>
        <p:txBody>
          <a:bodyPr wrap="none" rtlCol="0">
            <a:spAutoFit/>
          </a:bodyPr>
          <a:lstStyle/>
          <a:p>
            <a:r>
              <a:rPr lang="da-DK" sz="1400" dirty="0">
                <a:solidFill>
                  <a:srgbClr val="FF0000"/>
                </a:solidFill>
                <a:latin typeface="Arial" pitchFamily="34" charset="0"/>
                <a:cs typeface="Arial" pitchFamily="34" charset="0"/>
              </a:rPr>
              <a:t>Mimesis (henvendelse til tilhørerne via/som fortæller, </a:t>
            </a:r>
          </a:p>
          <a:p>
            <a:r>
              <a:rPr lang="da-DK" sz="1400" dirty="0">
                <a:solidFill>
                  <a:srgbClr val="FF0000"/>
                </a:solidFill>
                <a:latin typeface="Arial" pitchFamily="34" charset="0"/>
                <a:cs typeface="Arial" pitchFamily="34" charset="0"/>
              </a:rPr>
              <a:t>som viser forfatters hensigt gennem foregiven handlen</a:t>
            </a:r>
          </a:p>
        </p:txBody>
      </p:sp>
      <p:sp>
        <p:nvSpPr>
          <p:cNvPr id="56" name="Tekstboks 55"/>
          <p:cNvSpPr txBox="1"/>
          <p:nvPr/>
        </p:nvSpPr>
        <p:spPr>
          <a:xfrm>
            <a:off x="913361" y="1745451"/>
            <a:ext cx="5429692" cy="307777"/>
          </a:xfrm>
          <a:prstGeom prst="rect">
            <a:avLst/>
          </a:prstGeom>
          <a:noFill/>
        </p:spPr>
        <p:txBody>
          <a:bodyPr wrap="none" rtlCol="0">
            <a:spAutoFit/>
          </a:bodyPr>
          <a:lstStyle/>
          <a:p>
            <a:r>
              <a:rPr lang="da-DK" sz="1400" dirty="0">
                <a:solidFill>
                  <a:srgbClr val="002060"/>
                </a:solidFill>
                <a:latin typeface="Arial" pitchFamily="34" charset="0"/>
                <a:cs typeface="Arial" pitchFamily="34" charset="0"/>
              </a:rPr>
              <a:t>Manuskript (non-fiktivt direktiv til oplæser om, hvad han skal læse</a:t>
            </a:r>
          </a:p>
        </p:txBody>
      </p:sp>
      <p:sp>
        <p:nvSpPr>
          <p:cNvPr id="49" name="Tekstboks 48"/>
          <p:cNvSpPr txBox="1"/>
          <p:nvPr/>
        </p:nvSpPr>
        <p:spPr>
          <a:xfrm>
            <a:off x="2585964" y="1863272"/>
            <a:ext cx="356188" cy="461665"/>
          </a:xfrm>
          <a:prstGeom prst="rect">
            <a:avLst/>
          </a:prstGeom>
          <a:noFill/>
        </p:spPr>
        <p:txBody>
          <a:bodyPr wrap="none" rtlCol="0">
            <a:spAutoFit/>
          </a:bodyPr>
          <a:lstStyle/>
          <a:p>
            <a:r>
              <a:rPr lang="da-DK" sz="2400" dirty="0">
                <a:solidFill>
                  <a:srgbClr val="002060"/>
                </a:solidFill>
                <a:latin typeface="Arial" pitchFamily="34" charset="0"/>
                <a:cs typeface="Arial" pitchFamily="34" charset="0"/>
              </a:rPr>
              <a:t>?</a:t>
            </a:r>
          </a:p>
        </p:txBody>
      </p:sp>
      <p:sp>
        <p:nvSpPr>
          <p:cNvPr id="4" name="Rektangel 3"/>
          <p:cNvSpPr/>
          <p:nvPr/>
        </p:nvSpPr>
        <p:spPr>
          <a:xfrm>
            <a:off x="6008421" y="260648"/>
            <a:ext cx="2808312" cy="5688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5974523" y="328849"/>
            <a:ext cx="2937022" cy="5755422"/>
          </a:xfrm>
          <a:prstGeom prst="rect">
            <a:avLst/>
          </a:prstGeom>
          <a:noFill/>
        </p:spPr>
        <p:txBody>
          <a:bodyPr wrap="none" rtlCol="0">
            <a:spAutoFit/>
          </a:bodyPr>
          <a:lstStyle/>
          <a:p>
            <a:r>
              <a:rPr lang="da-DK" sz="1600" dirty="0">
                <a:latin typeface="Arial" pitchFamily="34" charset="0"/>
                <a:cs typeface="Arial" pitchFamily="34" charset="0"/>
              </a:rPr>
              <a:t>Hvad er forholdet mellem</a:t>
            </a:r>
          </a:p>
          <a:p>
            <a:r>
              <a:rPr lang="da-DK" sz="1600" dirty="0">
                <a:latin typeface="Arial" pitchFamily="34" charset="0"/>
                <a:cs typeface="Arial" pitchFamily="34" charset="0"/>
              </a:rPr>
              <a:t>forfatter og fortæller?</a:t>
            </a:r>
          </a:p>
          <a:p>
            <a:endParaRPr lang="da-DK" sz="800" dirty="0">
              <a:latin typeface="Arial" pitchFamily="34" charset="0"/>
              <a:cs typeface="Arial" pitchFamily="34" charset="0"/>
            </a:endParaRPr>
          </a:p>
          <a:p>
            <a:r>
              <a:rPr lang="da-DK" sz="1600" dirty="0">
                <a:latin typeface="Arial" pitchFamily="34" charset="0"/>
                <a:cs typeface="Arial" pitchFamily="34" charset="0"/>
              </a:rPr>
              <a:t>Hvad er forholdet mellem</a:t>
            </a:r>
          </a:p>
          <a:p>
            <a:r>
              <a:rPr lang="da-DK" sz="1600" dirty="0">
                <a:latin typeface="Arial" pitchFamily="34" charset="0"/>
                <a:cs typeface="Arial" pitchFamily="34" charset="0"/>
              </a:rPr>
              <a:t>forfatter og fortæller, når</a:t>
            </a:r>
          </a:p>
          <a:p>
            <a:r>
              <a:rPr lang="da-DK" sz="1600" dirty="0">
                <a:latin typeface="Arial" pitchFamily="34" charset="0"/>
                <a:cs typeface="Arial" pitchFamily="34" charset="0"/>
              </a:rPr>
              <a:t>forfatter ikke møder frem</a:t>
            </a:r>
          </a:p>
          <a:p>
            <a:r>
              <a:rPr lang="da-DK" sz="1600" dirty="0">
                <a:latin typeface="Arial" pitchFamily="34" charset="0"/>
                <a:cs typeface="Arial" pitchFamily="34" charset="0"/>
              </a:rPr>
              <a:t>og læser op, men blot for-</a:t>
            </a:r>
          </a:p>
          <a:p>
            <a:r>
              <a:rPr lang="da-DK" sz="1600" dirty="0">
                <a:latin typeface="Arial" pitchFamily="34" charset="0"/>
                <a:cs typeface="Arial" pitchFamily="34" charset="0"/>
              </a:rPr>
              <a:t>tæller via sin bog?</a:t>
            </a:r>
          </a:p>
          <a:p>
            <a:endParaRPr lang="da-DK" sz="1600" dirty="0">
              <a:latin typeface="Arial" pitchFamily="34" charset="0"/>
              <a:cs typeface="Arial" pitchFamily="34" charset="0"/>
            </a:endParaRPr>
          </a:p>
          <a:p>
            <a:r>
              <a:rPr lang="da-DK" sz="1600" dirty="0">
                <a:latin typeface="Arial" pitchFamily="34" charset="0"/>
                <a:cs typeface="Arial" pitchFamily="34" charset="0"/>
              </a:rPr>
              <a:t>Hvor er instruktionsteksten</a:t>
            </a:r>
          </a:p>
          <a:p>
            <a:r>
              <a:rPr lang="da-DK" sz="1600" dirty="0">
                <a:latin typeface="Arial" pitchFamily="34" charset="0"/>
                <a:cs typeface="Arial" pitchFamily="34" charset="0"/>
              </a:rPr>
              <a:t>til skuespillerne/oplæseren</a:t>
            </a:r>
          </a:p>
          <a:p>
            <a:r>
              <a:rPr lang="da-DK" sz="1600" dirty="0">
                <a:latin typeface="Arial" pitchFamily="34" charset="0"/>
                <a:cs typeface="Arial" pitchFamily="34" charset="0"/>
              </a:rPr>
              <a:t>blevet af?</a:t>
            </a:r>
          </a:p>
          <a:p>
            <a:endParaRPr lang="da-DK" sz="1400" dirty="0">
              <a:latin typeface="Arial" pitchFamily="34" charset="0"/>
              <a:cs typeface="Arial" pitchFamily="34" charset="0"/>
            </a:endParaRPr>
          </a:p>
          <a:p>
            <a:r>
              <a:rPr lang="da-DK" sz="1400" dirty="0">
                <a:solidFill>
                  <a:srgbClr val="002060"/>
                </a:solidFill>
                <a:latin typeface="Arial" pitchFamily="34" charset="0"/>
                <a:cs typeface="Arial" pitchFamily="34" charset="0"/>
              </a:rPr>
              <a:t>Fx til oplæseren: ”fortæl med </a:t>
            </a:r>
          </a:p>
          <a:p>
            <a:r>
              <a:rPr lang="da-DK" sz="1400" dirty="0">
                <a:solidFill>
                  <a:srgbClr val="002060"/>
                </a:solidFill>
                <a:latin typeface="Arial" pitchFamily="34" charset="0"/>
                <a:cs typeface="Arial" pitchFamily="34" charset="0"/>
              </a:rPr>
              <a:t>tilbageholdt åndedræt”</a:t>
            </a:r>
          </a:p>
          <a:p>
            <a:endParaRPr lang="da-DK" sz="1400" dirty="0">
              <a:solidFill>
                <a:srgbClr val="002060"/>
              </a:solidFill>
              <a:latin typeface="Arial" pitchFamily="34" charset="0"/>
              <a:cs typeface="Arial" pitchFamily="34" charset="0"/>
            </a:endParaRPr>
          </a:p>
          <a:p>
            <a:r>
              <a:rPr lang="da-DK" sz="1600" dirty="0">
                <a:latin typeface="Arial" pitchFamily="34" charset="0"/>
                <a:cs typeface="Arial" pitchFamily="34" charset="0"/>
              </a:rPr>
              <a:t>Den er der ikke, fordi den</a:t>
            </a:r>
          </a:p>
          <a:p>
            <a:r>
              <a:rPr lang="da-DK" sz="1600" dirty="0">
                <a:latin typeface="Arial" pitchFamily="34" charset="0"/>
                <a:cs typeface="Arial" pitchFamily="34" charset="0"/>
              </a:rPr>
              <a:t>aldrig har været der for publi-</a:t>
            </a:r>
          </a:p>
          <a:p>
            <a:r>
              <a:rPr lang="da-DK" sz="1600" dirty="0">
                <a:latin typeface="Arial" pitchFamily="34" charset="0"/>
                <a:cs typeface="Arial" pitchFamily="34" charset="0"/>
              </a:rPr>
              <a:t>kum, og der nu kun </a:t>
            </a:r>
            <a:r>
              <a:rPr lang="da-DK" sz="1600" b="1" dirty="0">
                <a:latin typeface="Arial" pitchFamily="34" charset="0"/>
                <a:cs typeface="Arial" pitchFamily="34" charset="0"/>
              </a:rPr>
              <a:t>er</a:t>
            </a:r>
            <a:r>
              <a:rPr lang="da-DK" sz="1600" dirty="0">
                <a:latin typeface="Arial" pitchFamily="34" charset="0"/>
                <a:cs typeface="Arial" pitchFamily="34" charset="0"/>
              </a:rPr>
              <a:t> publi-</a:t>
            </a:r>
          </a:p>
          <a:p>
            <a:r>
              <a:rPr lang="da-DK" sz="1600" dirty="0">
                <a:latin typeface="Arial" pitchFamily="34" charset="0"/>
                <a:cs typeface="Arial" pitchFamily="34" charset="0"/>
              </a:rPr>
              <a:t>kum; (men effekterne af in-</a:t>
            </a:r>
          </a:p>
          <a:p>
            <a:r>
              <a:rPr lang="da-DK" sz="1600" dirty="0">
                <a:latin typeface="Arial" pitchFamily="34" charset="0"/>
                <a:cs typeface="Arial" pitchFamily="34" charset="0"/>
              </a:rPr>
              <a:t>struktionsteksten kan stadig </a:t>
            </a:r>
          </a:p>
          <a:p>
            <a:r>
              <a:rPr lang="da-DK" sz="1600" dirty="0">
                <a:latin typeface="Arial" pitchFamily="34" charset="0"/>
                <a:cs typeface="Arial" pitchFamily="34" charset="0"/>
              </a:rPr>
              <a:t>registreres af publikum, fx det </a:t>
            </a:r>
          </a:p>
          <a:p>
            <a:r>
              <a:rPr lang="da-DK" sz="1600" dirty="0">
                <a:latin typeface="Arial" pitchFamily="34" charset="0"/>
                <a:cs typeface="Arial" pitchFamily="34" charset="0"/>
              </a:rPr>
              <a:t>tilbageholdte åndedræt)</a:t>
            </a:r>
          </a:p>
          <a:p>
            <a:endParaRPr lang="da-DK" sz="1600" dirty="0">
              <a:latin typeface="Arial" pitchFamily="34" charset="0"/>
              <a:cs typeface="Arial" pitchFamily="34" charset="0"/>
            </a:endParaRPr>
          </a:p>
        </p:txBody>
      </p:sp>
      <p:cxnSp>
        <p:nvCxnSpPr>
          <p:cNvPr id="17" name="Lige pilforbindelse 16"/>
          <p:cNvCxnSpPr/>
          <p:nvPr/>
        </p:nvCxnSpPr>
        <p:spPr>
          <a:xfrm flipH="1" flipV="1">
            <a:off x="4146043" y="4684494"/>
            <a:ext cx="1266815" cy="47269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ktangel 17"/>
          <p:cNvSpPr/>
          <p:nvPr/>
        </p:nvSpPr>
        <p:spPr>
          <a:xfrm>
            <a:off x="1674638" y="3422988"/>
            <a:ext cx="2330906" cy="1302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kstboks 43"/>
          <p:cNvSpPr txBox="1"/>
          <p:nvPr/>
        </p:nvSpPr>
        <p:spPr>
          <a:xfrm>
            <a:off x="1763688" y="3501008"/>
            <a:ext cx="2172390" cy="1200329"/>
          </a:xfrm>
          <a:prstGeom prst="rect">
            <a:avLst/>
          </a:prstGeom>
          <a:noFill/>
        </p:spPr>
        <p:txBody>
          <a:bodyPr wrap="none" rtlCol="0">
            <a:spAutoFit/>
          </a:bodyPr>
          <a:lstStyle/>
          <a:p>
            <a:r>
              <a:rPr lang="da-DK" dirty="0">
                <a:latin typeface="Arial" pitchFamily="34" charset="0"/>
                <a:cs typeface="Arial" pitchFamily="34" charset="0"/>
              </a:rPr>
              <a:t>(instruktion til skue-</a:t>
            </a:r>
          </a:p>
          <a:p>
            <a:r>
              <a:rPr lang="da-DK" dirty="0">
                <a:latin typeface="Arial" pitchFamily="34" charset="0"/>
                <a:cs typeface="Arial" pitchFamily="34" charset="0"/>
              </a:rPr>
              <a:t>spiller/oplæser de-</a:t>
            </a:r>
          </a:p>
          <a:p>
            <a:r>
              <a:rPr lang="da-DK" dirty="0">
                <a:latin typeface="Arial" pitchFamily="34" charset="0"/>
                <a:cs typeface="Arial" pitchFamily="34" charset="0"/>
              </a:rPr>
              <a:t>genererer til stil –</a:t>
            </a:r>
          </a:p>
          <a:p>
            <a:r>
              <a:rPr lang="da-DK" dirty="0">
                <a:latin typeface="Arial" pitchFamily="34" charset="0"/>
                <a:cs typeface="Arial" pitchFamily="34" charset="0"/>
              </a:rPr>
              <a:t>figurativitet)</a:t>
            </a:r>
          </a:p>
        </p:txBody>
      </p:sp>
      <p:pic>
        <p:nvPicPr>
          <p:cNvPr id="1026" name="Picture 2" descr="http://www.taler.no/taler.gif">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61228" y="2324936"/>
            <a:ext cx="488336" cy="780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78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500" fill="hold"/>
                                        <p:tgtEl>
                                          <p:spTgt spid="47"/>
                                        </p:tgtEl>
                                        <p:attrNameLst>
                                          <p:attrName>ppt_w</p:attrName>
                                        </p:attrNameLst>
                                      </p:cBhvr>
                                      <p:tavLst>
                                        <p:tav tm="0">
                                          <p:val>
                                            <p:fltVal val="0"/>
                                          </p:val>
                                        </p:tav>
                                        <p:tav tm="100000">
                                          <p:val>
                                            <p:strVal val="#ppt_w"/>
                                          </p:val>
                                        </p:tav>
                                      </p:tavLst>
                                    </p:anim>
                                    <p:anim calcmode="lin" valueType="num">
                                      <p:cBhvr>
                                        <p:cTn id="13" dur="500" fill="hold"/>
                                        <p:tgtEl>
                                          <p:spTgt spid="47"/>
                                        </p:tgtEl>
                                        <p:attrNameLst>
                                          <p:attrName>ppt_h</p:attrName>
                                        </p:attrNameLst>
                                      </p:cBhvr>
                                      <p:tavLst>
                                        <p:tav tm="0">
                                          <p:val>
                                            <p:fltVal val="0"/>
                                          </p:val>
                                        </p:tav>
                                        <p:tav tm="100000">
                                          <p:val>
                                            <p:strVal val="#ppt_h"/>
                                          </p:val>
                                        </p:tav>
                                      </p:tavLst>
                                    </p:anim>
                                    <p:animEffect transition="in" filter="fade">
                                      <p:cBhvr>
                                        <p:cTn id="14" dur="500"/>
                                        <p:tgtEl>
                                          <p:spTgt spid="4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Effect transition="in" filter="fade">
                                      <p:cBhvr>
                                        <p:cTn id="19" dur="500"/>
                                        <p:tgtEl>
                                          <p:spTgt spid="5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xit" presetSubtype="0" fill="hold" nodeType="clickEffect">
                                  <p:stCondLst>
                                    <p:cond delay="0"/>
                                  </p:stCondLst>
                                  <p:childTnLst>
                                    <p:animEffect transition="out" filter="fade">
                                      <p:cBhvr>
                                        <p:cTn id="23" dur="1000"/>
                                        <p:tgtEl>
                                          <p:spTgt spid="12"/>
                                        </p:tgtEl>
                                      </p:cBhvr>
                                    </p:animEffect>
                                    <p:anim calcmode="lin" valueType="num">
                                      <p:cBhvr>
                                        <p:cTn id="24" dur="1000"/>
                                        <p:tgtEl>
                                          <p:spTgt spid="12"/>
                                        </p:tgtEl>
                                        <p:attrNameLst>
                                          <p:attrName>ppt_x</p:attrName>
                                        </p:attrNameLst>
                                      </p:cBhvr>
                                      <p:tavLst>
                                        <p:tav tm="0">
                                          <p:val>
                                            <p:strVal val="ppt_x"/>
                                          </p:val>
                                        </p:tav>
                                        <p:tav tm="100000">
                                          <p:val>
                                            <p:strVal val="ppt_x"/>
                                          </p:val>
                                        </p:tav>
                                      </p:tavLst>
                                    </p:anim>
                                    <p:anim calcmode="lin" valueType="num">
                                      <p:cBhvr>
                                        <p:cTn id="25" dur="1000"/>
                                        <p:tgtEl>
                                          <p:spTgt spid="12"/>
                                        </p:tgtEl>
                                        <p:attrNameLst>
                                          <p:attrName>ppt_y</p:attrName>
                                        </p:attrNameLst>
                                      </p:cBhvr>
                                      <p:tavLst>
                                        <p:tav tm="0">
                                          <p:val>
                                            <p:strVal val="ppt_y"/>
                                          </p:val>
                                        </p:tav>
                                        <p:tav tm="100000">
                                          <p:val>
                                            <p:strVal val="ppt_y+.1"/>
                                          </p:val>
                                        </p:tav>
                                      </p:tavLst>
                                    </p:anim>
                                    <p:set>
                                      <p:cBhvr>
                                        <p:cTn id="26" dur="1" fill="hold">
                                          <p:stCondLst>
                                            <p:cond delay="999"/>
                                          </p:stCondLst>
                                        </p:cTn>
                                        <p:tgtEl>
                                          <p:spTgt spid="12"/>
                                        </p:tgtEl>
                                        <p:attrNameLst>
                                          <p:attrName>style.visibility</p:attrName>
                                        </p:attrNameLst>
                                      </p:cBhvr>
                                      <p:to>
                                        <p:strVal val="hidden"/>
                                      </p:to>
                                    </p:set>
                                  </p:childTnLst>
                                </p:cTn>
                              </p:par>
                              <p:par>
                                <p:cTn id="27" presetID="42" presetClass="exit" presetSubtype="0" fill="hold" grpId="0" nodeType="withEffect">
                                  <p:stCondLst>
                                    <p:cond delay="0"/>
                                  </p:stCondLst>
                                  <p:childTnLst>
                                    <p:animEffect transition="out" filter="fade">
                                      <p:cBhvr>
                                        <p:cTn id="28" dur="1000"/>
                                        <p:tgtEl>
                                          <p:spTgt spid="15"/>
                                        </p:tgtEl>
                                      </p:cBhvr>
                                    </p:animEffect>
                                    <p:anim calcmode="lin" valueType="num">
                                      <p:cBhvr>
                                        <p:cTn id="29" dur="1000"/>
                                        <p:tgtEl>
                                          <p:spTgt spid="15"/>
                                        </p:tgtEl>
                                        <p:attrNameLst>
                                          <p:attrName>ppt_x</p:attrName>
                                        </p:attrNameLst>
                                      </p:cBhvr>
                                      <p:tavLst>
                                        <p:tav tm="0">
                                          <p:val>
                                            <p:strVal val="ppt_x"/>
                                          </p:val>
                                        </p:tav>
                                        <p:tav tm="100000">
                                          <p:val>
                                            <p:strVal val="ppt_x"/>
                                          </p:val>
                                        </p:tav>
                                      </p:tavLst>
                                    </p:anim>
                                    <p:anim calcmode="lin" valueType="num">
                                      <p:cBhvr>
                                        <p:cTn id="30" dur="1000"/>
                                        <p:tgtEl>
                                          <p:spTgt spid="15"/>
                                        </p:tgtEl>
                                        <p:attrNameLst>
                                          <p:attrName>ppt_y</p:attrName>
                                        </p:attrNameLst>
                                      </p:cBhvr>
                                      <p:tavLst>
                                        <p:tav tm="0">
                                          <p:val>
                                            <p:strVal val="ppt_y"/>
                                          </p:val>
                                        </p:tav>
                                        <p:tav tm="100000">
                                          <p:val>
                                            <p:strVal val="ppt_y+.1"/>
                                          </p:val>
                                        </p:tav>
                                      </p:tavLst>
                                    </p:anim>
                                    <p:set>
                                      <p:cBhvr>
                                        <p:cTn id="31" dur="1" fill="hold">
                                          <p:stCondLst>
                                            <p:cond delay="999"/>
                                          </p:stCondLst>
                                        </p:cTn>
                                        <p:tgtEl>
                                          <p:spTgt spid="15"/>
                                        </p:tgtEl>
                                        <p:attrNameLst>
                                          <p:attrName>style.visibility</p:attrName>
                                        </p:attrNameLst>
                                      </p:cBhvr>
                                      <p:to>
                                        <p:strVal val="hidden"/>
                                      </p:to>
                                    </p:set>
                                  </p:childTnLst>
                                </p:cTn>
                              </p:par>
                              <p:par>
                                <p:cTn id="32" presetID="45"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2000"/>
                                        <p:tgtEl>
                                          <p:spTgt spid="41"/>
                                        </p:tgtEl>
                                      </p:cBhvr>
                                    </p:animEffect>
                                    <p:anim calcmode="lin" valueType="num">
                                      <p:cBhvr>
                                        <p:cTn id="35" dur="2000" fill="hold"/>
                                        <p:tgtEl>
                                          <p:spTgt spid="41"/>
                                        </p:tgtEl>
                                        <p:attrNameLst>
                                          <p:attrName>ppt_w</p:attrName>
                                        </p:attrNameLst>
                                      </p:cBhvr>
                                      <p:tavLst>
                                        <p:tav tm="0" fmla="#ppt_w*sin(2.5*pi*$)">
                                          <p:val>
                                            <p:fltVal val="0"/>
                                          </p:val>
                                        </p:tav>
                                        <p:tav tm="100000">
                                          <p:val>
                                            <p:fltVal val="1"/>
                                          </p:val>
                                        </p:tav>
                                      </p:tavLst>
                                    </p:anim>
                                    <p:anim calcmode="lin" valueType="num">
                                      <p:cBhvr>
                                        <p:cTn id="36" dur="2000" fill="hold"/>
                                        <p:tgtEl>
                                          <p:spTgt spid="41"/>
                                        </p:tgtEl>
                                        <p:attrNameLst>
                                          <p:attrName>ppt_h</p:attrName>
                                        </p:attrNameLst>
                                      </p:cBhvr>
                                      <p:tavLst>
                                        <p:tav tm="0">
                                          <p:val>
                                            <p:strVal val="#ppt_h"/>
                                          </p:val>
                                        </p:tav>
                                        <p:tav tm="100000">
                                          <p:val>
                                            <p:strVal val="#ppt_h"/>
                                          </p:val>
                                        </p:tav>
                                      </p:tavLst>
                                    </p:anim>
                                  </p:childTnLst>
                                </p:cTn>
                              </p:par>
                              <p:par>
                                <p:cTn id="37" presetID="1" presetClass="entr" presetSubtype="0" fill="hold" nodeType="with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par>
                                <p:cTn id="39" presetID="1" presetClass="exit"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hidden"/>
                                      </p:to>
                                    </p:set>
                                  </p:childTnLst>
                                </p:cTn>
                              </p:par>
                              <p:par>
                                <p:cTn id="41" presetID="45"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2000"/>
                                        <p:tgtEl>
                                          <p:spTgt spid="54"/>
                                        </p:tgtEl>
                                      </p:cBhvr>
                                    </p:animEffect>
                                    <p:anim calcmode="lin" valueType="num">
                                      <p:cBhvr>
                                        <p:cTn id="44" dur="2000" fill="hold"/>
                                        <p:tgtEl>
                                          <p:spTgt spid="54"/>
                                        </p:tgtEl>
                                        <p:attrNameLst>
                                          <p:attrName>ppt_w</p:attrName>
                                        </p:attrNameLst>
                                      </p:cBhvr>
                                      <p:tavLst>
                                        <p:tav tm="0" fmla="#ppt_w*sin(2.5*pi*$)">
                                          <p:val>
                                            <p:fltVal val="0"/>
                                          </p:val>
                                        </p:tav>
                                        <p:tav tm="100000">
                                          <p:val>
                                            <p:fltVal val="1"/>
                                          </p:val>
                                        </p:tav>
                                      </p:tavLst>
                                    </p:anim>
                                    <p:anim calcmode="lin" valueType="num">
                                      <p:cBhvr>
                                        <p:cTn id="45" dur="2000" fill="hold"/>
                                        <p:tgtEl>
                                          <p:spTgt spid="54"/>
                                        </p:tgtEl>
                                        <p:attrNameLst>
                                          <p:attrName>ppt_h</p:attrName>
                                        </p:attrNameLst>
                                      </p:cBhvr>
                                      <p:tavLst>
                                        <p:tav tm="0">
                                          <p:val>
                                            <p:strVal val="#ppt_h"/>
                                          </p:val>
                                        </p:tav>
                                        <p:tav tm="100000">
                                          <p:val>
                                            <p:strVal val="#ppt_h"/>
                                          </p:val>
                                        </p:tav>
                                      </p:tavLst>
                                    </p:anim>
                                  </p:childTnLst>
                                </p:cTn>
                              </p:par>
                              <p:par>
                                <p:cTn id="46" presetID="10" presetClass="exit" presetSubtype="0" fill="hold" grpId="0" nodeType="withEffect">
                                  <p:stCondLst>
                                    <p:cond delay="0"/>
                                  </p:stCondLst>
                                  <p:childTnLst>
                                    <p:animEffect transition="out" filter="fade">
                                      <p:cBhvr>
                                        <p:cTn id="47" dur="500"/>
                                        <p:tgtEl>
                                          <p:spTgt spid="43"/>
                                        </p:tgtEl>
                                      </p:cBhvr>
                                    </p:animEffect>
                                    <p:set>
                                      <p:cBhvr>
                                        <p:cTn id="48" dur="1" fill="hold">
                                          <p:stCondLst>
                                            <p:cond delay="499"/>
                                          </p:stCondLst>
                                        </p:cTn>
                                        <p:tgtEl>
                                          <p:spTgt spid="4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47"/>
                                        </p:tgtEl>
                                        <p:attrNameLst>
                                          <p:attrName>style.visibility</p:attrName>
                                        </p:attrNameLst>
                                      </p:cBhvr>
                                      <p:to>
                                        <p:strVal val="hidden"/>
                                      </p:to>
                                    </p:set>
                                  </p:childTnLst>
                                </p:cTn>
                              </p:par>
                              <p:par>
                                <p:cTn id="51" presetID="53" presetClass="entr" presetSubtype="16"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 calcmode="lin" valueType="num">
                                      <p:cBhvr>
                                        <p:cTn id="53" dur="500" fill="hold"/>
                                        <p:tgtEl>
                                          <p:spTgt spid="56"/>
                                        </p:tgtEl>
                                        <p:attrNameLst>
                                          <p:attrName>ppt_w</p:attrName>
                                        </p:attrNameLst>
                                      </p:cBhvr>
                                      <p:tavLst>
                                        <p:tav tm="0">
                                          <p:val>
                                            <p:fltVal val="0"/>
                                          </p:val>
                                        </p:tav>
                                        <p:tav tm="100000">
                                          <p:val>
                                            <p:strVal val="#ppt_w"/>
                                          </p:val>
                                        </p:tav>
                                      </p:tavLst>
                                    </p:anim>
                                    <p:anim calcmode="lin" valueType="num">
                                      <p:cBhvr>
                                        <p:cTn id="54" dur="500" fill="hold"/>
                                        <p:tgtEl>
                                          <p:spTgt spid="56"/>
                                        </p:tgtEl>
                                        <p:attrNameLst>
                                          <p:attrName>ppt_h</p:attrName>
                                        </p:attrNameLst>
                                      </p:cBhvr>
                                      <p:tavLst>
                                        <p:tav tm="0">
                                          <p:val>
                                            <p:fltVal val="0"/>
                                          </p:val>
                                        </p:tav>
                                        <p:tav tm="100000">
                                          <p:val>
                                            <p:strVal val="#ppt_h"/>
                                          </p:val>
                                        </p:tav>
                                      </p:tavLst>
                                    </p:anim>
                                    <p:animEffect transition="in" filter="fade">
                                      <p:cBhvr>
                                        <p:cTn id="55" dur="500"/>
                                        <p:tgtEl>
                                          <p:spTgt spid="56"/>
                                        </p:tgtEl>
                                      </p:cBhvr>
                                    </p:animEffect>
                                  </p:childTnLst>
                                </p:cTn>
                              </p:par>
                              <p:par>
                                <p:cTn id="56" presetID="1" presetClass="exit" presetSubtype="0" fill="hold" grpId="2" nodeType="withEffect">
                                  <p:stCondLst>
                                    <p:cond delay="0"/>
                                  </p:stCondLst>
                                  <p:childTnLst>
                                    <p:set>
                                      <p:cBhvr>
                                        <p:cTn id="57" dur="1" fill="hold">
                                          <p:stCondLst>
                                            <p:cond delay="0"/>
                                          </p:stCondLst>
                                        </p:cTn>
                                        <p:tgtEl>
                                          <p:spTgt spid="53"/>
                                        </p:tgtEl>
                                        <p:attrNameLst>
                                          <p:attrName>style.visibility</p:attrName>
                                        </p:attrNameLst>
                                      </p:cBhvr>
                                      <p:to>
                                        <p:strVal val="hidden"/>
                                      </p:to>
                                    </p:set>
                                  </p:childTnLst>
                                </p:cTn>
                              </p:par>
                              <p:par>
                                <p:cTn id="58" presetID="53" presetClass="entr" presetSubtype="16"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p:cTn id="60" dur="500" fill="hold"/>
                                        <p:tgtEl>
                                          <p:spTgt spid="55"/>
                                        </p:tgtEl>
                                        <p:attrNameLst>
                                          <p:attrName>ppt_w</p:attrName>
                                        </p:attrNameLst>
                                      </p:cBhvr>
                                      <p:tavLst>
                                        <p:tav tm="0">
                                          <p:val>
                                            <p:fltVal val="0"/>
                                          </p:val>
                                        </p:tav>
                                        <p:tav tm="100000">
                                          <p:val>
                                            <p:strVal val="#ppt_w"/>
                                          </p:val>
                                        </p:tav>
                                      </p:tavLst>
                                    </p:anim>
                                    <p:anim calcmode="lin" valueType="num">
                                      <p:cBhvr>
                                        <p:cTn id="61" dur="500" fill="hold"/>
                                        <p:tgtEl>
                                          <p:spTgt spid="55"/>
                                        </p:tgtEl>
                                        <p:attrNameLst>
                                          <p:attrName>ppt_h</p:attrName>
                                        </p:attrNameLst>
                                      </p:cBhvr>
                                      <p:tavLst>
                                        <p:tav tm="0">
                                          <p:val>
                                            <p:fltVal val="0"/>
                                          </p:val>
                                        </p:tav>
                                        <p:tav tm="100000">
                                          <p:val>
                                            <p:strVal val="#ppt_h"/>
                                          </p:val>
                                        </p:tav>
                                      </p:tavLst>
                                    </p:anim>
                                    <p:animEffect transition="in" filter="fade">
                                      <p:cBhvr>
                                        <p:cTn id="62" dur="500"/>
                                        <p:tgtEl>
                                          <p:spTgt spid="55"/>
                                        </p:tgtEl>
                                      </p:cBhvr>
                                    </p:animEffect>
                                  </p:childTnLst>
                                </p:cTn>
                              </p:par>
                              <p:par>
                                <p:cTn id="63" presetID="45"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2000"/>
                                        <p:tgtEl>
                                          <p:spTgt spid="42"/>
                                        </p:tgtEl>
                                      </p:cBhvr>
                                    </p:animEffect>
                                    <p:anim calcmode="lin" valueType="num">
                                      <p:cBhvr>
                                        <p:cTn id="66" dur="2000" fill="hold"/>
                                        <p:tgtEl>
                                          <p:spTgt spid="42"/>
                                        </p:tgtEl>
                                        <p:attrNameLst>
                                          <p:attrName>ppt_w</p:attrName>
                                        </p:attrNameLst>
                                      </p:cBhvr>
                                      <p:tavLst>
                                        <p:tav tm="0" fmla="#ppt_w*sin(2.5*pi*$)">
                                          <p:val>
                                            <p:fltVal val="0"/>
                                          </p:val>
                                        </p:tav>
                                        <p:tav tm="100000">
                                          <p:val>
                                            <p:fltVal val="1"/>
                                          </p:val>
                                        </p:tav>
                                      </p:tavLst>
                                    </p:anim>
                                    <p:anim calcmode="lin" valueType="num">
                                      <p:cBhvr>
                                        <p:cTn id="67" dur="2000" fill="hold"/>
                                        <p:tgtEl>
                                          <p:spTgt spid="42"/>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anim calcmode="lin" valueType="num">
                                      <p:cBhvr additive="base">
                                        <p:cTn id="72" dur="500" fill="hold"/>
                                        <p:tgtEl>
                                          <p:spTgt spid="3"/>
                                        </p:tgtEl>
                                        <p:attrNameLst>
                                          <p:attrName>ppt_x</p:attrName>
                                        </p:attrNameLst>
                                      </p:cBhvr>
                                      <p:tavLst>
                                        <p:tav tm="0">
                                          <p:val>
                                            <p:strVal val="#ppt_x"/>
                                          </p:val>
                                        </p:tav>
                                        <p:tav tm="100000">
                                          <p:val>
                                            <p:strVal val="#ppt_x"/>
                                          </p:val>
                                        </p:tav>
                                      </p:tavLst>
                                    </p:anim>
                                    <p:anim calcmode="lin" valueType="num">
                                      <p:cBhvr additive="base">
                                        <p:cTn id="73" dur="500" fill="hold"/>
                                        <p:tgtEl>
                                          <p:spTgt spid="3"/>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
                                        </p:tgtEl>
                                        <p:attrNameLst>
                                          <p:attrName>style.visibility</p:attrName>
                                        </p:attrNameLst>
                                      </p:cBhvr>
                                      <p:to>
                                        <p:strVal val="visible"/>
                                      </p:to>
                                    </p:set>
                                    <p:anim calcmode="lin" valueType="num">
                                      <p:cBhvr additive="base">
                                        <p:cTn id="76" dur="500" fill="hold"/>
                                        <p:tgtEl>
                                          <p:spTgt spid="2"/>
                                        </p:tgtEl>
                                        <p:attrNameLst>
                                          <p:attrName>ppt_x</p:attrName>
                                        </p:attrNameLst>
                                      </p:cBhvr>
                                      <p:tavLst>
                                        <p:tav tm="0">
                                          <p:val>
                                            <p:strVal val="#ppt_x"/>
                                          </p:val>
                                        </p:tav>
                                        <p:tav tm="100000">
                                          <p:val>
                                            <p:strVal val="#ppt_x"/>
                                          </p:val>
                                        </p:tav>
                                      </p:tavLst>
                                    </p:anim>
                                    <p:anim calcmode="lin" valueType="num">
                                      <p:cBhvr additive="base">
                                        <p:cTn id="77" dur="500" fill="hold"/>
                                        <p:tgtEl>
                                          <p:spTgt spid="2"/>
                                        </p:tgtEl>
                                        <p:attrNameLst>
                                          <p:attrName>ppt_y</p:attrName>
                                        </p:attrNameLst>
                                      </p:cBhvr>
                                      <p:tavLst>
                                        <p:tav tm="0">
                                          <p:val>
                                            <p:strVal val="1+#ppt_h/2"/>
                                          </p:val>
                                        </p:tav>
                                        <p:tav tm="100000">
                                          <p:val>
                                            <p:strVal val="#ppt_y"/>
                                          </p:val>
                                        </p:tav>
                                      </p:tavLst>
                                    </p:anim>
                                  </p:childTnLst>
                                </p:cTn>
                              </p:par>
                              <p:par>
                                <p:cTn id="78" presetID="1" presetClass="exit" presetSubtype="0" fill="hold" grpId="1" nodeType="withEffect">
                                  <p:stCondLst>
                                    <p:cond delay="0"/>
                                  </p:stCondLst>
                                  <p:childTnLst>
                                    <p:set>
                                      <p:cBhvr>
                                        <p:cTn id="79" dur="1" fill="hold">
                                          <p:stCondLst>
                                            <p:cond delay="0"/>
                                          </p:stCondLst>
                                        </p:cTn>
                                        <p:tgtEl>
                                          <p:spTgt spid="54"/>
                                        </p:tgtEl>
                                        <p:attrNameLst>
                                          <p:attrName>style.visibility</p:attrName>
                                        </p:attrNameLst>
                                      </p:cBhvr>
                                      <p:to>
                                        <p:strVal val="hidden"/>
                                      </p:to>
                                    </p:set>
                                  </p:childTnLst>
                                </p:cTn>
                              </p:par>
                              <p:par>
                                <p:cTn id="80" presetID="31" presetClass="exit" presetSubtype="0" fill="hold" nodeType="withEffect">
                                  <p:stCondLst>
                                    <p:cond delay="0"/>
                                  </p:stCondLst>
                                  <p:childTnLst>
                                    <p:anim calcmode="lin" valueType="num">
                                      <p:cBhvr>
                                        <p:cTn id="81" dur="1000"/>
                                        <p:tgtEl>
                                          <p:spTgt spid="9"/>
                                        </p:tgtEl>
                                        <p:attrNameLst>
                                          <p:attrName>ppt_w</p:attrName>
                                        </p:attrNameLst>
                                      </p:cBhvr>
                                      <p:tavLst>
                                        <p:tav tm="0">
                                          <p:val>
                                            <p:strVal val="ppt_w"/>
                                          </p:val>
                                        </p:tav>
                                        <p:tav tm="100000">
                                          <p:val>
                                            <p:fltVal val="0"/>
                                          </p:val>
                                        </p:tav>
                                      </p:tavLst>
                                    </p:anim>
                                    <p:anim calcmode="lin" valueType="num">
                                      <p:cBhvr>
                                        <p:cTn id="82" dur="1000"/>
                                        <p:tgtEl>
                                          <p:spTgt spid="9"/>
                                        </p:tgtEl>
                                        <p:attrNameLst>
                                          <p:attrName>ppt_h</p:attrName>
                                        </p:attrNameLst>
                                      </p:cBhvr>
                                      <p:tavLst>
                                        <p:tav tm="0">
                                          <p:val>
                                            <p:strVal val="ppt_h"/>
                                          </p:val>
                                        </p:tav>
                                        <p:tav tm="100000">
                                          <p:val>
                                            <p:fltVal val="0"/>
                                          </p:val>
                                        </p:tav>
                                      </p:tavLst>
                                    </p:anim>
                                    <p:anim calcmode="lin" valueType="num">
                                      <p:cBhvr>
                                        <p:cTn id="83" dur="1000"/>
                                        <p:tgtEl>
                                          <p:spTgt spid="9"/>
                                        </p:tgtEl>
                                        <p:attrNameLst>
                                          <p:attrName>style.rotation</p:attrName>
                                        </p:attrNameLst>
                                      </p:cBhvr>
                                      <p:tavLst>
                                        <p:tav tm="0">
                                          <p:val>
                                            <p:fltVal val="0"/>
                                          </p:val>
                                        </p:tav>
                                        <p:tav tm="100000">
                                          <p:val>
                                            <p:fltVal val="90"/>
                                          </p:val>
                                        </p:tav>
                                      </p:tavLst>
                                    </p:anim>
                                    <p:animEffect transition="out" filter="fade">
                                      <p:cBhvr>
                                        <p:cTn id="84" dur="1000"/>
                                        <p:tgtEl>
                                          <p:spTgt spid="9"/>
                                        </p:tgtEl>
                                      </p:cBhvr>
                                    </p:animEffect>
                                    <p:set>
                                      <p:cBhvr>
                                        <p:cTn id="85" dur="1" fill="hold">
                                          <p:stCondLst>
                                            <p:cond delay="999"/>
                                          </p:stCondLst>
                                        </p:cTn>
                                        <p:tgtEl>
                                          <p:spTgt spid="9"/>
                                        </p:tgtEl>
                                        <p:attrNameLst>
                                          <p:attrName>style.visibility</p:attrName>
                                        </p:attrNameLst>
                                      </p:cBhvr>
                                      <p:to>
                                        <p:strVal val="hidden"/>
                                      </p:to>
                                    </p:set>
                                  </p:childTnLst>
                                </p:cTn>
                              </p:par>
                              <p:par>
                                <p:cTn id="86" presetID="1" presetClass="entr" presetSubtype="0" fill="hold" grpId="0" nodeType="withEffect">
                                  <p:stCondLst>
                                    <p:cond delay="0"/>
                                  </p:stCondLst>
                                  <p:childTnLst>
                                    <p:set>
                                      <p:cBhvr>
                                        <p:cTn id="87" dur="1" fill="hold">
                                          <p:stCondLst>
                                            <p:cond delay="0"/>
                                          </p:stCondLst>
                                        </p:cTn>
                                        <p:tgtEl>
                                          <p:spTgt spid="40"/>
                                        </p:tgtEl>
                                        <p:attrNameLst>
                                          <p:attrName>style.visibility</p:attrName>
                                        </p:attrNameLst>
                                      </p:cBhvr>
                                      <p:to>
                                        <p:strVal val="visible"/>
                                      </p:to>
                                    </p:set>
                                  </p:childTnLst>
                                </p:cTn>
                              </p:par>
                              <p:par>
                                <p:cTn id="88" presetID="45" presetClass="entr" presetSubtype="0" fill="hold" nodeType="withEffect">
                                  <p:stCondLst>
                                    <p:cond delay="0"/>
                                  </p:stCondLst>
                                  <p:childTnLst>
                                    <p:set>
                                      <p:cBhvr>
                                        <p:cTn id="89" dur="1" fill="hold">
                                          <p:stCondLst>
                                            <p:cond delay="0"/>
                                          </p:stCondLst>
                                        </p:cTn>
                                        <p:tgtEl>
                                          <p:spTgt spid="21508"/>
                                        </p:tgtEl>
                                        <p:attrNameLst>
                                          <p:attrName>style.visibility</p:attrName>
                                        </p:attrNameLst>
                                      </p:cBhvr>
                                      <p:to>
                                        <p:strVal val="visible"/>
                                      </p:to>
                                    </p:set>
                                    <p:animEffect transition="in" filter="fade">
                                      <p:cBhvr>
                                        <p:cTn id="90" dur="2000"/>
                                        <p:tgtEl>
                                          <p:spTgt spid="21508"/>
                                        </p:tgtEl>
                                      </p:cBhvr>
                                    </p:animEffect>
                                    <p:anim calcmode="lin" valueType="num">
                                      <p:cBhvr>
                                        <p:cTn id="91" dur="2000" fill="hold"/>
                                        <p:tgtEl>
                                          <p:spTgt spid="21508"/>
                                        </p:tgtEl>
                                        <p:attrNameLst>
                                          <p:attrName>ppt_w</p:attrName>
                                        </p:attrNameLst>
                                      </p:cBhvr>
                                      <p:tavLst>
                                        <p:tav tm="0" fmla="#ppt_w*sin(2.5*pi*$)">
                                          <p:val>
                                            <p:fltVal val="0"/>
                                          </p:val>
                                        </p:tav>
                                        <p:tav tm="100000">
                                          <p:val>
                                            <p:fltVal val="1"/>
                                          </p:val>
                                        </p:tav>
                                      </p:tavLst>
                                    </p:anim>
                                    <p:anim calcmode="lin" valueType="num">
                                      <p:cBhvr>
                                        <p:cTn id="92" dur="2000" fill="hold"/>
                                        <p:tgtEl>
                                          <p:spTgt spid="21508"/>
                                        </p:tgtEl>
                                        <p:attrNameLst>
                                          <p:attrName>ppt_h</p:attrName>
                                        </p:attrNameLst>
                                      </p:cBhvr>
                                      <p:tavLst>
                                        <p:tav tm="0">
                                          <p:val>
                                            <p:strVal val="#ppt_h"/>
                                          </p:val>
                                        </p:tav>
                                        <p:tav tm="100000">
                                          <p:val>
                                            <p:strVal val="#ppt_h"/>
                                          </p:val>
                                        </p:tav>
                                      </p:tavLst>
                                    </p:anim>
                                  </p:childTnLst>
                                </p:cTn>
                              </p:par>
                              <p:par>
                                <p:cTn id="93" presetID="1" presetClass="exit" presetSubtype="0" fill="hold" nodeType="withEffect">
                                  <p:stCondLst>
                                    <p:cond delay="0"/>
                                  </p:stCondLst>
                                  <p:childTnLst>
                                    <p:set>
                                      <p:cBhvr>
                                        <p:cTn id="94" dur="1" fill="hold">
                                          <p:stCondLst>
                                            <p:cond delay="0"/>
                                          </p:stCondLst>
                                        </p:cTn>
                                        <p:tgtEl>
                                          <p:spTgt spid="10"/>
                                        </p:tgtEl>
                                        <p:attrNameLst>
                                          <p:attrName>style.visibility</p:attrName>
                                        </p:attrNameLst>
                                      </p:cBhvr>
                                      <p:to>
                                        <p:strVal val="hidden"/>
                                      </p:to>
                                    </p:set>
                                  </p:childTnLst>
                                </p:cTn>
                              </p:par>
                              <p:par>
                                <p:cTn id="95" presetID="45" presetClass="entr" presetSubtype="0"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2000"/>
                                        <p:tgtEl>
                                          <p:spTgt spid="46"/>
                                        </p:tgtEl>
                                      </p:cBhvr>
                                    </p:animEffect>
                                    <p:anim calcmode="lin" valueType="num">
                                      <p:cBhvr>
                                        <p:cTn id="98" dur="2000" fill="hold"/>
                                        <p:tgtEl>
                                          <p:spTgt spid="46"/>
                                        </p:tgtEl>
                                        <p:attrNameLst>
                                          <p:attrName>ppt_w</p:attrName>
                                        </p:attrNameLst>
                                      </p:cBhvr>
                                      <p:tavLst>
                                        <p:tav tm="0" fmla="#ppt_w*sin(2.5*pi*$)">
                                          <p:val>
                                            <p:fltVal val="0"/>
                                          </p:val>
                                        </p:tav>
                                        <p:tav tm="100000">
                                          <p:val>
                                            <p:fltVal val="1"/>
                                          </p:val>
                                        </p:tav>
                                      </p:tavLst>
                                    </p:anim>
                                    <p:anim calcmode="lin" valueType="num">
                                      <p:cBhvr>
                                        <p:cTn id="99" dur="2000" fill="hold"/>
                                        <p:tgtEl>
                                          <p:spTgt spid="46"/>
                                        </p:tgtEl>
                                        <p:attrNameLst>
                                          <p:attrName>ppt_h</p:attrName>
                                        </p:attrNameLst>
                                      </p:cBhvr>
                                      <p:tavLst>
                                        <p:tav tm="0">
                                          <p:val>
                                            <p:strVal val="#ppt_h"/>
                                          </p:val>
                                        </p:tav>
                                        <p:tav tm="100000">
                                          <p:val>
                                            <p:strVal val="#ppt_h"/>
                                          </p:val>
                                        </p:tav>
                                      </p:tavLst>
                                    </p:anim>
                                  </p:childTnLst>
                                </p:cTn>
                              </p:par>
                              <p:par>
                                <p:cTn id="100" presetID="10" presetClass="entr" presetSubtype="0" fill="hold" nodeType="withEffect">
                                  <p:stCondLst>
                                    <p:cond delay="0"/>
                                  </p:stCondLst>
                                  <p:childTnLst>
                                    <p:set>
                                      <p:cBhvr>
                                        <p:cTn id="101" dur="1" fill="hold">
                                          <p:stCondLst>
                                            <p:cond delay="0"/>
                                          </p:stCondLst>
                                        </p:cTn>
                                        <p:tgtEl>
                                          <p:spTgt spid="21509"/>
                                        </p:tgtEl>
                                        <p:attrNameLst>
                                          <p:attrName>style.visibility</p:attrName>
                                        </p:attrNameLst>
                                      </p:cBhvr>
                                      <p:to>
                                        <p:strVal val="visible"/>
                                      </p:to>
                                    </p:set>
                                    <p:animEffect transition="in" filter="fade">
                                      <p:cBhvr>
                                        <p:cTn id="102" dur="500"/>
                                        <p:tgtEl>
                                          <p:spTgt spid="21509"/>
                                        </p:tgtEl>
                                      </p:cBhvr>
                                    </p:animEffect>
                                  </p:childTnLst>
                                </p:cTn>
                              </p:par>
                              <p:par>
                                <p:cTn id="103" presetID="1" presetClass="exit" presetSubtype="0" fill="hold" grpId="1" nodeType="withEffect">
                                  <p:stCondLst>
                                    <p:cond delay="0"/>
                                  </p:stCondLst>
                                  <p:childTnLst>
                                    <p:set>
                                      <p:cBhvr>
                                        <p:cTn id="104" dur="1" fill="hold">
                                          <p:stCondLst>
                                            <p:cond delay="9"/>
                                          </p:stCondLst>
                                        </p:cTn>
                                        <p:tgtEl>
                                          <p:spTgt spid="56"/>
                                        </p:tgtEl>
                                        <p:attrNameLst>
                                          <p:attrName>style.visibility</p:attrName>
                                        </p:attrNameLst>
                                      </p:cBhvr>
                                      <p:to>
                                        <p:strVal val="hidden"/>
                                      </p:to>
                                    </p:set>
                                  </p:childTnLst>
                                </p:cTn>
                              </p:par>
                              <p:par>
                                <p:cTn id="105" presetID="53" presetClass="entr" presetSubtype="16" fill="hold" grpId="0" nodeType="withEffect">
                                  <p:stCondLst>
                                    <p:cond delay="0"/>
                                  </p:stCondLst>
                                  <p:childTnLst>
                                    <p:set>
                                      <p:cBhvr>
                                        <p:cTn id="106" dur="1" fill="hold">
                                          <p:stCondLst>
                                            <p:cond delay="0"/>
                                          </p:stCondLst>
                                        </p:cTn>
                                        <p:tgtEl>
                                          <p:spTgt spid="49"/>
                                        </p:tgtEl>
                                        <p:attrNameLst>
                                          <p:attrName>style.visibility</p:attrName>
                                        </p:attrNameLst>
                                      </p:cBhvr>
                                      <p:to>
                                        <p:strVal val="visible"/>
                                      </p:to>
                                    </p:set>
                                    <p:anim calcmode="lin" valueType="num">
                                      <p:cBhvr>
                                        <p:cTn id="107" dur="500" fill="hold"/>
                                        <p:tgtEl>
                                          <p:spTgt spid="49"/>
                                        </p:tgtEl>
                                        <p:attrNameLst>
                                          <p:attrName>ppt_w</p:attrName>
                                        </p:attrNameLst>
                                      </p:cBhvr>
                                      <p:tavLst>
                                        <p:tav tm="0">
                                          <p:val>
                                            <p:fltVal val="0"/>
                                          </p:val>
                                        </p:tav>
                                        <p:tav tm="100000">
                                          <p:val>
                                            <p:strVal val="#ppt_w"/>
                                          </p:val>
                                        </p:tav>
                                      </p:tavLst>
                                    </p:anim>
                                    <p:anim calcmode="lin" valueType="num">
                                      <p:cBhvr>
                                        <p:cTn id="108" dur="500" fill="hold"/>
                                        <p:tgtEl>
                                          <p:spTgt spid="49"/>
                                        </p:tgtEl>
                                        <p:attrNameLst>
                                          <p:attrName>ppt_h</p:attrName>
                                        </p:attrNameLst>
                                      </p:cBhvr>
                                      <p:tavLst>
                                        <p:tav tm="0">
                                          <p:val>
                                            <p:fltVal val="0"/>
                                          </p:val>
                                        </p:tav>
                                        <p:tav tm="100000">
                                          <p:val>
                                            <p:strVal val="#ppt_h"/>
                                          </p:val>
                                        </p:tav>
                                      </p:tavLst>
                                    </p:anim>
                                    <p:animEffect transition="in" filter="fade">
                                      <p:cBhvr>
                                        <p:cTn id="109" dur="500"/>
                                        <p:tgtEl>
                                          <p:spTgt spid="49"/>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5"/>
                                        </p:tgtEl>
                                        <p:attrNameLst>
                                          <p:attrName>style.visibility</p:attrName>
                                        </p:attrNameLst>
                                      </p:cBhvr>
                                      <p:to>
                                        <p:strVal val="visible"/>
                                      </p:to>
                                    </p:set>
                                    <p:anim calcmode="lin" valueType="num">
                                      <p:cBhvr>
                                        <p:cTn id="114" dur="500" fill="hold"/>
                                        <p:tgtEl>
                                          <p:spTgt spid="5"/>
                                        </p:tgtEl>
                                        <p:attrNameLst>
                                          <p:attrName>ppt_w</p:attrName>
                                        </p:attrNameLst>
                                      </p:cBhvr>
                                      <p:tavLst>
                                        <p:tav tm="0">
                                          <p:val>
                                            <p:fltVal val="0"/>
                                          </p:val>
                                        </p:tav>
                                        <p:tav tm="100000">
                                          <p:val>
                                            <p:strVal val="#ppt_w"/>
                                          </p:val>
                                        </p:tav>
                                      </p:tavLst>
                                    </p:anim>
                                    <p:anim calcmode="lin" valueType="num">
                                      <p:cBhvr>
                                        <p:cTn id="115" dur="500" fill="hold"/>
                                        <p:tgtEl>
                                          <p:spTgt spid="5"/>
                                        </p:tgtEl>
                                        <p:attrNameLst>
                                          <p:attrName>ppt_h</p:attrName>
                                        </p:attrNameLst>
                                      </p:cBhvr>
                                      <p:tavLst>
                                        <p:tav tm="0">
                                          <p:val>
                                            <p:fltVal val="0"/>
                                          </p:val>
                                        </p:tav>
                                        <p:tav tm="100000">
                                          <p:val>
                                            <p:strVal val="#ppt_h"/>
                                          </p:val>
                                        </p:tav>
                                      </p:tavLst>
                                    </p:anim>
                                    <p:animEffect transition="in" filter="fade">
                                      <p:cBhvr>
                                        <p:cTn id="116" dur="500"/>
                                        <p:tgtEl>
                                          <p:spTgt spid="5"/>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4"/>
                                        </p:tgtEl>
                                        <p:attrNameLst>
                                          <p:attrName>style.visibility</p:attrName>
                                        </p:attrNameLst>
                                      </p:cBhvr>
                                      <p:to>
                                        <p:strVal val="visible"/>
                                      </p:to>
                                    </p:set>
                                    <p:anim calcmode="lin" valueType="num">
                                      <p:cBhvr>
                                        <p:cTn id="119" dur="500" fill="hold"/>
                                        <p:tgtEl>
                                          <p:spTgt spid="4"/>
                                        </p:tgtEl>
                                        <p:attrNameLst>
                                          <p:attrName>ppt_w</p:attrName>
                                        </p:attrNameLst>
                                      </p:cBhvr>
                                      <p:tavLst>
                                        <p:tav tm="0">
                                          <p:val>
                                            <p:fltVal val="0"/>
                                          </p:val>
                                        </p:tav>
                                        <p:tav tm="100000">
                                          <p:val>
                                            <p:strVal val="#ppt_w"/>
                                          </p:val>
                                        </p:tav>
                                      </p:tavLst>
                                    </p:anim>
                                    <p:anim calcmode="lin" valueType="num">
                                      <p:cBhvr>
                                        <p:cTn id="120" dur="500" fill="hold"/>
                                        <p:tgtEl>
                                          <p:spTgt spid="4"/>
                                        </p:tgtEl>
                                        <p:attrNameLst>
                                          <p:attrName>ppt_h</p:attrName>
                                        </p:attrNameLst>
                                      </p:cBhvr>
                                      <p:tavLst>
                                        <p:tav tm="0">
                                          <p:val>
                                            <p:fltVal val="0"/>
                                          </p:val>
                                        </p:tav>
                                        <p:tav tm="100000">
                                          <p:val>
                                            <p:strVal val="#ppt_h"/>
                                          </p:val>
                                        </p:tav>
                                      </p:tavLst>
                                    </p:anim>
                                    <p:animEffect transition="in" filter="fade">
                                      <p:cBhvr>
                                        <p:cTn id="1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3" grpId="0"/>
      <p:bldP spid="39" grpId="0"/>
      <p:bldP spid="41" grpId="0"/>
      <p:bldP spid="42" grpId="0"/>
      <p:bldP spid="43" grpId="0"/>
      <p:bldP spid="46" grpId="0"/>
      <p:bldP spid="40" grpId="0" animBg="1"/>
      <p:bldP spid="47" grpId="0"/>
      <p:bldP spid="47" grpId="1"/>
      <p:bldP spid="48" grpId="0" animBg="1"/>
      <p:bldP spid="53" grpId="0"/>
      <p:bldP spid="53" grpId="2"/>
      <p:bldP spid="54" grpId="0"/>
      <p:bldP spid="54" grpId="1"/>
      <p:bldP spid="55" grpId="0"/>
      <p:bldP spid="56" grpId="0"/>
      <p:bldP spid="56" grpId="1"/>
      <p:bldP spid="49" grpId="0"/>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678204"/>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 talehandlen</a:t>
            </a: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foregiver at formidle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er meningsfuld, men usand</a:t>
            </a: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identificeres med særlige (evt. konventionelle) stiltræk</a:t>
            </a: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p:txBody>
      </p:sp>
      <p:sp>
        <p:nvSpPr>
          <p:cNvPr id="4" name="Tekstboks 3"/>
          <p:cNvSpPr txBox="1"/>
          <p:nvPr/>
        </p:nvSpPr>
        <p:spPr>
          <a:xfrm>
            <a:off x="432000" y="658143"/>
            <a:ext cx="690015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1400"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Tekstfiktion som rollefikseret leg (kun foregiven talehandlen)</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7" name="Rektangel 6"/>
          <p:cNvSpPr/>
          <p:nvPr/>
        </p:nvSpPr>
        <p:spPr>
          <a:xfrm>
            <a:off x="432000" y="628452"/>
            <a:ext cx="8532488" cy="325221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9" name="Parallelogram 8"/>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2" descr="http://www.robertwcaldwell.com/images/writing.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bilalbadry.com/bo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231" y="2060848"/>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736" y="2247994"/>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Lige forbindelse 12"/>
          <p:cNvCxnSpPr/>
          <p:nvPr/>
        </p:nvCxnSpPr>
        <p:spPr>
          <a:xfrm>
            <a:off x="2269980" y="1381418"/>
            <a:ext cx="1535007" cy="1035898"/>
          </a:xfrm>
          <a:prstGeom prst="line">
            <a:avLst/>
          </a:prstGeom>
          <a:ln w="38100">
            <a:solidFill>
              <a:srgbClr val="002060"/>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4" name="Tekstboks 13"/>
          <p:cNvSpPr txBox="1"/>
          <p:nvPr/>
        </p:nvSpPr>
        <p:spPr>
          <a:xfrm>
            <a:off x="1562324" y="3254305"/>
            <a:ext cx="1056700" cy="369332"/>
          </a:xfrm>
          <a:prstGeom prst="rect">
            <a:avLst/>
          </a:prstGeom>
          <a:noFill/>
        </p:spPr>
        <p:txBody>
          <a:bodyPr wrap="none" rtlCol="0">
            <a:spAutoFit/>
          </a:bodyPr>
          <a:lstStyle/>
          <a:p>
            <a:r>
              <a:rPr lang="da-DK" dirty="0">
                <a:latin typeface="Arial" pitchFamily="34" charset="0"/>
                <a:cs typeface="Arial" pitchFamily="34" charset="0"/>
              </a:rPr>
              <a:t>Forfatter</a:t>
            </a:r>
          </a:p>
        </p:txBody>
      </p:sp>
      <p:sp>
        <p:nvSpPr>
          <p:cNvPr id="15" name="Tekstboks 14"/>
          <p:cNvSpPr txBox="1"/>
          <p:nvPr/>
        </p:nvSpPr>
        <p:spPr>
          <a:xfrm>
            <a:off x="5960040" y="1737682"/>
            <a:ext cx="1107996" cy="369332"/>
          </a:xfrm>
          <a:prstGeom prst="rect">
            <a:avLst/>
          </a:prstGeom>
          <a:noFill/>
        </p:spPr>
        <p:txBody>
          <a:bodyPr wrap="none" rtlCol="0">
            <a:spAutoFit/>
          </a:bodyPr>
          <a:lstStyle/>
          <a:p>
            <a:r>
              <a:rPr lang="da-DK" dirty="0">
                <a:latin typeface="Arial" pitchFamily="34" charset="0"/>
                <a:cs typeface="Arial" pitchFamily="34" charset="0"/>
              </a:rPr>
              <a:t>Fortæller</a:t>
            </a:r>
          </a:p>
        </p:txBody>
      </p:sp>
      <p:sp>
        <p:nvSpPr>
          <p:cNvPr id="16" name="Tekstboks 15"/>
          <p:cNvSpPr txBox="1"/>
          <p:nvPr/>
        </p:nvSpPr>
        <p:spPr>
          <a:xfrm>
            <a:off x="5603527" y="3166522"/>
            <a:ext cx="838691" cy="369332"/>
          </a:xfrm>
          <a:prstGeom prst="rect">
            <a:avLst/>
          </a:prstGeom>
          <a:noFill/>
        </p:spPr>
        <p:txBody>
          <a:bodyPr wrap="none" rtlCol="0">
            <a:spAutoFit/>
          </a:bodyPr>
          <a:lstStyle/>
          <a:p>
            <a:r>
              <a:rPr lang="da-DK" dirty="0">
                <a:latin typeface="Arial" pitchFamily="34" charset="0"/>
                <a:cs typeface="Arial" pitchFamily="34" charset="0"/>
              </a:rPr>
              <a:t>Læser</a:t>
            </a:r>
          </a:p>
        </p:txBody>
      </p:sp>
    </p:spTree>
    <p:extLst>
      <p:ext uri="{BB962C8B-B14F-4D97-AF65-F5344CB8AC3E}">
        <p14:creationId xmlns:p14="http://schemas.microsoft.com/office/powerpoint/2010/main" val="92903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683568" y="476672"/>
            <a:ext cx="4467890" cy="1446550"/>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p:txBody>
      </p:sp>
      <p:sp>
        <p:nvSpPr>
          <p:cNvPr id="3" name="Tekstboks 2"/>
          <p:cNvSpPr txBox="1"/>
          <p:nvPr/>
        </p:nvSpPr>
        <p:spPr>
          <a:xfrm>
            <a:off x="1446009" y="936000"/>
            <a:ext cx="4833374" cy="49244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p>
        </p:txBody>
      </p:sp>
      <p:sp>
        <p:nvSpPr>
          <p:cNvPr id="7" name="Rektangel 6"/>
          <p:cNvSpPr/>
          <p:nvPr/>
        </p:nvSpPr>
        <p:spPr>
          <a:xfrm>
            <a:off x="683567" y="2996952"/>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9" name="Tekstboks 8"/>
          <p:cNvSpPr txBox="1"/>
          <p:nvPr/>
        </p:nvSpPr>
        <p:spPr>
          <a:xfrm>
            <a:off x="1115616" y="5692578"/>
            <a:ext cx="1624676" cy="369332"/>
          </a:xfrm>
          <a:prstGeom prst="rect">
            <a:avLst/>
          </a:prstGeom>
          <a:noFill/>
        </p:spPr>
        <p:txBody>
          <a:bodyPr wrap="none" rtlCol="0">
            <a:spAutoFit/>
          </a:bodyPr>
          <a:lstStyle/>
          <a:p>
            <a:r>
              <a:rPr lang="da-DK" dirty="0">
                <a:latin typeface="Arial Black" pitchFamily="34" charset="0"/>
              </a:rPr>
              <a:t>Pragmatisk</a:t>
            </a:r>
          </a:p>
        </p:txBody>
      </p:sp>
    </p:spTree>
    <p:extLst>
      <p:ext uri="{BB962C8B-B14F-4D97-AF65-F5344CB8AC3E}">
        <p14:creationId xmlns:p14="http://schemas.microsoft.com/office/powerpoint/2010/main" val="3262114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55509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 talehandlen</a:t>
            </a: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foregiver at formidle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er meningsfuld</a:t>
            </a:r>
            <a:r>
              <a:rPr lang="da-DK" dirty="0">
                <a:latin typeface="Arial" pitchFamily="34" charset="0"/>
                <a:cs typeface="Arial" pitchFamily="34" charset="0"/>
              </a:rPr>
              <a:t>, men usand </a:t>
            </a:r>
          </a:p>
          <a:p>
            <a:pPr marL="285750" indent="-285750">
              <a:buFont typeface="Arial" pitchFamily="34" charset="0"/>
              <a:buChar char="•"/>
            </a:pPr>
            <a:r>
              <a:rPr lang="da-DK" dirty="0">
                <a:latin typeface="Arial" pitchFamily="34" charset="0"/>
                <a:cs typeface="Arial" pitchFamily="34" charset="0"/>
              </a:rPr>
              <a:t>Tekstfiktion kan identificeres med særlige (evt. konventionelle) stiltræk</a:t>
            </a:r>
            <a:endParaRPr lang="da-DK" sz="800" dirty="0">
              <a:latin typeface="Arial" pitchFamily="34" charset="0"/>
              <a:cs typeface="Arial" pitchFamily="34" charset="0"/>
            </a:endParaRPr>
          </a:p>
        </p:txBody>
      </p:sp>
      <p:sp>
        <p:nvSpPr>
          <p:cNvPr id="4" name="Tekstboks 3"/>
          <p:cNvSpPr txBox="1"/>
          <p:nvPr/>
        </p:nvSpPr>
        <p:spPr>
          <a:xfrm>
            <a:off x="432000" y="658143"/>
            <a:ext cx="7041223"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1400"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Tekstfiktion som rollefikseret leg (</a:t>
            </a:r>
            <a:r>
              <a:rPr lang="da-DK" b="1" dirty="0" err="1">
                <a:latin typeface="Arial" pitchFamily="34" charset="0"/>
                <a:cs typeface="Arial" pitchFamily="34" charset="0"/>
              </a:rPr>
              <a:t>kunn</a:t>
            </a:r>
            <a:r>
              <a:rPr lang="da-DK" b="1" dirty="0">
                <a:latin typeface="Arial" pitchFamily="34" charset="0"/>
                <a:cs typeface="Arial" pitchFamily="34" charset="0"/>
              </a:rPr>
              <a:t> foregiven talehandlen)</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7" name="Rektangel 6"/>
          <p:cNvSpPr/>
          <p:nvPr/>
        </p:nvSpPr>
        <p:spPr>
          <a:xfrm>
            <a:off x="432000" y="628452"/>
            <a:ext cx="8532488" cy="325221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9" name="Parallelogram 8"/>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2" descr="http://www.robertwcaldwell.com/images/writing.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bilalbadry.com/bo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231" y="2060848"/>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736" y="2247994"/>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ktangel 2"/>
          <p:cNvSpPr/>
          <p:nvPr/>
        </p:nvSpPr>
        <p:spPr>
          <a:xfrm>
            <a:off x="4628598" y="628452"/>
            <a:ext cx="4425102" cy="242603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4731014" y="686649"/>
            <a:ext cx="4378122" cy="2431435"/>
          </a:xfrm>
          <a:prstGeom prst="rect">
            <a:avLst/>
          </a:prstGeom>
          <a:noFill/>
        </p:spPr>
        <p:txBody>
          <a:bodyPr wrap="none" rtlCol="0">
            <a:spAutoFit/>
          </a:bodyPr>
          <a:lstStyle/>
          <a:p>
            <a:r>
              <a:rPr lang="da-DK" dirty="0">
                <a:latin typeface="Arial" pitchFamily="34" charset="0"/>
                <a:cs typeface="Arial" pitchFamily="34" charset="0"/>
              </a:rPr>
              <a:t>RESUME:</a:t>
            </a:r>
          </a:p>
          <a:p>
            <a:endParaRPr lang="da-DK" sz="800" dirty="0">
              <a:latin typeface="Arial" pitchFamily="34" charset="0"/>
              <a:cs typeface="Arial" pitchFamily="34" charset="0"/>
            </a:endParaRPr>
          </a:p>
          <a:p>
            <a:r>
              <a:rPr lang="da-DK" dirty="0">
                <a:latin typeface="Arial" pitchFamily="34" charset="0"/>
                <a:cs typeface="Arial" pitchFamily="34" charset="0"/>
              </a:rPr>
              <a:t>At tekstfiktion er meningsfuld betyder,</a:t>
            </a:r>
          </a:p>
          <a:p>
            <a:r>
              <a:rPr lang="da-DK" dirty="0">
                <a:latin typeface="Arial" pitchFamily="34" charset="0"/>
                <a:cs typeface="Arial" pitchFamily="34" charset="0"/>
              </a:rPr>
              <a:t>at den </a:t>
            </a:r>
            <a:r>
              <a:rPr lang="da-DK" b="1" dirty="0">
                <a:solidFill>
                  <a:srgbClr val="FF0000"/>
                </a:solidFill>
                <a:latin typeface="Arial" pitchFamily="34" charset="0"/>
                <a:cs typeface="Arial" pitchFamily="34" charset="0"/>
              </a:rPr>
              <a:t>lever op til Grices mådesmak-</a:t>
            </a:r>
          </a:p>
          <a:p>
            <a:r>
              <a:rPr lang="da-DK" b="1" dirty="0">
                <a:solidFill>
                  <a:srgbClr val="FF0000"/>
                </a:solidFill>
                <a:latin typeface="Arial" pitchFamily="34" charset="0"/>
                <a:cs typeface="Arial" pitchFamily="34" charset="0"/>
              </a:rPr>
              <a:t>sime</a:t>
            </a:r>
            <a:r>
              <a:rPr lang="da-DK" dirty="0">
                <a:latin typeface="Arial" pitchFamily="34" charset="0"/>
                <a:cs typeface="Arial" pitchFamily="34" charset="0"/>
              </a:rPr>
              <a:t> (korrekthed). Det forudsætter igen, </a:t>
            </a:r>
          </a:p>
          <a:p>
            <a:r>
              <a:rPr lang="da-DK" dirty="0">
                <a:latin typeface="Arial" pitchFamily="34" charset="0"/>
                <a:cs typeface="Arial" pitchFamily="34" charset="0"/>
              </a:rPr>
              <a:t>at man i indføringssituationer har udført </a:t>
            </a:r>
          </a:p>
          <a:p>
            <a:r>
              <a:rPr lang="da-DK" dirty="0">
                <a:latin typeface="Arial" pitchFamily="34" charset="0"/>
                <a:cs typeface="Arial" pitchFamily="34" charset="0"/>
              </a:rPr>
              <a:t>non-fiktive assertioner, der </a:t>
            </a:r>
            <a:r>
              <a:rPr lang="da-DK" b="1" dirty="0">
                <a:solidFill>
                  <a:srgbClr val="FF0000"/>
                </a:solidFill>
                <a:latin typeface="Arial" pitchFamily="34" charset="0"/>
                <a:cs typeface="Arial" pitchFamily="34" charset="0"/>
              </a:rPr>
              <a:t>lever op til </a:t>
            </a:r>
          </a:p>
          <a:p>
            <a:r>
              <a:rPr lang="da-DK" b="1" dirty="0">
                <a:solidFill>
                  <a:srgbClr val="FF0000"/>
                </a:solidFill>
                <a:latin typeface="Arial" pitchFamily="34" charset="0"/>
                <a:cs typeface="Arial" pitchFamily="34" charset="0"/>
              </a:rPr>
              <a:t>Grices kvalitetsmaksime </a:t>
            </a:r>
            <a:r>
              <a:rPr lang="da-DK" dirty="0">
                <a:latin typeface="Arial" pitchFamily="34" charset="0"/>
                <a:cs typeface="Arial" pitchFamily="34" charset="0"/>
              </a:rPr>
              <a:t>(sandhed). </a:t>
            </a:r>
          </a:p>
          <a:p>
            <a:endParaRPr lang="da-DK" dirty="0">
              <a:latin typeface="Arial" pitchFamily="34" charset="0"/>
              <a:cs typeface="Arial" pitchFamily="34" charset="0"/>
            </a:endParaRPr>
          </a:p>
        </p:txBody>
      </p:sp>
      <p:cxnSp>
        <p:nvCxnSpPr>
          <p:cNvPr id="13" name="Lige forbindelse 12"/>
          <p:cNvCxnSpPr/>
          <p:nvPr/>
        </p:nvCxnSpPr>
        <p:spPr>
          <a:xfrm>
            <a:off x="2269980" y="1381418"/>
            <a:ext cx="1535007" cy="1035898"/>
          </a:xfrm>
          <a:prstGeom prst="line">
            <a:avLst/>
          </a:prstGeom>
          <a:ln w="38100">
            <a:solidFill>
              <a:srgbClr val="002060"/>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4" name="Tekstboks 13"/>
          <p:cNvSpPr txBox="1"/>
          <p:nvPr/>
        </p:nvSpPr>
        <p:spPr>
          <a:xfrm>
            <a:off x="1562324" y="3254305"/>
            <a:ext cx="1056700" cy="369332"/>
          </a:xfrm>
          <a:prstGeom prst="rect">
            <a:avLst/>
          </a:prstGeom>
          <a:noFill/>
        </p:spPr>
        <p:txBody>
          <a:bodyPr wrap="none" rtlCol="0">
            <a:spAutoFit/>
          </a:bodyPr>
          <a:lstStyle/>
          <a:p>
            <a:r>
              <a:rPr lang="da-DK" dirty="0">
                <a:latin typeface="Arial" pitchFamily="34" charset="0"/>
                <a:cs typeface="Arial" pitchFamily="34" charset="0"/>
              </a:rPr>
              <a:t>Forfatter</a:t>
            </a:r>
          </a:p>
        </p:txBody>
      </p:sp>
    </p:spTree>
    <p:extLst>
      <p:ext uri="{BB962C8B-B14F-4D97-AF65-F5344CB8AC3E}">
        <p14:creationId xmlns:p14="http://schemas.microsoft.com/office/powerpoint/2010/main" val="244892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55509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 talehandlen</a:t>
            </a: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foregiver at formidle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er meningsfuld </a:t>
            </a:r>
            <a:r>
              <a:rPr lang="da-DK" dirty="0">
                <a:latin typeface="Arial" pitchFamily="34" charset="0"/>
                <a:cs typeface="Arial" pitchFamily="34" charset="0"/>
              </a:rPr>
              <a:t>og (for det meste) usand (mod Walsh)</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identificeres med særlige (evt. konventionelle) stiltræk</a:t>
            </a:r>
            <a:endParaRPr lang="da-DK" sz="800" dirty="0">
              <a:latin typeface="Arial" pitchFamily="34" charset="0"/>
              <a:cs typeface="Arial" pitchFamily="34" charset="0"/>
            </a:endParaRPr>
          </a:p>
        </p:txBody>
      </p:sp>
      <p:sp>
        <p:nvSpPr>
          <p:cNvPr id="4" name="Tekstboks 3"/>
          <p:cNvSpPr txBox="1"/>
          <p:nvPr/>
        </p:nvSpPr>
        <p:spPr>
          <a:xfrm>
            <a:off x="432000" y="658143"/>
            <a:ext cx="690015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1400"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Tekstfiktion som rollefikseret leg (kun foregiven talehandlen9</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7" name="Rektangel 6"/>
          <p:cNvSpPr/>
          <p:nvPr/>
        </p:nvSpPr>
        <p:spPr>
          <a:xfrm>
            <a:off x="432000" y="628452"/>
            <a:ext cx="8532488" cy="325221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9" name="Parallelogram 8"/>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2" descr="http://www.robertwcaldwell.com/images/writing.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bilalbadry.com/bo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231" y="2060848"/>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736" y="2247994"/>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ktangel 2"/>
          <p:cNvSpPr/>
          <p:nvPr/>
        </p:nvSpPr>
        <p:spPr>
          <a:xfrm>
            <a:off x="4877236" y="628452"/>
            <a:ext cx="4176464" cy="234650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4848636" y="710677"/>
            <a:ext cx="4173002" cy="2308324"/>
          </a:xfrm>
          <a:prstGeom prst="rect">
            <a:avLst/>
          </a:prstGeom>
          <a:noFill/>
        </p:spPr>
        <p:txBody>
          <a:bodyPr wrap="none" rtlCol="0">
            <a:spAutoFit/>
          </a:bodyPr>
          <a:lstStyle/>
          <a:p>
            <a:r>
              <a:rPr lang="da-DK" dirty="0">
                <a:latin typeface="Arial" pitchFamily="34" charset="0"/>
                <a:cs typeface="Arial" pitchFamily="34" charset="0"/>
              </a:rPr>
              <a:t>RESUME:</a:t>
            </a:r>
          </a:p>
          <a:p>
            <a:r>
              <a:rPr lang="da-DK" dirty="0">
                <a:latin typeface="Arial" pitchFamily="34" charset="0"/>
                <a:cs typeface="Arial" pitchFamily="34" charset="0"/>
              </a:rPr>
              <a:t>At tekstfiktion er meningsfuld betyder,</a:t>
            </a:r>
          </a:p>
          <a:p>
            <a:r>
              <a:rPr lang="da-DK" dirty="0">
                <a:latin typeface="Arial" pitchFamily="34" charset="0"/>
                <a:cs typeface="Arial" pitchFamily="34" charset="0"/>
              </a:rPr>
              <a:t>at den </a:t>
            </a:r>
            <a:r>
              <a:rPr lang="da-DK" b="1" dirty="0">
                <a:solidFill>
                  <a:srgbClr val="FF0000"/>
                </a:solidFill>
                <a:latin typeface="Arial" pitchFamily="34" charset="0"/>
                <a:cs typeface="Arial" pitchFamily="34" charset="0"/>
              </a:rPr>
              <a:t>lever op til Grices mådes-</a:t>
            </a:r>
          </a:p>
          <a:p>
            <a:r>
              <a:rPr lang="da-DK" b="1" dirty="0">
                <a:solidFill>
                  <a:srgbClr val="FF0000"/>
                </a:solidFill>
                <a:latin typeface="Arial" pitchFamily="34" charset="0"/>
                <a:cs typeface="Arial" pitchFamily="34" charset="0"/>
              </a:rPr>
              <a:t>maksime</a:t>
            </a:r>
            <a:r>
              <a:rPr lang="da-DK" dirty="0">
                <a:latin typeface="Arial" pitchFamily="34" charset="0"/>
                <a:cs typeface="Arial" pitchFamily="34" charset="0"/>
              </a:rPr>
              <a:t>. Det forudsætter igen, at </a:t>
            </a:r>
          </a:p>
          <a:p>
            <a:r>
              <a:rPr lang="da-DK" dirty="0">
                <a:latin typeface="Arial" pitchFamily="34" charset="0"/>
                <a:cs typeface="Arial" pitchFamily="34" charset="0"/>
              </a:rPr>
              <a:t>man i indføringssituationer har udført </a:t>
            </a:r>
          </a:p>
          <a:p>
            <a:r>
              <a:rPr lang="da-DK" dirty="0">
                <a:latin typeface="Arial" pitchFamily="34" charset="0"/>
                <a:cs typeface="Arial" pitchFamily="34" charset="0"/>
              </a:rPr>
              <a:t>non-fiktive assertioner, der </a:t>
            </a:r>
            <a:r>
              <a:rPr lang="da-DK" b="1" dirty="0">
                <a:solidFill>
                  <a:srgbClr val="FF0000"/>
                </a:solidFill>
                <a:latin typeface="Arial" pitchFamily="34" charset="0"/>
                <a:cs typeface="Arial" pitchFamily="34" charset="0"/>
              </a:rPr>
              <a:t>lever op til </a:t>
            </a:r>
          </a:p>
          <a:p>
            <a:r>
              <a:rPr lang="da-DK" b="1" dirty="0">
                <a:solidFill>
                  <a:srgbClr val="FF0000"/>
                </a:solidFill>
                <a:latin typeface="Arial" pitchFamily="34" charset="0"/>
                <a:cs typeface="Arial" pitchFamily="34" charset="0"/>
              </a:rPr>
              <a:t>Grices kvalitetsmaksime. </a:t>
            </a:r>
          </a:p>
          <a:p>
            <a:endParaRPr lang="da-DK" b="1" dirty="0">
              <a:solidFill>
                <a:srgbClr val="FF0000"/>
              </a:solidFill>
              <a:latin typeface="Arial" pitchFamily="34" charset="0"/>
              <a:cs typeface="Arial" pitchFamily="34" charset="0"/>
            </a:endParaRPr>
          </a:p>
        </p:txBody>
      </p:sp>
      <p:cxnSp>
        <p:nvCxnSpPr>
          <p:cNvPr id="13" name="Lige forbindelse 12"/>
          <p:cNvCxnSpPr/>
          <p:nvPr/>
        </p:nvCxnSpPr>
        <p:spPr>
          <a:xfrm>
            <a:off x="2269980" y="1381418"/>
            <a:ext cx="1535007" cy="1035898"/>
          </a:xfrm>
          <a:prstGeom prst="line">
            <a:avLst/>
          </a:prstGeom>
          <a:ln w="38100">
            <a:solidFill>
              <a:srgbClr val="002060"/>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4" name="Tekstboks 13"/>
          <p:cNvSpPr txBox="1"/>
          <p:nvPr/>
        </p:nvSpPr>
        <p:spPr>
          <a:xfrm>
            <a:off x="1562324" y="3254305"/>
            <a:ext cx="1056700" cy="369332"/>
          </a:xfrm>
          <a:prstGeom prst="rect">
            <a:avLst/>
          </a:prstGeom>
          <a:noFill/>
        </p:spPr>
        <p:txBody>
          <a:bodyPr wrap="none" rtlCol="0">
            <a:spAutoFit/>
          </a:bodyPr>
          <a:lstStyle/>
          <a:p>
            <a:r>
              <a:rPr lang="da-DK" dirty="0">
                <a:latin typeface="Arial" pitchFamily="34" charset="0"/>
                <a:cs typeface="Arial" pitchFamily="34" charset="0"/>
              </a:rPr>
              <a:t>Forfatter</a:t>
            </a:r>
          </a:p>
        </p:txBody>
      </p:sp>
      <p:sp>
        <p:nvSpPr>
          <p:cNvPr id="16" name="Rektangel 15"/>
          <p:cNvSpPr/>
          <p:nvPr/>
        </p:nvSpPr>
        <p:spPr>
          <a:xfrm>
            <a:off x="4848636" y="591342"/>
            <a:ext cx="4231854" cy="2383617"/>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p:cNvSpPr/>
          <p:nvPr/>
        </p:nvSpPr>
        <p:spPr>
          <a:xfrm>
            <a:off x="4848636" y="1801705"/>
            <a:ext cx="4205064" cy="263540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Rektangel 14"/>
          <p:cNvSpPr/>
          <p:nvPr/>
        </p:nvSpPr>
        <p:spPr>
          <a:xfrm>
            <a:off x="4941345" y="1959297"/>
            <a:ext cx="4140334" cy="2308324"/>
          </a:xfrm>
          <a:prstGeom prst="rect">
            <a:avLst/>
          </a:prstGeom>
        </p:spPr>
        <p:txBody>
          <a:bodyPr wrap="square">
            <a:spAutoFit/>
          </a:bodyPr>
          <a:lstStyle/>
          <a:p>
            <a:r>
              <a:rPr lang="da-DK" dirty="0">
                <a:latin typeface="Arial" pitchFamily="34" charset="0"/>
                <a:cs typeface="Arial" pitchFamily="34" charset="0"/>
              </a:rPr>
              <a:t>Som foregiven talehandlen rummer </a:t>
            </a:r>
          </a:p>
          <a:p>
            <a:r>
              <a:rPr lang="da-DK" dirty="0">
                <a:latin typeface="Arial" pitchFamily="34" charset="0"/>
                <a:cs typeface="Arial" pitchFamily="34" charset="0"/>
              </a:rPr>
              <a:t>fiktion altid i sig selv talehandlinger, </a:t>
            </a:r>
          </a:p>
          <a:p>
            <a:r>
              <a:rPr lang="da-DK" dirty="0">
                <a:latin typeface="Arial" pitchFamily="34" charset="0"/>
                <a:cs typeface="Arial" pitchFamily="34" charset="0"/>
              </a:rPr>
              <a:t>der ikke lever op til Grices kvalitets-</a:t>
            </a:r>
          </a:p>
          <a:p>
            <a:r>
              <a:rPr lang="da-DK" dirty="0">
                <a:latin typeface="Arial" pitchFamily="34" charset="0"/>
                <a:cs typeface="Arial" pitchFamily="34" charset="0"/>
              </a:rPr>
              <a:t>maksime. </a:t>
            </a:r>
          </a:p>
          <a:p>
            <a:endParaRPr lang="da-DK" dirty="0">
              <a:latin typeface="Arial" pitchFamily="34" charset="0"/>
              <a:cs typeface="Arial" pitchFamily="34" charset="0"/>
            </a:endParaRPr>
          </a:p>
          <a:p>
            <a:r>
              <a:rPr lang="da-DK" dirty="0">
                <a:latin typeface="Arial" pitchFamily="34" charset="0"/>
                <a:cs typeface="Arial" pitchFamily="34" charset="0"/>
              </a:rPr>
              <a:t>Visse talehandlinger kan accidentielt set være sande, nemlig hvis fiktion bruges som genrekarakteristik.</a:t>
            </a:r>
          </a:p>
        </p:txBody>
      </p:sp>
      <p:sp>
        <p:nvSpPr>
          <p:cNvPr id="17" name="Rektangel 16"/>
          <p:cNvSpPr/>
          <p:nvPr/>
        </p:nvSpPr>
        <p:spPr>
          <a:xfrm>
            <a:off x="1041893" y="4896000"/>
            <a:ext cx="684076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8" name="Tekstboks 17"/>
          <p:cNvSpPr txBox="1"/>
          <p:nvPr/>
        </p:nvSpPr>
        <p:spPr>
          <a:xfrm>
            <a:off x="987420" y="4836101"/>
            <a:ext cx="4314066" cy="369332"/>
          </a:xfrm>
          <a:prstGeom prst="rect">
            <a:avLst/>
          </a:prstGeom>
          <a:noFill/>
        </p:spPr>
        <p:txBody>
          <a:bodyPr wrap="none" rtlCol="0">
            <a:spAutoFit/>
          </a:bodyPr>
          <a:lstStyle/>
          <a:p>
            <a:r>
              <a:rPr lang="da-DK" dirty="0">
                <a:latin typeface="Arial" pitchFamily="34" charset="0"/>
                <a:cs typeface="Arial" pitchFamily="34" charset="0"/>
              </a:rPr>
              <a:t>Tekstfiktion er meningsfuld, </a:t>
            </a:r>
            <a:r>
              <a:rPr lang="da-DK" dirty="0">
                <a:solidFill>
                  <a:srgbClr val="FF0000"/>
                </a:solidFill>
                <a:latin typeface="Arial" pitchFamily="34" charset="0"/>
                <a:cs typeface="Arial" pitchFamily="34" charset="0"/>
              </a:rPr>
              <a:t>men usand</a:t>
            </a:r>
            <a:r>
              <a:rPr lang="da-DK" dirty="0">
                <a:latin typeface="Arial" pitchFamily="34" charset="0"/>
                <a:cs typeface="Arial" pitchFamily="34" charset="0"/>
              </a:rPr>
              <a:t> </a:t>
            </a:r>
          </a:p>
        </p:txBody>
      </p:sp>
    </p:spTree>
    <p:extLst>
      <p:ext uri="{BB962C8B-B14F-4D97-AF65-F5344CB8AC3E}">
        <p14:creationId xmlns:p14="http://schemas.microsoft.com/office/powerpoint/2010/main" val="204066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par>
                                <p:cTn id="17" presetID="45"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2000"/>
                                        <p:tgtEl>
                                          <p:spTgt spid="18"/>
                                        </p:tgtEl>
                                      </p:cBhvr>
                                    </p:animEffect>
                                    <p:anim calcmode="lin" valueType="num">
                                      <p:cBhvr>
                                        <p:cTn id="20" dur="2000" fill="hold"/>
                                        <p:tgtEl>
                                          <p:spTgt spid="18"/>
                                        </p:tgtEl>
                                        <p:attrNameLst>
                                          <p:attrName>ppt_w</p:attrName>
                                        </p:attrNameLst>
                                      </p:cBhvr>
                                      <p:tavLst>
                                        <p:tav tm="0" fmla="#ppt_w*sin(2.5*pi*$)">
                                          <p:val>
                                            <p:fltVal val="0"/>
                                          </p:val>
                                        </p:tav>
                                        <p:tav tm="100000">
                                          <p:val>
                                            <p:fltVal val="1"/>
                                          </p:val>
                                        </p:tav>
                                      </p:tavLst>
                                    </p:anim>
                                    <p:anim calcmode="lin" valueType="num">
                                      <p:cBhvr>
                                        <p:cTn id="21" dur="2000" fill="hold"/>
                                        <p:tgtEl>
                                          <p:spTgt spid="18"/>
                                        </p:tgtEl>
                                        <p:attrNameLst>
                                          <p:attrName>ppt_h</p:attrName>
                                        </p:attrNameLst>
                                      </p:cBhvr>
                                      <p:tavLst>
                                        <p:tav tm="0">
                                          <p:val>
                                            <p:strVal val="#ppt_h"/>
                                          </p:val>
                                        </p:tav>
                                        <p:tav tm="100000">
                                          <p:val>
                                            <p:strVal val="#ppt_h"/>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P spid="17"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55509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 talehandlen</a:t>
            </a: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foregiver at formidle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er meningsfuld og (</a:t>
            </a:r>
            <a:r>
              <a:rPr lang="da-DK" dirty="0" err="1">
                <a:solidFill>
                  <a:srgbClr val="FF0000"/>
                </a:solidFill>
                <a:latin typeface="Arial" pitchFamily="34" charset="0"/>
                <a:cs typeface="Arial" pitchFamily="34" charset="0"/>
              </a:rPr>
              <a:t>fu</a:t>
            </a:r>
            <a:endParaRPr lang="da-DK" sz="800" dirty="0">
              <a:solidFill>
                <a:srgbClr val="FF0000"/>
              </a:solidFill>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kan identificeres med særlige (evt. konventionelle) stiltræk</a:t>
            </a:r>
            <a:endParaRPr lang="da-DK" sz="800" dirty="0">
              <a:latin typeface="Arial" pitchFamily="34" charset="0"/>
              <a:cs typeface="Arial" pitchFamily="34" charset="0"/>
            </a:endParaRPr>
          </a:p>
        </p:txBody>
      </p:sp>
      <p:sp>
        <p:nvSpPr>
          <p:cNvPr id="4" name="Tekstboks 3"/>
          <p:cNvSpPr txBox="1"/>
          <p:nvPr/>
        </p:nvSpPr>
        <p:spPr>
          <a:xfrm>
            <a:off x="432000" y="658143"/>
            <a:ext cx="7054047"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1400"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Tekstfiktion som </a:t>
            </a:r>
            <a:r>
              <a:rPr lang="da-DK" b="1" dirty="0" err="1">
                <a:latin typeface="Arial" pitchFamily="34" charset="0"/>
                <a:cs typeface="Arial" pitchFamily="34" charset="0"/>
              </a:rPr>
              <a:t>frollefikseret</a:t>
            </a:r>
            <a:r>
              <a:rPr lang="da-DK" b="1" dirty="0">
                <a:latin typeface="Arial" pitchFamily="34" charset="0"/>
                <a:cs typeface="Arial" pitchFamily="34" charset="0"/>
              </a:rPr>
              <a:t> leg8kun foregiven talehandlen)</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7" name="Rektangel 6"/>
          <p:cNvSpPr/>
          <p:nvPr/>
        </p:nvSpPr>
        <p:spPr>
          <a:xfrm>
            <a:off x="432000" y="628452"/>
            <a:ext cx="8532488" cy="325221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9" name="Parallelogram 8"/>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2" descr="http://www.robertwcaldwell.com/images/writing.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bilalbadry.com/bo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231" y="2060848"/>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736" y="2247994"/>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ktangel 11"/>
          <p:cNvSpPr/>
          <p:nvPr/>
        </p:nvSpPr>
        <p:spPr>
          <a:xfrm>
            <a:off x="555725" y="628452"/>
            <a:ext cx="3977736" cy="4903400"/>
          </a:xfrm>
          <a:prstGeom prst="rect">
            <a:avLst/>
          </a:prstGeom>
          <a:solidFill>
            <a:srgbClr val="0E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Tekstboks 15"/>
          <p:cNvSpPr txBox="1"/>
          <p:nvPr/>
        </p:nvSpPr>
        <p:spPr>
          <a:xfrm>
            <a:off x="667754" y="734321"/>
            <a:ext cx="3852337" cy="4770537"/>
          </a:xfrm>
          <a:prstGeom prst="rect">
            <a:avLst/>
          </a:prstGeom>
          <a:noFill/>
        </p:spPr>
        <p:txBody>
          <a:bodyPr wrap="none" rtlCol="0">
            <a:spAutoFit/>
          </a:bodyPr>
          <a:lstStyle/>
          <a:p>
            <a:r>
              <a:rPr lang="da-DK" dirty="0">
                <a:solidFill>
                  <a:schemeClr val="bg1"/>
                </a:solidFill>
                <a:latin typeface="Arial" pitchFamily="34" charset="0"/>
                <a:cs typeface="Arial" pitchFamily="34" charset="0"/>
              </a:rPr>
              <a:t>At kvalitet (sandhed) og måde (=</a:t>
            </a:r>
          </a:p>
          <a:p>
            <a:r>
              <a:rPr lang="da-DK" dirty="0">
                <a:solidFill>
                  <a:schemeClr val="bg1"/>
                </a:solidFill>
                <a:latin typeface="Arial" pitchFamily="34" charset="0"/>
                <a:cs typeface="Arial" pitchFamily="34" charset="0"/>
              </a:rPr>
              <a:t>mening som sandhedsbetingelse) </a:t>
            </a:r>
          </a:p>
          <a:p>
            <a:r>
              <a:rPr lang="da-DK" dirty="0">
                <a:solidFill>
                  <a:schemeClr val="bg1"/>
                </a:solidFill>
                <a:latin typeface="Arial" pitchFamily="34" charset="0"/>
                <a:cs typeface="Arial" pitchFamily="34" charset="0"/>
              </a:rPr>
              <a:t>er selvstændige, uomgængelige </a:t>
            </a:r>
          </a:p>
          <a:p>
            <a:r>
              <a:rPr lang="da-DK" dirty="0">
                <a:solidFill>
                  <a:schemeClr val="bg1"/>
                </a:solidFill>
                <a:latin typeface="Arial" pitchFamily="34" charset="0"/>
                <a:cs typeface="Arial" pitchFamily="34" charset="0"/>
              </a:rPr>
              <a:t>maksimer for kommunikation, og at </a:t>
            </a:r>
          </a:p>
          <a:p>
            <a:r>
              <a:rPr lang="da-DK" dirty="0">
                <a:solidFill>
                  <a:schemeClr val="bg1"/>
                </a:solidFill>
                <a:latin typeface="Arial" pitchFamily="34" charset="0"/>
                <a:cs typeface="Arial" pitchFamily="34" charset="0"/>
              </a:rPr>
              <a:t>de må forudsættes også i fiktion, er </a:t>
            </a:r>
          </a:p>
          <a:p>
            <a:r>
              <a:rPr lang="da-DK" dirty="0">
                <a:solidFill>
                  <a:schemeClr val="bg1"/>
                </a:solidFill>
                <a:latin typeface="Arial" pitchFamily="34" charset="0"/>
                <a:cs typeface="Arial" pitchFamily="34" charset="0"/>
              </a:rPr>
              <a:t>en følge af realismetesen (anti-</a:t>
            </a:r>
          </a:p>
          <a:p>
            <a:r>
              <a:rPr lang="da-DK" dirty="0">
                <a:solidFill>
                  <a:schemeClr val="bg1"/>
                </a:solidFill>
                <a:latin typeface="Arial" pitchFamily="34" charset="0"/>
                <a:cs typeface="Arial" pitchFamily="34" charset="0"/>
              </a:rPr>
              <a:t>deflationisme).</a:t>
            </a:r>
          </a:p>
          <a:p>
            <a:endParaRPr lang="da-DK" sz="800" dirty="0">
              <a:solidFill>
                <a:schemeClr val="bg1"/>
              </a:solidFill>
              <a:latin typeface="Arial" pitchFamily="34" charset="0"/>
              <a:cs typeface="Arial" pitchFamily="34" charset="0"/>
            </a:endParaRPr>
          </a:p>
          <a:p>
            <a:r>
              <a:rPr lang="da-DK" dirty="0">
                <a:solidFill>
                  <a:schemeClr val="bg1"/>
                </a:solidFill>
                <a:latin typeface="Arial" pitchFamily="34" charset="0"/>
                <a:cs typeface="Arial" pitchFamily="34" charset="0"/>
              </a:rPr>
              <a:t>Fiktion er parasitær (Austin): Den</a:t>
            </a:r>
          </a:p>
          <a:p>
            <a:r>
              <a:rPr lang="da-DK" dirty="0">
                <a:solidFill>
                  <a:schemeClr val="bg1"/>
                </a:solidFill>
                <a:latin typeface="Arial" pitchFamily="34" charset="0"/>
                <a:cs typeface="Arial" pitchFamily="34" charset="0"/>
              </a:rPr>
              <a:t>etableres via brud på sandheds-</a:t>
            </a:r>
          </a:p>
          <a:p>
            <a:r>
              <a:rPr lang="da-DK" dirty="0">
                <a:solidFill>
                  <a:schemeClr val="bg1"/>
                </a:solidFill>
                <a:latin typeface="Arial" pitchFamily="34" charset="0"/>
                <a:cs typeface="Arial" pitchFamily="34" charset="0"/>
              </a:rPr>
              <a:t>maksimen (men ikke på mådes-</a:t>
            </a:r>
          </a:p>
          <a:p>
            <a:r>
              <a:rPr lang="da-DK" dirty="0">
                <a:solidFill>
                  <a:schemeClr val="bg1"/>
                </a:solidFill>
                <a:latin typeface="Arial" pitchFamily="34" charset="0"/>
                <a:cs typeface="Arial" pitchFamily="34" charset="0"/>
              </a:rPr>
              <a:t>maksimen).</a:t>
            </a:r>
          </a:p>
          <a:p>
            <a:endParaRPr lang="da-DK" sz="800" dirty="0">
              <a:solidFill>
                <a:schemeClr val="bg1"/>
              </a:solidFill>
              <a:latin typeface="Arial" pitchFamily="34" charset="0"/>
              <a:cs typeface="Arial" pitchFamily="34" charset="0"/>
            </a:endParaRPr>
          </a:p>
          <a:p>
            <a:r>
              <a:rPr lang="da-DK" dirty="0">
                <a:solidFill>
                  <a:schemeClr val="bg1"/>
                </a:solidFill>
                <a:latin typeface="Arial" pitchFamily="34" charset="0"/>
                <a:cs typeface="Arial" pitchFamily="34" charset="0"/>
              </a:rPr>
              <a:t>Kommunikation kan ikke foregå </a:t>
            </a:r>
          </a:p>
          <a:p>
            <a:r>
              <a:rPr lang="da-DK" dirty="0">
                <a:solidFill>
                  <a:schemeClr val="bg1"/>
                </a:solidFill>
                <a:latin typeface="Arial" pitchFamily="34" charset="0"/>
                <a:cs typeface="Arial" pitchFamily="34" charset="0"/>
              </a:rPr>
              <a:t>alene via relationsmaksimen, der </a:t>
            </a:r>
          </a:p>
          <a:p>
            <a:r>
              <a:rPr lang="da-DK" dirty="0">
                <a:solidFill>
                  <a:schemeClr val="bg1"/>
                </a:solidFill>
                <a:latin typeface="Arial" pitchFamily="34" charset="0"/>
                <a:cs typeface="Arial" pitchFamily="34" charset="0"/>
              </a:rPr>
              <a:t>kun angår tankens rigtighed i for-</a:t>
            </a:r>
          </a:p>
          <a:p>
            <a:r>
              <a:rPr lang="da-DK" dirty="0">
                <a:solidFill>
                  <a:schemeClr val="bg1"/>
                </a:solidFill>
                <a:latin typeface="Arial" pitchFamily="34" charset="0"/>
                <a:cs typeface="Arial" pitchFamily="34" charset="0"/>
              </a:rPr>
              <a:t>hold til mål og midler, men ikke i </a:t>
            </a:r>
          </a:p>
          <a:p>
            <a:r>
              <a:rPr lang="da-DK" dirty="0">
                <a:solidFill>
                  <a:schemeClr val="bg1"/>
                </a:solidFill>
                <a:latin typeface="Arial" pitchFamily="34" charset="0"/>
                <a:cs typeface="Arial" pitchFamily="34" charset="0"/>
              </a:rPr>
              <a:t>forhold til verden (tanke).  </a:t>
            </a:r>
          </a:p>
        </p:txBody>
      </p:sp>
    </p:spTree>
    <p:extLst>
      <p:ext uri="{BB962C8B-B14F-4D97-AF65-F5344CB8AC3E}">
        <p14:creationId xmlns:p14="http://schemas.microsoft.com/office/powerpoint/2010/main" val="1700432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733333" y="976759"/>
            <a:ext cx="8347157" cy="455509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rammesætter  {inde-ude; brud med instrumentalitet (interesseløshed)}</a:t>
            </a:r>
          </a:p>
          <a:p>
            <a:pPr marL="285750" indent="-285750">
              <a:buFont typeface="Arial" pitchFamily="34" charset="0"/>
              <a:buChar char="•"/>
            </a:pPr>
            <a:endParaRPr lang="da-DK" dirty="0">
              <a:latin typeface="Arial" pitchFamily="34" charset="0"/>
              <a:cs typeface="Arial" pitchFamily="34" charset="0"/>
            </a:endParaRPr>
          </a:p>
          <a:p>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Aktørerne afgør hver især, om deres bidrag (stadig) er fiktion (Grice)</a:t>
            </a:r>
          </a:p>
          <a:p>
            <a:pPr marL="285750" indent="-285750">
              <a:buFont typeface="Arial" pitchFamily="34" charset="0"/>
              <a:buChar char="•"/>
            </a:pPr>
            <a:r>
              <a:rPr lang="da-DK" dirty="0">
                <a:latin typeface="Arial" pitchFamily="34" charset="0"/>
                <a:cs typeface="Arial" pitchFamily="34" charset="0"/>
              </a:rPr>
              <a:t>Der er fast, stabil rollefordeling; konventionelle midler</a:t>
            </a: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endParaRPr lang="da-DK"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Skuespillere og tilskuere; talehandlen</a:t>
            </a:r>
          </a:p>
          <a:p>
            <a:pPr marL="285750" indent="-285750">
              <a:buFont typeface="Arial" pitchFamily="34" charset="0"/>
              <a:buChar char="•"/>
            </a:pPr>
            <a:r>
              <a:rPr lang="da-DK" dirty="0">
                <a:latin typeface="Arial" pitchFamily="34" charset="0"/>
                <a:cs typeface="Arial" pitchFamily="34" charset="0"/>
              </a:rPr>
              <a:t>Teaterfiktion kan markeres med særlige konventionelle midler</a:t>
            </a:r>
          </a:p>
          <a:p>
            <a:pPr marL="285750" indent="-285750">
              <a:buFont typeface="Arial" pitchFamily="34" charset="0"/>
              <a:buChar char="•"/>
            </a:pPr>
            <a:r>
              <a:rPr lang="da-DK" dirty="0">
                <a:latin typeface="Arial" pitchFamily="34" charset="0"/>
                <a:cs typeface="Arial" pitchFamily="34" charset="0"/>
              </a:rPr>
              <a:t>Der er evt. en skuespilforfatter (non-fiktiv kommunikation til skuespillere)</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foregiver at formidle tanker</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Der er fast rollefordeling: forfattere og læsere</a:t>
            </a: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Tekstfiktion er meningsfuld og usand</a:t>
            </a:r>
            <a:endParaRPr lang="da-DK" sz="800" dirty="0">
              <a:latin typeface="Arial" pitchFamily="34" charset="0"/>
              <a:cs typeface="Arial" pitchFamily="34" charset="0"/>
            </a:endParaRPr>
          </a:p>
          <a:p>
            <a:pPr marL="285750" indent="-285750">
              <a:buFont typeface="Arial" pitchFamily="34" charset="0"/>
              <a:buChar char="•"/>
            </a:pPr>
            <a:r>
              <a:rPr lang="da-DK" dirty="0">
                <a:solidFill>
                  <a:srgbClr val="FF0000"/>
                </a:solidFill>
                <a:latin typeface="Arial" pitchFamily="34" charset="0"/>
                <a:cs typeface="Arial" pitchFamily="34" charset="0"/>
              </a:rPr>
              <a:t>Tekstfiktion kan identificeres med særlige (evt. konventionelle) stiltræk</a:t>
            </a:r>
            <a:endParaRPr lang="da-DK" sz="800" dirty="0">
              <a:solidFill>
                <a:srgbClr val="FF0000"/>
              </a:solidFill>
              <a:latin typeface="Arial" pitchFamily="34" charset="0"/>
              <a:cs typeface="Arial" pitchFamily="34" charset="0"/>
            </a:endParaRPr>
          </a:p>
        </p:txBody>
      </p:sp>
      <p:sp>
        <p:nvSpPr>
          <p:cNvPr id="4" name="Tekstboks 3"/>
          <p:cNvSpPr txBox="1"/>
          <p:nvPr/>
        </p:nvSpPr>
        <p:spPr>
          <a:xfrm>
            <a:off x="432000" y="658143"/>
            <a:ext cx="6810519" cy="5386090"/>
          </a:xfrm>
          <a:prstGeom prst="rect">
            <a:avLst/>
          </a:prstGeom>
          <a:noFill/>
        </p:spPr>
        <p:txBody>
          <a:bodyPr wrap="none" rtlCol="0">
            <a:spAutoFit/>
          </a:bodyPr>
          <a:lstStyle/>
          <a:p>
            <a:r>
              <a:rPr lang="da-DK" b="1" dirty="0">
                <a:latin typeface="Arial" pitchFamily="34" charset="0"/>
                <a:cs typeface="Arial" pitchFamily="34" charset="0"/>
              </a:rPr>
              <a:t>Fiktion som leg</a:t>
            </a:r>
          </a:p>
          <a:p>
            <a:endParaRPr lang="da-DK" b="1" dirty="0">
              <a:latin typeface="Arial" pitchFamily="34" charset="0"/>
              <a:cs typeface="Arial" pitchFamily="34" charset="0"/>
            </a:endParaRPr>
          </a:p>
          <a:p>
            <a:endParaRPr lang="da-DK" dirty="0">
              <a:latin typeface="Arial" pitchFamily="34" charset="0"/>
              <a:cs typeface="Arial" pitchFamily="34" charset="0"/>
            </a:endParaRPr>
          </a:p>
          <a:p>
            <a:r>
              <a:rPr lang="da-DK" b="1" dirty="0">
                <a:latin typeface="Arial" pitchFamily="34" charset="0"/>
                <a:cs typeface="Arial" pitchFamily="34" charset="0"/>
              </a:rPr>
              <a:t>Fiktion som social leg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Teaterfiktion som rollefikseret leg</a:t>
            </a:r>
          </a:p>
          <a:p>
            <a:r>
              <a:rPr lang="da-DK" dirty="0">
                <a:latin typeface="Arial" pitchFamily="34" charset="0"/>
                <a:cs typeface="Arial" pitchFamily="34" charset="0"/>
              </a:rPr>
              <a:t>	</a:t>
            </a: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1400" dirty="0">
              <a:latin typeface="Arial" pitchFamily="34" charset="0"/>
              <a:cs typeface="Arial" pitchFamily="34" charset="0"/>
            </a:endParaRPr>
          </a:p>
          <a:p>
            <a:endParaRPr lang="da-DK" b="1" dirty="0">
              <a:latin typeface="Arial" pitchFamily="34" charset="0"/>
              <a:cs typeface="Arial" pitchFamily="34" charset="0"/>
            </a:endParaRPr>
          </a:p>
          <a:p>
            <a:r>
              <a:rPr lang="da-DK" b="1" dirty="0">
                <a:latin typeface="Arial" pitchFamily="34" charset="0"/>
                <a:cs typeface="Arial" pitchFamily="34" charset="0"/>
              </a:rPr>
              <a:t>Tekstfiktion som foregiven talehandling</a:t>
            </a: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sz="800" dirty="0">
              <a:latin typeface="Arial" pitchFamily="34" charset="0"/>
              <a:cs typeface="Arial" pitchFamily="34" charset="0"/>
            </a:endParaRPr>
          </a:p>
          <a:p>
            <a:r>
              <a:rPr lang="da-DK" dirty="0">
                <a:latin typeface="Arial" pitchFamily="34" charset="0"/>
                <a:cs typeface="Arial" pitchFamily="34" charset="0"/>
              </a:rPr>
              <a:t>Vi må skelne mellem </a:t>
            </a:r>
            <a:r>
              <a:rPr lang="da-DK" b="1" dirty="0">
                <a:latin typeface="Arial" pitchFamily="34" charset="0"/>
                <a:cs typeface="Arial" pitchFamily="34" charset="0"/>
              </a:rPr>
              <a:t>fiktion</a:t>
            </a:r>
            <a:r>
              <a:rPr lang="da-DK" dirty="0">
                <a:latin typeface="Arial" pitchFamily="34" charset="0"/>
                <a:cs typeface="Arial" pitchFamily="34" charset="0"/>
              </a:rPr>
              <a:t> og </a:t>
            </a:r>
            <a:r>
              <a:rPr lang="da-DK" b="1" dirty="0">
                <a:latin typeface="Arial" pitchFamily="34" charset="0"/>
                <a:cs typeface="Arial" pitchFamily="34" charset="0"/>
              </a:rPr>
              <a:t>konventionel fiktionsangivelse</a:t>
            </a:r>
            <a:endParaRPr lang="da-DK" dirty="0"/>
          </a:p>
        </p:txBody>
      </p:sp>
      <p:sp>
        <p:nvSpPr>
          <p:cNvPr id="7" name="Rektangel 6"/>
          <p:cNvSpPr/>
          <p:nvPr/>
        </p:nvSpPr>
        <p:spPr>
          <a:xfrm>
            <a:off x="432000" y="628452"/>
            <a:ext cx="8532488" cy="325221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boks 5"/>
          <p:cNvSpPr txBox="1"/>
          <p:nvPr/>
        </p:nvSpPr>
        <p:spPr>
          <a:xfrm>
            <a:off x="432000" y="129678"/>
            <a:ext cx="4196598" cy="461665"/>
          </a:xfrm>
          <a:prstGeom prst="rect">
            <a:avLst/>
          </a:prstGeom>
          <a:noFill/>
        </p:spPr>
        <p:txBody>
          <a:bodyPr wrap="none" rtlCol="0">
            <a:spAutoFit/>
          </a:bodyPr>
          <a:lstStyle/>
          <a:p>
            <a:r>
              <a:rPr lang="da-DK" sz="2400" b="1" dirty="0">
                <a:latin typeface="Arial" pitchFamily="34" charset="0"/>
                <a:cs typeface="Arial" pitchFamily="34" charset="0"/>
              </a:rPr>
              <a:t>Tekstfiktionalitetens rødder</a:t>
            </a:r>
          </a:p>
        </p:txBody>
      </p:sp>
      <p:sp>
        <p:nvSpPr>
          <p:cNvPr id="9" name="Parallelogram 8"/>
          <p:cNvSpPr/>
          <p:nvPr/>
        </p:nvSpPr>
        <p:spPr>
          <a:xfrm rot="5400000">
            <a:off x="1279395" y="1457117"/>
            <a:ext cx="1795494" cy="792088"/>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Picture 2" descr="http://www.robertwcaldwell.com/images/writing.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623397" y="1762194"/>
            <a:ext cx="2102482" cy="9716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bilalbadry.com/bo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231" y="2060848"/>
            <a:ext cx="2486809" cy="993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9736" y="2247994"/>
            <a:ext cx="994350" cy="14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ktangel 12"/>
          <p:cNvSpPr/>
          <p:nvPr/>
        </p:nvSpPr>
        <p:spPr>
          <a:xfrm>
            <a:off x="3473231" y="836712"/>
            <a:ext cx="5467877" cy="4608512"/>
          </a:xfrm>
          <a:prstGeom prst="rect">
            <a:avLst/>
          </a:pr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boks 13"/>
          <p:cNvSpPr txBox="1"/>
          <p:nvPr/>
        </p:nvSpPr>
        <p:spPr>
          <a:xfrm>
            <a:off x="3651946" y="976759"/>
            <a:ext cx="5288627" cy="4247317"/>
          </a:xfrm>
          <a:prstGeom prst="rect">
            <a:avLst/>
          </a:prstGeom>
          <a:noFill/>
        </p:spPr>
        <p:txBody>
          <a:bodyPr wrap="none" rtlCol="0">
            <a:spAutoFit/>
          </a:bodyPr>
          <a:lstStyle/>
          <a:p>
            <a:r>
              <a:rPr lang="da-DK" dirty="0">
                <a:latin typeface="Arial" pitchFamily="34" charset="0"/>
                <a:cs typeface="Arial" pitchFamily="34" charset="0"/>
              </a:rPr>
              <a:t>Om noget er fiktion, er helt op til forfatteren at </a:t>
            </a:r>
          </a:p>
          <a:p>
            <a:r>
              <a:rPr lang="da-DK" dirty="0">
                <a:latin typeface="Arial" pitchFamily="34" charset="0"/>
                <a:cs typeface="Arial" pitchFamily="34" charset="0"/>
              </a:rPr>
              <a:t>afgøre. Men vi kan alle læse (fx Bibelen) som var </a:t>
            </a:r>
          </a:p>
          <a:p>
            <a:r>
              <a:rPr lang="da-DK" dirty="0">
                <a:latin typeface="Arial" pitchFamily="34" charset="0"/>
                <a:cs typeface="Arial" pitchFamily="34" charset="0"/>
              </a:rPr>
              <a:t>den fiktion.</a:t>
            </a:r>
          </a:p>
          <a:p>
            <a:endParaRPr lang="da-DK" dirty="0">
              <a:latin typeface="Arial" pitchFamily="34" charset="0"/>
              <a:cs typeface="Arial" pitchFamily="34" charset="0"/>
            </a:endParaRPr>
          </a:p>
          <a:p>
            <a:r>
              <a:rPr lang="da-DK" dirty="0">
                <a:latin typeface="Arial" pitchFamily="34" charset="0"/>
                <a:cs typeface="Arial" pitchFamily="34" charset="0"/>
              </a:rPr>
              <a:t>Der er ingen nødvendige fiktionsmarkører i fiktion.</a:t>
            </a:r>
          </a:p>
          <a:p>
            <a:endParaRPr lang="da-DK" dirty="0">
              <a:latin typeface="Arial" pitchFamily="34" charset="0"/>
              <a:cs typeface="Arial" pitchFamily="34" charset="0"/>
            </a:endParaRPr>
          </a:p>
          <a:p>
            <a:r>
              <a:rPr lang="da-DK" dirty="0">
                <a:latin typeface="Arial" pitchFamily="34" charset="0"/>
                <a:cs typeface="Arial" pitchFamily="34" charset="0"/>
              </a:rPr>
              <a:t>Visse fiktionsmarkører er konventionelle: para-</a:t>
            </a:r>
          </a:p>
          <a:p>
            <a:r>
              <a:rPr lang="da-DK" dirty="0">
                <a:latin typeface="Arial" pitchFamily="34" charset="0"/>
                <a:cs typeface="Arial" pitchFamily="34" charset="0"/>
              </a:rPr>
              <a:t>tekstlige, som fx at skrive ”Roman” på titelbladet; </a:t>
            </a:r>
          </a:p>
          <a:p>
            <a:r>
              <a:rPr lang="da-DK" dirty="0">
                <a:latin typeface="Arial" pitchFamily="34" charset="0"/>
                <a:cs typeface="Arial" pitchFamily="34" charset="0"/>
              </a:rPr>
              <a:t>stilelementer som ”Der var engang …”. </a:t>
            </a:r>
          </a:p>
          <a:p>
            <a:endParaRPr lang="da-DK" dirty="0">
              <a:latin typeface="Arial" pitchFamily="34" charset="0"/>
              <a:cs typeface="Arial" pitchFamily="34" charset="0"/>
            </a:endParaRPr>
          </a:p>
          <a:p>
            <a:r>
              <a:rPr lang="da-DK" dirty="0">
                <a:latin typeface="Arial" pitchFamily="34" charset="0"/>
                <a:cs typeface="Arial" pitchFamily="34" charset="0"/>
              </a:rPr>
              <a:t>Andre slutter læseren sig til må være tænkt som </a:t>
            </a:r>
          </a:p>
          <a:p>
            <a:r>
              <a:rPr lang="da-DK" dirty="0">
                <a:latin typeface="Arial" pitchFamily="34" charset="0"/>
                <a:cs typeface="Arial" pitchFamily="34" charset="0"/>
              </a:rPr>
              <a:t>(åbne) implikaturer: ”Det må vist være fiktion” </a:t>
            </a:r>
          </a:p>
          <a:p>
            <a:endParaRPr lang="da-DK" dirty="0">
              <a:latin typeface="Arial" pitchFamily="34" charset="0"/>
              <a:cs typeface="Arial" pitchFamily="34" charset="0"/>
            </a:endParaRPr>
          </a:p>
          <a:p>
            <a:r>
              <a:rPr lang="da-DK" dirty="0">
                <a:latin typeface="Arial" pitchFamily="34" charset="0"/>
                <a:cs typeface="Arial" pitchFamily="34" charset="0"/>
              </a:rPr>
              <a:t>En forfatter kan misbruge de konventionelle fik-</a:t>
            </a:r>
          </a:p>
          <a:p>
            <a:r>
              <a:rPr lang="da-DK" dirty="0">
                <a:latin typeface="Arial" pitchFamily="34" charset="0"/>
                <a:cs typeface="Arial" pitchFamily="34" charset="0"/>
              </a:rPr>
              <a:t>tionsmarkører.</a:t>
            </a:r>
          </a:p>
        </p:txBody>
      </p:sp>
      <p:sp>
        <p:nvSpPr>
          <p:cNvPr id="17" name="Rektangel 16"/>
          <p:cNvSpPr/>
          <p:nvPr/>
        </p:nvSpPr>
        <p:spPr>
          <a:xfrm>
            <a:off x="432000" y="710677"/>
            <a:ext cx="2771848" cy="4446515"/>
          </a:xfrm>
          <a:prstGeom prst="rect">
            <a:avLst/>
          </a:prstGeom>
          <a:solidFill>
            <a:srgbClr val="0E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Tekstboks 17"/>
          <p:cNvSpPr txBox="1"/>
          <p:nvPr/>
        </p:nvSpPr>
        <p:spPr>
          <a:xfrm>
            <a:off x="667754" y="955414"/>
            <a:ext cx="2454518" cy="3693319"/>
          </a:xfrm>
          <a:prstGeom prst="rect">
            <a:avLst/>
          </a:prstGeom>
          <a:noFill/>
        </p:spPr>
        <p:txBody>
          <a:bodyPr wrap="none" rtlCol="0">
            <a:spAutoFit/>
          </a:bodyPr>
          <a:lstStyle/>
          <a:p>
            <a:endParaRPr lang="da-DK" dirty="0">
              <a:solidFill>
                <a:schemeClr val="bg1"/>
              </a:solidFill>
              <a:latin typeface="Arial" pitchFamily="34" charset="0"/>
              <a:cs typeface="Arial" pitchFamily="34" charset="0"/>
            </a:endParaRPr>
          </a:p>
          <a:p>
            <a:r>
              <a:rPr lang="da-DK" dirty="0">
                <a:solidFill>
                  <a:schemeClr val="bg1"/>
                </a:solidFill>
                <a:latin typeface="Arial" pitchFamily="34" charset="0"/>
                <a:cs typeface="Arial" pitchFamily="34" charset="0"/>
              </a:rPr>
              <a:t>Hvis fiktion er konven-</a:t>
            </a:r>
          </a:p>
          <a:p>
            <a:r>
              <a:rPr lang="da-DK" dirty="0">
                <a:solidFill>
                  <a:schemeClr val="bg1"/>
                </a:solidFill>
                <a:latin typeface="Arial" pitchFamily="34" charset="0"/>
                <a:cs typeface="Arial" pitchFamily="34" charset="0"/>
              </a:rPr>
              <a:t>tionelt markeret, er </a:t>
            </a:r>
          </a:p>
          <a:p>
            <a:r>
              <a:rPr lang="da-DK" dirty="0">
                <a:solidFill>
                  <a:schemeClr val="bg1"/>
                </a:solidFill>
                <a:latin typeface="Arial" pitchFamily="34" charset="0"/>
                <a:cs typeface="Arial" pitchFamily="34" charset="0"/>
              </a:rPr>
              <a:t>det ikke op til forfat-</a:t>
            </a:r>
          </a:p>
          <a:p>
            <a:r>
              <a:rPr lang="da-DK" dirty="0">
                <a:solidFill>
                  <a:schemeClr val="bg1"/>
                </a:solidFill>
                <a:latin typeface="Arial" pitchFamily="34" charset="0"/>
                <a:cs typeface="Arial" pitchFamily="34" charset="0"/>
              </a:rPr>
              <a:t>teren selv at bestem-</a:t>
            </a:r>
          </a:p>
          <a:p>
            <a:r>
              <a:rPr lang="da-DK" dirty="0">
                <a:solidFill>
                  <a:schemeClr val="bg1"/>
                </a:solidFill>
                <a:latin typeface="Arial" pitchFamily="34" charset="0"/>
                <a:cs typeface="Arial" pitchFamily="34" charset="0"/>
              </a:rPr>
              <a:t>me om det er fiktion.</a:t>
            </a:r>
          </a:p>
          <a:p>
            <a:endParaRPr lang="da-DK" dirty="0">
              <a:solidFill>
                <a:schemeClr val="bg1"/>
              </a:solidFill>
              <a:latin typeface="Arial" pitchFamily="34" charset="0"/>
              <a:cs typeface="Arial" pitchFamily="34" charset="0"/>
            </a:endParaRPr>
          </a:p>
          <a:p>
            <a:r>
              <a:rPr lang="da-DK" dirty="0">
                <a:solidFill>
                  <a:schemeClr val="bg1"/>
                </a:solidFill>
                <a:latin typeface="Arial" pitchFamily="34" charset="0"/>
                <a:cs typeface="Arial" pitchFamily="34" charset="0"/>
              </a:rPr>
              <a:t>Så er det enten fiktion</a:t>
            </a:r>
          </a:p>
          <a:p>
            <a:r>
              <a:rPr lang="da-DK" dirty="0">
                <a:solidFill>
                  <a:schemeClr val="bg1"/>
                </a:solidFill>
                <a:latin typeface="Arial" pitchFamily="34" charset="0"/>
                <a:cs typeface="Arial" pitchFamily="34" charset="0"/>
              </a:rPr>
              <a:t>eller ikke fiktion, alt</a:t>
            </a:r>
          </a:p>
          <a:p>
            <a:r>
              <a:rPr lang="da-DK" dirty="0">
                <a:solidFill>
                  <a:schemeClr val="bg1"/>
                </a:solidFill>
                <a:latin typeface="Arial" pitchFamily="34" charset="0"/>
                <a:cs typeface="Arial" pitchFamily="34" charset="0"/>
              </a:rPr>
              <a:t>afhængig af, om for-</a:t>
            </a:r>
          </a:p>
          <a:p>
            <a:r>
              <a:rPr lang="da-DK" dirty="0">
                <a:solidFill>
                  <a:schemeClr val="bg1"/>
                </a:solidFill>
                <a:latin typeface="Arial" pitchFamily="34" charset="0"/>
                <a:cs typeface="Arial" pitchFamily="34" charset="0"/>
              </a:rPr>
              <a:t>fatteren taler sandt,</a:t>
            </a:r>
          </a:p>
          <a:p>
            <a:r>
              <a:rPr lang="da-DK" dirty="0">
                <a:solidFill>
                  <a:schemeClr val="bg1"/>
                </a:solidFill>
                <a:latin typeface="Arial" pitchFamily="34" charset="0"/>
                <a:cs typeface="Arial" pitchFamily="34" charset="0"/>
              </a:rPr>
              <a:t>lyver eller ikke ved </a:t>
            </a:r>
          </a:p>
          <a:p>
            <a:r>
              <a:rPr lang="da-DK" dirty="0">
                <a:solidFill>
                  <a:schemeClr val="bg1"/>
                </a:solidFill>
                <a:latin typeface="Arial" pitchFamily="34" charset="0"/>
                <a:cs typeface="Arial" pitchFamily="34" charset="0"/>
              </a:rPr>
              <a:t>bedre. </a:t>
            </a:r>
          </a:p>
        </p:txBody>
      </p:sp>
    </p:spTree>
    <p:extLst>
      <p:ext uri="{BB962C8B-B14F-4D97-AF65-F5344CB8AC3E}">
        <p14:creationId xmlns:p14="http://schemas.microsoft.com/office/powerpoint/2010/main" val="3779179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204033" y="1080729"/>
            <a:ext cx="1915909" cy="369332"/>
          </a:xfrm>
          <a:prstGeom prst="rect">
            <a:avLst/>
          </a:prstGeom>
          <a:noFill/>
        </p:spPr>
        <p:txBody>
          <a:bodyPr wrap="none" rtlCol="0">
            <a:spAutoFit/>
          </a:bodyPr>
          <a:lstStyle/>
          <a:p>
            <a:r>
              <a:rPr lang="da-DK" dirty="0"/>
              <a:t>FIKTIONALITET</a:t>
            </a:r>
          </a:p>
        </p:txBody>
      </p:sp>
      <p:sp>
        <p:nvSpPr>
          <p:cNvPr id="3" name="Tekstboks 2"/>
          <p:cNvSpPr txBox="1"/>
          <p:nvPr/>
        </p:nvSpPr>
        <p:spPr>
          <a:xfrm>
            <a:off x="845359" y="2414539"/>
            <a:ext cx="2101857" cy="2308324"/>
          </a:xfrm>
          <a:prstGeom prst="rect">
            <a:avLst/>
          </a:prstGeom>
          <a:noFill/>
        </p:spPr>
        <p:txBody>
          <a:bodyPr wrap="none" rtlCol="0">
            <a:spAutoFit/>
          </a:bodyPr>
          <a:lstStyle/>
          <a:p>
            <a:r>
              <a:rPr lang="da-DK" dirty="0"/>
              <a:t>defekt eksemplar</a:t>
            </a:r>
          </a:p>
          <a:p>
            <a:r>
              <a:rPr lang="da-DK" dirty="0"/>
              <a:t>(= billede, ting)</a:t>
            </a:r>
          </a:p>
          <a:p>
            <a:r>
              <a:rPr lang="da-DK" dirty="0"/>
              <a:t>(intention irrelevant)</a:t>
            </a:r>
          </a:p>
          <a:p>
            <a:endParaRPr lang="da-DK" dirty="0"/>
          </a:p>
          <a:p>
            <a:r>
              <a:rPr lang="da-DK" dirty="0"/>
              <a:t>Walton: ”a prop</a:t>
            </a:r>
          </a:p>
          <a:p>
            <a:r>
              <a:rPr lang="da-DK" dirty="0"/>
              <a:t>in a game of make-</a:t>
            </a:r>
          </a:p>
          <a:p>
            <a:r>
              <a:rPr lang="da-DK" dirty="0"/>
              <a:t>believe”</a:t>
            </a:r>
          </a:p>
          <a:p>
            <a:endParaRPr lang="da-DK" dirty="0"/>
          </a:p>
        </p:txBody>
      </p:sp>
      <p:sp>
        <p:nvSpPr>
          <p:cNvPr id="4" name="Tekstboks 3"/>
          <p:cNvSpPr txBox="1"/>
          <p:nvPr/>
        </p:nvSpPr>
        <p:spPr>
          <a:xfrm>
            <a:off x="2924877" y="2437753"/>
            <a:ext cx="2492990" cy="923330"/>
          </a:xfrm>
          <a:prstGeom prst="rect">
            <a:avLst/>
          </a:prstGeom>
          <a:noFill/>
        </p:spPr>
        <p:txBody>
          <a:bodyPr wrap="none" rtlCol="0">
            <a:spAutoFit/>
          </a:bodyPr>
          <a:lstStyle/>
          <a:p>
            <a:r>
              <a:rPr lang="da-DK" dirty="0"/>
              <a:t>foregiven handling</a:t>
            </a:r>
          </a:p>
          <a:p>
            <a:r>
              <a:rPr lang="da-DK" dirty="0"/>
              <a:t>(intention &amp; konvention)</a:t>
            </a:r>
          </a:p>
          <a:p>
            <a:r>
              <a:rPr lang="da-DK" dirty="0"/>
              <a:t>(defekt) - Grice</a:t>
            </a:r>
          </a:p>
        </p:txBody>
      </p:sp>
      <p:cxnSp>
        <p:nvCxnSpPr>
          <p:cNvPr id="6" name="Lige forbindelse 5"/>
          <p:cNvCxnSpPr/>
          <p:nvPr/>
        </p:nvCxnSpPr>
        <p:spPr>
          <a:xfrm flipH="1">
            <a:off x="1853471" y="1487727"/>
            <a:ext cx="2088232" cy="926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Lige forbindelse 7"/>
          <p:cNvCxnSpPr>
            <a:stCxn id="2" idx="2"/>
            <a:endCxn id="4" idx="0"/>
          </p:cNvCxnSpPr>
          <p:nvPr/>
        </p:nvCxnSpPr>
        <p:spPr>
          <a:xfrm>
            <a:off x="4161988" y="1450061"/>
            <a:ext cx="9384" cy="987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Lige forbindelse 9"/>
          <p:cNvCxnSpPr/>
          <p:nvPr/>
        </p:nvCxnSpPr>
        <p:spPr>
          <a:xfrm>
            <a:off x="4373751" y="1487727"/>
            <a:ext cx="2088232" cy="95002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boks 10"/>
          <p:cNvSpPr txBox="1"/>
          <p:nvPr/>
        </p:nvSpPr>
        <p:spPr>
          <a:xfrm>
            <a:off x="5957927" y="2437752"/>
            <a:ext cx="1935145" cy="923330"/>
          </a:xfrm>
          <a:prstGeom prst="rect">
            <a:avLst/>
          </a:prstGeom>
          <a:noFill/>
        </p:spPr>
        <p:txBody>
          <a:bodyPr wrap="none" rtlCol="0">
            <a:spAutoFit/>
          </a:bodyPr>
          <a:lstStyle/>
          <a:p>
            <a:r>
              <a:rPr lang="da-DK" dirty="0"/>
              <a:t>reference ind i blot</a:t>
            </a:r>
          </a:p>
          <a:p>
            <a:r>
              <a:rPr lang="da-DK" dirty="0"/>
              <a:t>mulige verdener </a:t>
            </a:r>
          </a:p>
          <a:p>
            <a:r>
              <a:rPr lang="da-DK" dirty="0"/>
              <a:t>(meningsrealisme)</a:t>
            </a:r>
          </a:p>
        </p:txBody>
      </p:sp>
      <p:cxnSp>
        <p:nvCxnSpPr>
          <p:cNvPr id="15" name="Lige forbindelse 14"/>
          <p:cNvCxnSpPr>
            <a:stCxn id="4" idx="2"/>
          </p:cNvCxnSpPr>
          <p:nvPr/>
        </p:nvCxnSpPr>
        <p:spPr>
          <a:xfrm flipH="1">
            <a:off x="4149660" y="3361083"/>
            <a:ext cx="21712" cy="34611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kstboks 15"/>
          <p:cNvSpPr txBox="1"/>
          <p:nvPr/>
        </p:nvSpPr>
        <p:spPr>
          <a:xfrm>
            <a:off x="2958668" y="3591827"/>
            <a:ext cx="2159566" cy="1200329"/>
          </a:xfrm>
          <a:prstGeom prst="rect">
            <a:avLst/>
          </a:prstGeom>
          <a:noFill/>
        </p:spPr>
        <p:txBody>
          <a:bodyPr wrap="none" rtlCol="0">
            <a:spAutoFit/>
          </a:bodyPr>
          <a:lstStyle/>
          <a:p>
            <a:r>
              <a:rPr lang="da-DK" dirty="0"/>
              <a:t>konventionsmarkører</a:t>
            </a:r>
          </a:p>
          <a:p>
            <a:pPr marL="342900" indent="-342900">
              <a:buAutoNum type="arabicPeriod"/>
            </a:pPr>
            <a:r>
              <a:rPr lang="da-DK" dirty="0"/>
              <a:t>Para-</a:t>
            </a:r>
          </a:p>
          <a:p>
            <a:pPr marL="342900" indent="-342900">
              <a:buAutoNum type="arabicPeriod"/>
            </a:pPr>
            <a:r>
              <a:rPr lang="da-DK" dirty="0"/>
              <a:t>Intra-</a:t>
            </a:r>
          </a:p>
          <a:p>
            <a:pPr marL="342900" indent="-342900">
              <a:buAutoNum type="arabicPeriod"/>
            </a:pPr>
            <a:endParaRPr lang="da-DK" dirty="0"/>
          </a:p>
        </p:txBody>
      </p:sp>
      <p:cxnSp>
        <p:nvCxnSpPr>
          <p:cNvPr id="19" name="Lige forbindelse 18"/>
          <p:cNvCxnSpPr/>
          <p:nvPr/>
        </p:nvCxnSpPr>
        <p:spPr>
          <a:xfrm>
            <a:off x="4130992" y="4291588"/>
            <a:ext cx="0" cy="3530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kstboks 19"/>
          <p:cNvSpPr txBox="1"/>
          <p:nvPr/>
        </p:nvSpPr>
        <p:spPr>
          <a:xfrm>
            <a:off x="2947216" y="4719996"/>
            <a:ext cx="2698175" cy="923330"/>
          </a:xfrm>
          <a:prstGeom prst="rect">
            <a:avLst/>
          </a:prstGeom>
          <a:noFill/>
        </p:spPr>
        <p:txBody>
          <a:bodyPr wrap="none" rtlCol="0">
            <a:spAutoFit/>
          </a:bodyPr>
          <a:lstStyle/>
          <a:p>
            <a:r>
              <a:rPr lang="da-DK" dirty="0"/>
              <a:t>fiktiv tekst som væv af/spil</a:t>
            </a:r>
          </a:p>
          <a:p>
            <a:r>
              <a:rPr lang="da-DK" dirty="0"/>
              <a:t>med (evt. konventionelle) </a:t>
            </a:r>
          </a:p>
          <a:p>
            <a:r>
              <a:rPr lang="da-DK" dirty="0"/>
              <a:t>indikatorer</a:t>
            </a:r>
          </a:p>
        </p:txBody>
      </p:sp>
      <p:cxnSp>
        <p:nvCxnSpPr>
          <p:cNvPr id="22" name="Lige forbindelse 21"/>
          <p:cNvCxnSpPr/>
          <p:nvPr/>
        </p:nvCxnSpPr>
        <p:spPr>
          <a:xfrm>
            <a:off x="4250850" y="1513682"/>
            <a:ext cx="1707077" cy="219351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kstboks 23"/>
          <p:cNvSpPr txBox="1"/>
          <p:nvPr/>
        </p:nvSpPr>
        <p:spPr>
          <a:xfrm>
            <a:off x="5957927" y="3767500"/>
            <a:ext cx="3043847" cy="1754326"/>
          </a:xfrm>
          <a:prstGeom prst="rect">
            <a:avLst/>
          </a:prstGeom>
          <a:noFill/>
        </p:spPr>
        <p:txBody>
          <a:bodyPr wrap="none" rtlCol="0">
            <a:spAutoFit/>
          </a:bodyPr>
          <a:lstStyle/>
          <a:p>
            <a:r>
              <a:rPr lang="da-DK" dirty="0"/>
              <a:t>Walsh: </a:t>
            </a:r>
            <a:r>
              <a:rPr lang="en-US" dirty="0"/>
              <a:t>”All narrative, </a:t>
            </a:r>
          </a:p>
          <a:p>
            <a:r>
              <a:rPr lang="en-US" dirty="0"/>
              <a:t>fictional and nonfictional,</a:t>
            </a:r>
          </a:p>
          <a:p>
            <a:r>
              <a:rPr lang="en-US" dirty="0"/>
              <a:t>is artifice: narratives are</a:t>
            </a:r>
          </a:p>
          <a:p>
            <a:r>
              <a:rPr lang="en-US" dirty="0"/>
              <a:t>constructs, and their meanings</a:t>
            </a:r>
          </a:p>
          <a:p>
            <a:r>
              <a:rPr lang="en-US" dirty="0"/>
              <a:t>are internal to the system of</a:t>
            </a:r>
          </a:p>
          <a:p>
            <a:r>
              <a:rPr lang="en-US" dirty="0"/>
              <a:t>narrat</a:t>
            </a:r>
            <a:r>
              <a:rPr lang="da-DK" dirty="0"/>
              <a:t>ive.”</a:t>
            </a:r>
          </a:p>
        </p:txBody>
      </p:sp>
      <p:sp>
        <p:nvSpPr>
          <p:cNvPr id="17" name="Tekstboks 16"/>
          <p:cNvSpPr txBox="1"/>
          <p:nvPr/>
        </p:nvSpPr>
        <p:spPr>
          <a:xfrm>
            <a:off x="251520" y="1124744"/>
            <a:ext cx="1584176" cy="369332"/>
          </a:xfrm>
          <a:prstGeom prst="rect">
            <a:avLst/>
          </a:prstGeom>
          <a:noFill/>
        </p:spPr>
        <p:txBody>
          <a:bodyPr wrap="square" rtlCol="0">
            <a:spAutoFit/>
          </a:bodyPr>
          <a:lstStyle/>
          <a:p>
            <a:r>
              <a:rPr lang="da-DK" dirty="0"/>
              <a:t>Appendiks 2</a:t>
            </a:r>
          </a:p>
        </p:txBody>
      </p:sp>
    </p:spTree>
    <p:extLst>
      <p:ext uri="{BB962C8B-B14F-4D97-AF65-F5344CB8AC3E}">
        <p14:creationId xmlns:p14="http://schemas.microsoft.com/office/powerpoint/2010/main" val="3526286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2483768" y="4581128"/>
            <a:ext cx="4176464" cy="100811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Rektangel 1"/>
          <p:cNvSpPr/>
          <p:nvPr/>
        </p:nvSpPr>
        <p:spPr>
          <a:xfrm rot="1556373">
            <a:off x="5533911" y="1562716"/>
            <a:ext cx="3162981" cy="2585323"/>
          </a:xfrm>
          <a:prstGeom prst="rect">
            <a:avLst/>
          </a:prstGeom>
        </p:spPr>
        <p:txBody>
          <a:bodyPr wrap="square">
            <a:spAutoFit/>
          </a:bodyPr>
          <a:lstStyle/>
          <a:p>
            <a:r>
              <a:rPr lang="da-DK" dirty="0">
                <a:latin typeface="Arial" panose="020B0604020202020204" pitchFamily="34" charset="0"/>
                <a:cs typeface="Arial" panose="020B0604020202020204" pitchFamily="34" charset="0"/>
              </a:rPr>
              <a:t>Fontænen på Piazza Nicosia blev bygget i 1572. Jacopo della Porta var den tids modearkitekt. Piazza Nicosia er egentlig ikke en plads. Det er via di Monte Brianzo der vider sig ud i nordvestlig retning. Jeg sidder ved et bord med kuverter og glas. </a:t>
            </a:r>
          </a:p>
        </p:txBody>
      </p:sp>
      <p:sp>
        <p:nvSpPr>
          <p:cNvPr id="3" name="Rektangel 2"/>
          <p:cNvSpPr/>
          <p:nvPr/>
        </p:nvSpPr>
        <p:spPr>
          <a:xfrm rot="20190915">
            <a:off x="496528" y="921855"/>
            <a:ext cx="3952514" cy="3139321"/>
          </a:xfrm>
          <a:prstGeom prst="rect">
            <a:avLst/>
          </a:prstGeom>
        </p:spPr>
        <p:txBody>
          <a:bodyPr wrap="square">
            <a:spAutoFit/>
          </a:bodyPr>
          <a:lstStyle/>
          <a:p>
            <a:r>
              <a:rPr lang="da-DK" dirty="0">
                <a:latin typeface="Arial" panose="020B0604020202020204" pitchFamily="34" charset="0"/>
                <a:cs typeface="Arial" panose="020B0604020202020204" pitchFamily="34" charset="0"/>
              </a:rPr>
              <a:t>Fra den tidligste barndom har Anna været nervøs og ængstelig af sig. Da hun var 3 år gammel, var hun indlagt, fordi hun »altid græd«. Hun er nærtagende, har aldrig kunnet få sig selv til at skændes med nogen, har følt sig tvunget til i urimelig grad at tage hensyn til andre og er brændt inde med sine følelser. Med husar-bejdet har hun været udpræget per-fektionistisk. </a:t>
            </a:r>
          </a:p>
        </p:txBody>
      </p:sp>
      <p:sp>
        <p:nvSpPr>
          <p:cNvPr id="4" name="Tekstfelt 3"/>
          <p:cNvSpPr txBox="1"/>
          <p:nvPr/>
        </p:nvSpPr>
        <p:spPr>
          <a:xfrm>
            <a:off x="2627784" y="4581128"/>
            <a:ext cx="3985386" cy="954107"/>
          </a:xfrm>
          <a:prstGeom prst="rect">
            <a:avLst/>
          </a:prstGeom>
          <a:noFill/>
        </p:spPr>
        <p:txBody>
          <a:bodyPr wrap="none" rtlCol="0">
            <a:spAutoFit/>
          </a:bodyPr>
          <a:lstStyle/>
          <a:p>
            <a:pPr algn="ctr"/>
            <a:r>
              <a:rPr lang="da-DK" sz="2800" dirty="0">
                <a:latin typeface="Arial" panose="020B0604020202020204" pitchFamily="34" charset="0"/>
                <a:cs typeface="Arial" panose="020B0604020202020204" pitchFamily="34" charset="0"/>
              </a:rPr>
              <a:t>Fiktion eller non-fiktion?</a:t>
            </a:r>
          </a:p>
          <a:p>
            <a:pPr algn="ctr"/>
            <a:endParaRPr lang="da-DK" sz="800" dirty="0">
              <a:latin typeface="Arial" panose="020B0604020202020204" pitchFamily="34" charset="0"/>
              <a:cs typeface="Arial" panose="020B0604020202020204" pitchFamily="34" charset="0"/>
            </a:endParaRPr>
          </a:p>
          <a:p>
            <a:pPr algn="ctr"/>
            <a:r>
              <a:rPr lang="da-DK" sz="2000" dirty="0">
                <a:latin typeface="Arial" panose="020B0604020202020204" pitchFamily="34" charset="0"/>
                <a:cs typeface="Arial" panose="020B0604020202020204" pitchFamily="34" charset="0"/>
              </a:rPr>
              <a:t>parameter – træk – genre</a:t>
            </a:r>
          </a:p>
        </p:txBody>
      </p:sp>
    </p:spTree>
    <p:extLst>
      <p:ext uri="{BB962C8B-B14F-4D97-AF65-F5344CB8AC3E}">
        <p14:creationId xmlns:p14="http://schemas.microsoft.com/office/powerpoint/2010/main" val="3377562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ktangel 52"/>
          <p:cNvSpPr/>
          <p:nvPr/>
        </p:nvSpPr>
        <p:spPr>
          <a:xfrm>
            <a:off x="5692442" y="3861048"/>
            <a:ext cx="3272046" cy="201622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p:cNvSpPr txBox="1"/>
          <p:nvPr/>
        </p:nvSpPr>
        <p:spPr>
          <a:xfrm>
            <a:off x="166618" y="276090"/>
            <a:ext cx="3967817" cy="369332"/>
          </a:xfrm>
          <a:prstGeom prst="rect">
            <a:avLst/>
          </a:prstGeom>
          <a:noFill/>
        </p:spPr>
        <p:txBody>
          <a:bodyPr wrap="none" rtlCol="0">
            <a:spAutoFit/>
          </a:bodyPr>
          <a:lstStyle/>
          <a:p>
            <a:r>
              <a:rPr lang="da-DK" dirty="0">
                <a:latin typeface="Arial" panose="020B0604020202020204" pitchFamily="34" charset="0"/>
                <a:cs typeface="Arial" panose="020B0604020202020204" pitchFamily="34" charset="0"/>
              </a:rPr>
              <a:t>Tekstreduktion - genrebestemmelse: </a:t>
            </a:r>
          </a:p>
        </p:txBody>
      </p:sp>
      <p:cxnSp>
        <p:nvCxnSpPr>
          <p:cNvPr id="4" name="Lige forbindelse 3"/>
          <p:cNvCxnSpPr/>
          <p:nvPr/>
        </p:nvCxnSpPr>
        <p:spPr>
          <a:xfrm>
            <a:off x="1732002" y="240047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Lige forbindelse 5"/>
          <p:cNvCxnSpPr/>
          <p:nvPr/>
        </p:nvCxnSpPr>
        <p:spPr>
          <a:xfrm>
            <a:off x="2308066" y="240047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Lige forbindelse 6"/>
          <p:cNvCxnSpPr/>
          <p:nvPr/>
        </p:nvCxnSpPr>
        <p:spPr>
          <a:xfrm>
            <a:off x="5116378" y="2382448"/>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Lige forbindelse 7"/>
          <p:cNvCxnSpPr/>
          <p:nvPr/>
        </p:nvCxnSpPr>
        <p:spPr>
          <a:xfrm>
            <a:off x="5692442" y="238244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Lige forbindelse 8"/>
          <p:cNvCxnSpPr/>
          <p:nvPr/>
        </p:nvCxnSpPr>
        <p:spPr>
          <a:xfrm>
            <a:off x="3460194" y="240047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Lige forbindelse 9"/>
          <p:cNvCxnSpPr/>
          <p:nvPr/>
        </p:nvCxnSpPr>
        <p:spPr>
          <a:xfrm>
            <a:off x="4036258" y="240047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Lige forbindelse 12"/>
          <p:cNvCxnSpPr/>
          <p:nvPr/>
        </p:nvCxnSpPr>
        <p:spPr>
          <a:xfrm>
            <a:off x="2588477" y="168039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a:off x="3164541" y="168039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p:nvCxnSpPr>
        <p:spPr>
          <a:xfrm>
            <a:off x="4324290" y="168039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p:nvCxnSpPr>
        <p:spPr>
          <a:xfrm>
            <a:off x="4900354" y="168039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a:off x="3460194" y="969608"/>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p:nvCxnSpPr>
        <p:spPr>
          <a:xfrm>
            <a:off x="4036258" y="969608"/>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kstfelt 18"/>
          <p:cNvSpPr txBox="1"/>
          <p:nvPr/>
        </p:nvSpPr>
        <p:spPr>
          <a:xfrm>
            <a:off x="752457" y="3246399"/>
            <a:ext cx="7695630" cy="2000548"/>
          </a:xfrm>
          <a:prstGeom prst="rect">
            <a:avLst/>
          </a:prstGeom>
          <a:noFill/>
        </p:spPr>
        <p:txBody>
          <a:bodyPr wrap="square" rtlCol="0">
            <a:spAutoFit/>
          </a:bodyPr>
          <a:lstStyle/>
          <a:p>
            <a:r>
              <a:rPr lang="da-DK" sz="1600" dirty="0">
                <a:latin typeface="Arial" panose="020B0604020202020204" pitchFamily="34" charset="0"/>
                <a:cs typeface="Arial" panose="020B0604020202020204" pitchFamily="34" charset="0"/>
              </a:rPr>
              <a:t>Tekster har en bestemt struktur: Teksten kan referere til kausalforhold, referere til instrumentelle handlinger, referere til (eller citere) talehandlinger eller referere til blandinger er disse referencer.  </a:t>
            </a:r>
          </a:p>
          <a:p>
            <a:endParaRPr lang="da-DK" sz="800" dirty="0">
              <a:latin typeface="Arial" panose="020B0604020202020204" pitchFamily="34" charset="0"/>
              <a:cs typeface="Arial" panose="020B0604020202020204" pitchFamily="34" charset="0"/>
            </a:endParaRPr>
          </a:p>
          <a:p>
            <a:r>
              <a:rPr lang="da-DK" sz="1600" dirty="0">
                <a:latin typeface="Arial" panose="020B0604020202020204" pitchFamily="34" charset="0"/>
                <a:cs typeface="Arial" panose="020B0604020202020204" pitchFamily="34" charset="0"/>
              </a:rPr>
              <a:t>Reduktioner finder sted på følgende vis: </a:t>
            </a:r>
          </a:p>
          <a:p>
            <a:endParaRPr lang="da-DK" sz="800" dirty="0">
              <a:latin typeface="Arial" panose="020B0604020202020204" pitchFamily="34" charset="0"/>
              <a:cs typeface="Arial" panose="020B0604020202020204" pitchFamily="34" charset="0"/>
            </a:endParaRPr>
          </a:p>
          <a:p>
            <a:r>
              <a:rPr lang="da-DK" sz="1600" dirty="0">
                <a:latin typeface="Arial" panose="020B0604020202020204" pitchFamily="34" charset="0"/>
                <a:cs typeface="Arial" panose="020B0604020202020204" pitchFamily="34" charset="0"/>
              </a:rPr>
              <a:t>	</a:t>
            </a:r>
            <a:r>
              <a:rPr lang="da-DK" sz="1400" dirty="0">
                <a:latin typeface="Arial" panose="020B0604020202020204" pitchFamily="34" charset="0"/>
                <a:cs typeface="Arial" panose="020B0604020202020204" pitchFamily="34" charset="0"/>
              </a:rPr>
              <a:t>årsag-virkning =&gt; virkning</a:t>
            </a:r>
          </a:p>
          <a:p>
            <a:r>
              <a:rPr lang="da-DK" sz="1400" dirty="0">
                <a:latin typeface="Arial" panose="020B0604020202020204" pitchFamily="34" charset="0"/>
                <a:cs typeface="Arial" panose="020B0604020202020204" pitchFamily="34" charset="0"/>
              </a:rPr>
              <a:t>	middel-mål =&gt; mål</a:t>
            </a:r>
          </a:p>
          <a:p>
            <a:r>
              <a:rPr lang="da-DK" sz="1400" dirty="0">
                <a:latin typeface="Arial" panose="020B0604020202020204" pitchFamily="34" charset="0"/>
                <a:cs typeface="Arial" panose="020B0604020202020204" pitchFamily="34" charset="0"/>
              </a:rPr>
              <a:t>	udtryk-tanke =&gt; tanke (udtryk)    </a:t>
            </a:r>
          </a:p>
        </p:txBody>
      </p:sp>
      <p:sp>
        <p:nvSpPr>
          <p:cNvPr id="20" name="Tekstfelt 19"/>
          <p:cNvSpPr txBox="1"/>
          <p:nvPr/>
        </p:nvSpPr>
        <p:spPr>
          <a:xfrm>
            <a:off x="1677462" y="2746856"/>
            <a:ext cx="1160895" cy="276999"/>
          </a:xfrm>
          <a:prstGeom prst="rect">
            <a:avLst/>
          </a:prstGeom>
          <a:noFill/>
        </p:spPr>
        <p:txBody>
          <a:bodyPr wrap="none" rtlCol="0">
            <a:spAutoFit/>
          </a:bodyPr>
          <a:lstStyle/>
          <a:p>
            <a:r>
              <a:rPr lang="da-DK" sz="1200" dirty="0"/>
              <a:t>årsag - virkning</a:t>
            </a:r>
          </a:p>
        </p:txBody>
      </p:sp>
      <p:sp>
        <p:nvSpPr>
          <p:cNvPr id="21" name="Tekstfelt 20"/>
          <p:cNvSpPr txBox="1"/>
          <p:nvPr/>
        </p:nvSpPr>
        <p:spPr>
          <a:xfrm>
            <a:off x="3523435" y="2742488"/>
            <a:ext cx="1160895" cy="276999"/>
          </a:xfrm>
          <a:prstGeom prst="rect">
            <a:avLst/>
          </a:prstGeom>
          <a:noFill/>
        </p:spPr>
        <p:txBody>
          <a:bodyPr wrap="none" rtlCol="0">
            <a:spAutoFit/>
          </a:bodyPr>
          <a:lstStyle/>
          <a:p>
            <a:r>
              <a:rPr lang="da-DK" sz="1200" dirty="0"/>
              <a:t>årsag - virkning</a:t>
            </a:r>
          </a:p>
        </p:txBody>
      </p:sp>
      <p:sp>
        <p:nvSpPr>
          <p:cNvPr id="22" name="Tekstfelt 21"/>
          <p:cNvSpPr txBox="1"/>
          <p:nvPr/>
        </p:nvSpPr>
        <p:spPr>
          <a:xfrm>
            <a:off x="5178790" y="2725468"/>
            <a:ext cx="974947" cy="276999"/>
          </a:xfrm>
          <a:prstGeom prst="rect">
            <a:avLst/>
          </a:prstGeom>
          <a:noFill/>
        </p:spPr>
        <p:txBody>
          <a:bodyPr wrap="none" rtlCol="0">
            <a:spAutoFit/>
          </a:bodyPr>
          <a:lstStyle/>
          <a:p>
            <a:r>
              <a:rPr lang="da-DK" sz="1200" dirty="0"/>
              <a:t>middel - mål</a:t>
            </a:r>
          </a:p>
        </p:txBody>
      </p:sp>
      <p:cxnSp>
        <p:nvCxnSpPr>
          <p:cNvPr id="26" name="Lige pilforbindelse 25"/>
          <p:cNvCxnSpPr/>
          <p:nvPr/>
        </p:nvCxnSpPr>
        <p:spPr>
          <a:xfrm flipH="1" flipV="1">
            <a:off x="2428302" y="1698424"/>
            <a:ext cx="712459" cy="702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Lige pilforbindelse 27"/>
          <p:cNvCxnSpPr>
            <a:cxnSpLocks/>
          </p:cNvCxnSpPr>
          <p:nvPr/>
        </p:nvCxnSpPr>
        <p:spPr>
          <a:xfrm flipH="1" flipV="1">
            <a:off x="4227143" y="1805883"/>
            <a:ext cx="593583" cy="503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Lige pilforbindelse 29"/>
          <p:cNvCxnSpPr>
            <a:cxnSpLocks/>
          </p:cNvCxnSpPr>
          <p:nvPr/>
        </p:nvCxnSpPr>
        <p:spPr>
          <a:xfrm flipH="1" flipV="1">
            <a:off x="5778579" y="1774661"/>
            <a:ext cx="542183" cy="419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p:cNvCxnSpPr/>
          <p:nvPr/>
        </p:nvCxnSpPr>
        <p:spPr>
          <a:xfrm flipH="1" flipV="1">
            <a:off x="4828346" y="969608"/>
            <a:ext cx="720080" cy="566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kstfelt 33"/>
          <p:cNvSpPr txBox="1"/>
          <p:nvPr/>
        </p:nvSpPr>
        <p:spPr>
          <a:xfrm>
            <a:off x="6671004" y="681272"/>
            <a:ext cx="2090637" cy="523220"/>
          </a:xfrm>
          <a:prstGeom prst="rect">
            <a:avLst/>
          </a:prstGeom>
          <a:noFill/>
        </p:spPr>
        <p:txBody>
          <a:bodyPr wrap="none" rtlCol="0">
            <a:spAutoFit/>
          </a:bodyPr>
          <a:lstStyle/>
          <a:p>
            <a:r>
              <a:rPr lang="da-DK" sz="1400" dirty="0"/>
              <a:t>1. (Lyset gik ud)</a:t>
            </a:r>
          </a:p>
          <a:p>
            <a:r>
              <a:rPr lang="da-DK" sz="1400" dirty="0"/>
              <a:t>2. Han fik lyset tændt igen</a:t>
            </a:r>
          </a:p>
        </p:txBody>
      </p:sp>
      <p:sp>
        <p:nvSpPr>
          <p:cNvPr id="35" name="Tekstfelt 34"/>
          <p:cNvSpPr txBox="1"/>
          <p:nvPr/>
        </p:nvSpPr>
        <p:spPr>
          <a:xfrm>
            <a:off x="6671004" y="1316997"/>
            <a:ext cx="2438488" cy="738664"/>
          </a:xfrm>
          <a:prstGeom prst="rect">
            <a:avLst/>
          </a:prstGeom>
          <a:noFill/>
        </p:spPr>
        <p:txBody>
          <a:bodyPr wrap="none" rtlCol="0">
            <a:spAutoFit/>
          </a:bodyPr>
          <a:lstStyle/>
          <a:p>
            <a:r>
              <a:rPr lang="da-DK" sz="1400" dirty="0"/>
              <a:t>2. Strømforsyningen svigtede </a:t>
            </a:r>
          </a:p>
          <a:p>
            <a:r>
              <a:rPr lang="da-DK" sz="1400" dirty="0"/>
              <a:t>3. Lyset gik ud</a:t>
            </a:r>
          </a:p>
          <a:p>
            <a:r>
              <a:rPr lang="da-DK" sz="1400" dirty="0"/>
              <a:t>4. Han fik lyset tændt igen</a:t>
            </a:r>
          </a:p>
        </p:txBody>
      </p:sp>
      <p:cxnSp>
        <p:nvCxnSpPr>
          <p:cNvPr id="37" name="Lige pilforbindelse 36"/>
          <p:cNvCxnSpPr/>
          <p:nvPr/>
        </p:nvCxnSpPr>
        <p:spPr>
          <a:xfrm flipH="1" flipV="1">
            <a:off x="3351184" y="1050651"/>
            <a:ext cx="648072" cy="552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kstfelt 37"/>
          <p:cNvSpPr txBox="1"/>
          <p:nvPr/>
        </p:nvSpPr>
        <p:spPr>
          <a:xfrm>
            <a:off x="6693891" y="2135182"/>
            <a:ext cx="2348720" cy="1200329"/>
          </a:xfrm>
          <a:prstGeom prst="rect">
            <a:avLst/>
          </a:prstGeom>
          <a:noFill/>
        </p:spPr>
        <p:txBody>
          <a:bodyPr wrap="none" rtlCol="0">
            <a:spAutoFit/>
          </a:bodyPr>
          <a:lstStyle/>
          <a:p>
            <a:r>
              <a:rPr lang="da-DK" sz="1400" dirty="0"/>
              <a:t>1. Ledningen knækkede og</a:t>
            </a:r>
          </a:p>
          <a:p>
            <a:r>
              <a:rPr lang="da-DK" sz="1400" dirty="0"/>
              <a:t>2. Strømforsyningen svigtede </a:t>
            </a:r>
          </a:p>
          <a:p>
            <a:r>
              <a:rPr lang="da-DK" sz="1400" dirty="0"/>
              <a:t>3. Lyset gik ud</a:t>
            </a:r>
          </a:p>
          <a:p>
            <a:r>
              <a:rPr lang="da-DK" sz="1400" dirty="0"/>
              <a:t>4. Han fik lyset tændt igen</a:t>
            </a:r>
          </a:p>
          <a:p>
            <a:endParaRPr lang="da-DK" sz="1600" dirty="0"/>
          </a:p>
        </p:txBody>
      </p:sp>
      <p:sp>
        <p:nvSpPr>
          <p:cNvPr id="39" name="Tekstfelt 38"/>
          <p:cNvSpPr txBox="1"/>
          <p:nvPr/>
        </p:nvSpPr>
        <p:spPr>
          <a:xfrm>
            <a:off x="1459979" y="2234044"/>
            <a:ext cx="300082" cy="369332"/>
          </a:xfrm>
          <a:prstGeom prst="rect">
            <a:avLst/>
          </a:prstGeom>
          <a:noFill/>
        </p:spPr>
        <p:txBody>
          <a:bodyPr wrap="none" rtlCol="0">
            <a:spAutoFit/>
          </a:bodyPr>
          <a:lstStyle/>
          <a:p>
            <a:r>
              <a:rPr lang="da-DK" dirty="0"/>
              <a:t>1</a:t>
            </a:r>
          </a:p>
        </p:txBody>
      </p:sp>
      <p:sp>
        <p:nvSpPr>
          <p:cNvPr id="40" name="Rektangel 39"/>
          <p:cNvSpPr/>
          <p:nvPr/>
        </p:nvSpPr>
        <p:spPr>
          <a:xfrm>
            <a:off x="3117564" y="2215811"/>
            <a:ext cx="300082" cy="369332"/>
          </a:xfrm>
          <a:prstGeom prst="rect">
            <a:avLst/>
          </a:prstGeom>
        </p:spPr>
        <p:txBody>
          <a:bodyPr wrap="none">
            <a:spAutoFit/>
          </a:bodyPr>
          <a:lstStyle/>
          <a:p>
            <a:r>
              <a:rPr lang="da-DK" dirty="0"/>
              <a:t>2</a:t>
            </a:r>
          </a:p>
        </p:txBody>
      </p:sp>
      <p:sp>
        <p:nvSpPr>
          <p:cNvPr id="42" name="Rektangel 41"/>
          <p:cNvSpPr/>
          <p:nvPr/>
        </p:nvSpPr>
        <p:spPr>
          <a:xfrm>
            <a:off x="4757378" y="2156988"/>
            <a:ext cx="300082" cy="369332"/>
          </a:xfrm>
          <a:prstGeom prst="rect">
            <a:avLst/>
          </a:prstGeom>
        </p:spPr>
        <p:txBody>
          <a:bodyPr wrap="none">
            <a:spAutoFit/>
          </a:bodyPr>
          <a:lstStyle/>
          <a:p>
            <a:r>
              <a:rPr lang="da-DK" dirty="0"/>
              <a:t>3</a:t>
            </a:r>
          </a:p>
        </p:txBody>
      </p:sp>
      <p:sp>
        <p:nvSpPr>
          <p:cNvPr id="44" name="Rektangel 43"/>
          <p:cNvSpPr/>
          <p:nvPr/>
        </p:nvSpPr>
        <p:spPr>
          <a:xfrm>
            <a:off x="6255124" y="2153108"/>
            <a:ext cx="300082" cy="369332"/>
          </a:xfrm>
          <a:prstGeom prst="rect">
            <a:avLst/>
          </a:prstGeom>
        </p:spPr>
        <p:txBody>
          <a:bodyPr wrap="none">
            <a:spAutoFit/>
          </a:bodyPr>
          <a:lstStyle/>
          <a:p>
            <a:r>
              <a:rPr lang="da-DK" dirty="0"/>
              <a:t>4</a:t>
            </a:r>
          </a:p>
        </p:txBody>
      </p:sp>
      <p:sp>
        <p:nvSpPr>
          <p:cNvPr id="45" name="Rektangel 44"/>
          <p:cNvSpPr/>
          <p:nvPr/>
        </p:nvSpPr>
        <p:spPr>
          <a:xfrm>
            <a:off x="2223429" y="1356860"/>
            <a:ext cx="300082" cy="369332"/>
          </a:xfrm>
          <a:prstGeom prst="rect">
            <a:avLst/>
          </a:prstGeom>
        </p:spPr>
        <p:txBody>
          <a:bodyPr wrap="none">
            <a:spAutoFit/>
          </a:bodyPr>
          <a:lstStyle/>
          <a:p>
            <a:r>
              <a:rPr lang="da-DK" dirty="0"/>
              <a:t>2</a:t>
            </a:r>
          </a:p>
        </p:txBody>
      </p:sp>
      <p:sp>
        <p:nvSpPr>
          <p:cNvPr id="47" name="Rektangel 46"/>
          <p:cNvSpPr/>
          <p:nvPr/>
        </p:nvSpPr>
        <p:spPr>
          <a:xfrm>
            <a:off x="3984394" y="1505022"/>
            <a:ext cx="300082" cy="369332"/>
          </a:xfrm>
          <a:prstGeom prst="rect">
            <a:avLst/>
          </a:prstGeom>
        </p:spPr>
        <p:txBody>
          <a:bodyPr wrap="none">
            <a:spAutoFit/>
          </a:bodyPr>
          <a:lstStyle/>
          <a:p>
            <a:r>
              <a:rPr lang="da-DK" dirty="0"/>
              <a:t>3</a:t>
            </a:r>
          </a:p>
        </p:txBody>
      </p:sp>
      <p:sp>
        <p:nvSpPr>
          <p:cNvPr id="48" name="Rektangel 47"/>
          <p:cNvSpPr/>
          <p:nvPr/>
        </p:nvSpPr>
        <p:spPr>
          <a:xfrm>
            <a:off x="3080311" y="690610"/>
            <a:ext cx="300082" cy="369332"/>
          </a:xfrm>
          <a:prstGeom prst="rect">
            <a:avLst/>
          </a:prstGeom>
        </p:spPr>
        <p:txBody>
          <a:bodyPr wrap="none">
            <a:spAutoFit/>
          </a:bodyPr>
          <a:lstStyle/>
          <a:p>
            <a:r>
              <a:rPr lang="da-DK" dirty="0"/>
              <a:t>3</a:t>
            </a:r>
          </a:p>
        </p:txBody>
      </p:sp>
      <p:sp>
        <p:nvSpPr>
          <p:cNvPr id="50" name="Rektangel 49"/>
          <p:cNvSpPr/>
          <p:nvPr/>
        </p:nvSpPr>
        <p:spPr>
          <a:xfrm>
            <a:off x="5548909" y="1472723"/>
            <a:ext cx="300082" cy="369332"/>
          </a:xfrm>
          <a:prstGeom prst="rect">
            <a:avLst/>
          </a:prstGeom>
        </p:spPr>
        <p:txBody>
          <a:bodyPr wrap="none">
            <a:spAutoFit/>
          </a:bodyPr>
          <a:lstStyle/>
          <a:p>
            <a:r>
              <a:rPr lang="da-DK" dirty="0"/>
              <a:t>4</a:t>
            </a:r>
          </a:p>
        </p:txBody>
      </p:sp>
      <p:sp>
        <p:nvSpPr>
          <p:cNvPr id="51" name="Rektangel 50"/>
          <p:cNvSpPr/>
          <p:nvPr/>
        </p:nvSpPr>
        <p:spPr>
          <a:xfrm>
            <a:off x="4600272" y="645422"/>
            <a:ext cx="300082" cy="369332"/>
          </a:xfrm>
          <a:prstGeom prst="rect">
            <a:avLst/>
          </a:prstGeom>
        </p:spPr>
        <p:txBody>
          <a:bodyPr wrap="none">
            <a:spAutoFit/>
          </a:bodyPr>
          <a:lstStyle/>
          <a:p>
            <a:r>
              <a:rPr lang="da-DK" dirty="0"/>
              <a:t>4</a:t>
            </a:r>
          </a:p>
        </p:txBody>
      </p:sp>
      <p:sp>
        <p:nvSpPr>
          <p:cNvPr id="52" name="Tekstfelt 51"/>
          <p:cNvSpPr txBox="1"/>
          <p:nvPr/>
        </p:nvSpPr>
        <p:spPr>
          <a:xfrm>
            <a:off x="5778579" y="3936985"/>
            <a:ext cx="3185909" cy="1877437"/>
          </a:xfrm>
          <a:prstGeom prst="rect">
            <a:avLst/>
          </a:prstGeom>
          <a:noFill/>
        </p:spPr>
        <p:txBody>
          <a:bodyPr wrap="square" rtlCol="0">
            <a:spAutoFit/>
          </a:bodyPr>
          <a:lstStyle/>
          <a:p>
            <a:r>
              <a:rPr lang="da-DK" sz="1600" dirty="0">
                <a:latin typeface="Arial" panose="020B0604020202020204" pitchFamily="34" charset="0"/>
                <a:cs typeface="Arial" panose="020B0604020202020204" pitchFamily="34" charset="0"/>
              </a:rPr>
              <a:t>Ud fra den fuldt reducerede</a:t>
            </a:r>
          </a:p>
          <a:p>
            <a:r>
              <a:rPr lang="da-DK" sz="1600" dirty="0">
                <a:latin typeface="Arial" panose="020B0604020202020204" pitchFamily="34" charset="0"/>
                <a:cs typeface="Arial" panose="020B0604020202020204" pitchFamily="34" charset="0"/>
              </a:rPr>
              <a:t>tekst bestemmes tekstens </a:t>
            </a:r>
          </a:p>
          <a:p>
            <a:r>
              <a:rPr lang="da-DK" sz="1600" b="1" dirty="0">
                <a:solidFill>
                  <a:srgbClr val="FF0000"/>
                </a:solidFill>
                <a:latin typeface="Arial" panose="020B0604020202020204" pitchFamily="34" charset="0"/>
                <a:cs typeface="Arial" panose="020B0604020202020204" pitchFamily="34" charset="0"/>
              </a:rPr>
              <a:t>genre</a:t>
            </a:r>
            <a:r>
              <a:rPr lang="da-DK" sz="1600" dirty="0">
                <a:solidFill>
                  <a:srgbClr val="FF0000"/>
                </a:solidFill>
                <a:latin typeface="Arial" panose="020B0604020202020204" pitchFamily="34" charset="0"/>
                <a:cs typeface="Arial" panose="020B0604020202020204" pitchFamily="34" charset="0"/>
              </a:rPr>
              <a:t> </a:t>
            </a:r>
            <a:r>
              <a:rPr lang="da-DK" sz="1600" dirty="0">
                <a:latin typeface="Arial" panose="020B0604020202020204" pitchFamily="34" charset="0"/>
                <a:cs typeface="Arial" panose="020B0604020202020204" pitchFamily="34" charset="0"/>
              </a:rPr>
              <a:t>som enten:</a:t>
            </a:r>
          </a:p>
          <a:p>
            <a:endParaRPr lang="da-DK" sz="800" dirty="0">
              <a:latin typeface="Arial" panose="020B0604020202020204" pitchFamily="34" charset="0"/>
              <a:cs typeface="Arial" panose="020B0604020202020204" pitchFamily="34" charset="0"/>
            </a:endParaRPr>
          </a:p>
          <a:p>
            <a:r>
              <a:rPr lang="da-DK" sz="1400" dirty="0">
                <a:latin typeface="Arial" panose="020B0604020202020204" pitchFamily="34" charset="0"/>
                <a:cs typeface="Arial" panose="020B0604020202020204" pitchFamily="34" charset="0"/>
              </a:rPr>
              <a:t>Tingskarakteriserende (</a:t>
            </a:r>
            <a:r>
              <a:rPr lang="da-DK" sz="1400" b="1" dirty="0">
                <a:solidFill>
                  <a:srgbClr val="FF0000"/>
                </a:solidFill>
                <a:latin typeface="Arial" panose="020B0604020202020204" pitchFamily="34" charset="0"/>
                <a:cs typeface="Arial" panose="020B0604020202020204" pitchFamily="34" charset="0"/>
              </a:rPr>
              <a:t>beskrivende</a:t>
            </a:r>
            <a:r>
              <a:rPr lang="da-DK" sz="1400" dirty="0">
                <a:latin typeface="Arial" panose="020B0604020202020204" pitchFamily="34" charset="0"/>
                <a:cs typeface="Arial" panose="020B0604020202020204" pitchFamily="34" charset="0"/>
              </a:rPr>
              <a:t>)</a:t>
            </a:r>
          </a:p>
          <a:p>
            <a:r>
              <a:rPr lang="da-DK" sz="1400" dirty="0">
                <a:latin typeface="Arial" panose="020B0604020202020204" pitchFamily="34" charset="0"/>
                <a:cs typeface="Arial" panose="020B0604020202020204" pitchFamily="34" charset="0"/>
              </a:rPr>
              <a:t>Handlingskarakteriserende (</a:t>
            </a:r>
            <a:r>
              <a:rPr lang="da-DK" sz="1400" b="1" dirty="0">
                <a:solidFill>
                  <a:srgbClr val="FF0000"/>
                </a:solidFill>
                <a:latin typeface="Arial" panose="020B0604020202020204" pitchFamily="34" charset="0"/>
                <a:cs typeface="Arial" panose="020B0604020202020204" pitchFamily="34" charset="0"/>
              </a:rPr>
              <a:t>narrativ</a:t>
            </a:r>
            <a:r>
              <a:rPr lang="da-DK" sz="1400" dirty="0">
                <a:latin typeface="Arial" panose="020B0604020202020204" pitchFamily="34" charset="0"/>
                <a:cs typeface="Arial" panose="020B0604020202020204" pitchFamily="34" charset="0"/>
              </a:rPr>
              <a:t>)</a:t>
            </a:r>
          </a:p>
          <a:p>
            <a:r>
              <a:rPr lang="da-DK" sz="1400" b="1" dirty="0">
                <a:solidFill>
                  <a:srgbClr val="FF0000"/>
                </a:solidFill>
                <a:latin typeface="Arial" panose="020B0604020202020204" pitchFamily="34" charset="0"/>
                <a:cs typeface="Arial" panose="020B0604020202020204" pitchFamily="34" charset="0"/>
              </a:rPr>
              <a:t>Dramatisk </a:t>
            </a:r>
          </a:p>
          <a:p>
            <a:endParaRPr lang="da-DK" dirty="0"/>
          </a:p>
        </p:txBody>
      </p:sp>
    </p:spTree>
    <p:extLst>
      <p:ext uri="{BB962C8B-B14F-4D97-AF65-F5344CB8AC3E}">
        <p14:creationId xmlns:p14="http://schemas.microsoft.com/office/powerpoint/2010/main" val="3663065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pPr>
              <a:defRPr/>
            </a:pPr>
            <a:fld id="{9F24CDE3-B485-4686-B7A8-481E185B25D0}" type="slidenum">
              <a:rPr lang="da-DK" smtClean="0"/>
              <a:pPr>
                <a:defRPr/>
              </a:pPr>
              <a:t>27</a:t>
            </a:fld>
            <a:endParaRPr lang="da-DK"/>
          </a:p>
        </p:txBody>
      </p:sp>
      <p:sp>
        <p:nvSpPr>
          <p:cNvPr id="4" name="Rektangel 3"/>
          <p:cNvSpPr/>
          <p:nvPr/>
        </p:nvSpPr>
        <p:spPr>
          <a:xfrm>
            <a:off x="179511" y="183406"/>
            <a:ext cx="5175191" cy="5909310"/>
          </a:xfrm>
          <a:prstGeom prst="rect">
            <a:avLst/>
          </a:prstGeom>
        </p:spPr>
        <p:txBody>
          <a:bodyPr wrap="square">
            <a:spAutoFit/>
          </a:bodyPr>
          <a:lstStyle/>
          <a:p>
            <a:pPr>
              <a:lnSpc>
                <a:spcPct val="100000"/>
              </a:lnSpc>
            </a:pPr>
            <a:r>
              <a:rPr lang="da-DK" sz="1400" dirty="0">
                <a:latin typeface="Arial" panose="020B0604020202020204" pitchFamily="34" charset="0"/>
                <a:cs typeface="Arial" panose="020B0604020202020204" pitchFamily="34" charset="0"/>
              </a:rPr>
              <a:t>Lørdag morgen den 29. januar 1955 hang frosttågen over Norden. De privilegerede, der ikke var på arbejde, havde valget mellem at gå ud og hente sig en forkølelse eller blive inde og få den kedelige selvangivelse fra hånden. I lejligheden på Ny Carlsbergvej lå A.C. Hansen ubarberet i sin seng og døsede med morgenaviserne. Udenrigsministeren overvejede, om der var en åbning i kalenderen til et par dages vinterferie. På Grand Hotel i Stockholm skvulpede Bo Krag i badekarret. Økonomi- og arbejdsministeren tænkte, at der burde være bedre måder at tilbringe en weekend på end at deltage i Nordisk Råds 3. session.</a:t>
            </a:r>
          </a:p>
          <a:p>
            <a:pPr>
              <a:lnSpc>
                <a:spcPct val="100000"/>
              </a:lnSpc>
            </a:pPr>
            <a:r>
              <a:rPr lang="da-DK" sz="1400" dirty="0">
                <a:latin typeface="Arial" panose="020B0604020202020204" pitchFamily="34" charset="0"/>
                <a:cs typeface="Arial" panose="020B0604020202020204" pitchFamily="34" charset="0"/>
              </a:rPr>
              <a:t>	Og nu ringede telefonen. Ærgerlig og drivvåd hørte Krag en konsterneret kontorchef Toft-Nielsen i røret: statsmi-nisteren svarede ikke på sit værelse trods gentagne opringnin-ger! Så er Hans vel gået en morgentur langs kanalerne, ræson-nerede ministeren. Nej, døren var låst indefra. Hm, så må vi hellere få åbnet den. </a:t>
            </a:r>
          </a:p>
          <a:p>
            <a:pPr>
              <a:lnSpc>
                <a:spcPct val="100000"/>
              </a:lnSpc>
            </a:pPr>
            <a:r>
              <a:rPr lang="da-DK" sz="1400" dirty="0">
                <a:latin typeface="Arial" panose="020B0604020202020204" pitchFamily="34" charset="0"/>
                <a:cs typeface="Arial" panose="020B0604020202020204" pitchFamily="34" charset="0"/>
              </a:rPr>
              <a:t>	En hotelfunktionær fik døren op. Alt åndede fred i værelset. På natbordet lå læsebriller, et halvfyld t pilleglas med et mildt sovepræparat dateret 1953 og et opslået eksemplar af Folketingstidende. I sengen lå statsministeren, tilsyneladende i dyb søvn. Så står vi op, Hans, kaldte Krag. Men Heltoft reage-rede ikke, og hans pande var iskold. Klokken var 9,45. Toft-Nielsen løb ned for at skaffe en læge. Ministeren var ikke i tvivl om, hvad han skulle. Han kaldte København:</a:t>
            </a:r>
          </a:p>
          <a:p>
            <a:pPr>
              <a:lnSpc>
                <a:spcPct val="100000"/>
              </a:lnSpc>
            </a:pPr>
            <a:r>
              <a:rPr lang="da-DK" sz="1400" dirty="0">
                <a:latin typeface="Arial" panose="020B0604020202020204" pitchFamily="34" charset="0"/>
                <a:cs typeface="Arial" panose="020B0604020202020204" pitchFamily="34" charset="0"/>
              </a:rPr>
              <a:t>	”Det er Krag. Du A. C., jeg må meddele dig, at Hel-toft er død i nat.”</a:t>
            </a:r>
          </a:p>
        </p:txBody>
      </p:sp>
      <p:sp>
        <p:nvSpPr>
          <p:cNvPr id="7" name="Tekstboks 4"/>
          <p:cNvSpPr txBox="1"/>
          <p:nvPr/>
        </p:nvSpPr>
        <p:spPr>
          <a:xfrm>
            <a:off x="5354703" y="692696"/>
            <a:ext cx="3592872" cy="3970318"/>
          </a:xfrm>
          <a:prstGeom prst="rect">
            <a:avLst/>
          </a:prstGeom>
          <a:solidFill>
            <a:srgbClr val="EAEAFA"/>
          </a:solidFill>
        </p:spPr>
        <p:txBody>
          <a:bodyPr wrap="square">
            <a:spAutoFit/>
          </a:bodyPr>
          <a:lstStyle/>
          <a:p>
            <a:pPr>
              <a:lnSpc>
                <a:spcPct val="100000"/>
              </a:lnSpc>
              <a:defRPr/>
            </a:pPr>
            <a:endParaRPr lang="da-DK" sz="900" dirty="0"/>
          </a:p>
          <a:p>
            <a:pPr>
              <a:lnSpc>
                <a:spcPct val="100000"/>
              </a:lnSpc>
              <a:defRPr/>
            </a:pPr>
            <a:r>
              <a:rPr lang="da-DK" sz="900" dirty="0"/>
              <a:t>Enhver fremstillingsform i en sagprosatekst lader sig karakterisere gennem følgende seks parametre:</a:t>
            </a:r>
          </a:p>
          <a:p>
            <a:pPr lvl="1">
              <a:lnSpc>
                <a:spcPct val="100000"/>
              </a:lnSpc>
              <a:defRPr/>
            </a:pPr>
            <a:endParaRPr lang="da-DK" sz="900" dirty="0"/>
          </a:p>
          <a:p>
            <a:pPr marL="600075" lvl="1" indent="-257175">
              <a:buFont typeface="+mj-lt"/>
              <a:buAutoNum type="arabicParenR"/>
              <a:defRPr/>
            </a:pPr>
            <a:r>
              <a:rPr lang="da-DK" sz="900" dirty="0"/>
              <a:t>Den er udformet med henblik på at være </a:t>
            </a:r>
            <a:r>
              <a:rPr lang="da-DK" sz="900" dirty="0">
                <a:solidFill>
                  <a:srgbClr val="FF0000"/>
                </a:solidFill>
              </a:rPr>
              <a:t>sand</a:t>
            </a:r>
          </a:p>
          <a:p>
            <a:pPr marL="600075" lvl="1" indent="-257175">
              <a:buFont typeface="+mj-lt"/>
              <a:buAutoNum type="arabicParenR"/>
              <a:defRPr/>
            </a:pPr>
            <a:endParaRPr lang="da-DK" sz="900" dirty="0"/>
          </a:p>
          <a:p>
            <a:pPr marL="600075" lvl="1" indent="-257175">
              <a:buFont typeface="+mj-lt"/>
              <a:buAutoNum type="arabicParenR"/>
              <a:defRPr/>
            </a:pPr>
            <a:r>
              <a:rPr lang="da-DK" sz="900" dirty="0"/>
              <a:t>Den er udformet med henblik på at være </a:t>
            </a:r>
            <a:r>
              <a:rPr lang="da-DK" sz="900" dirty="0">
                <a:solidFill>
                  <a:srgbClr val="FF0000"/>
                </a:solidFill>
              </a:rPr>
              <a:t>formålstjenlig </a:t>
            </a:r>
            <a:r>
              <a:rPr lang="da-DK" sz="900" dirty="0"/>
              <a:t>(el. </a:t>
            </a:r>
            <a:r>
              <a:rPr lang="da-DK" sz="900" dirty="0">
                <a:solidFill>
                  <a:srgbClr val="FF0000"/>
                </a:solidFill>
              </a:rPr>
              <a:t>relevant</a:t>
            </a:r>
            <a:r>
              <a:rPr lang="da-DK" sz="900" dirty="0"/>
              <a:t>)</a:t>
            </a:r>
          </a:p>
          <a:p>
            <a:pPr marL="600075" lvl="1" indent="-257175">
              <a:buFont typeface="+mj-lt"/>
              <a:buAutoNum type="arabicParenR"/>
              <a:defRPr/>
            </a:pPr>
            <a:endParaRPr lang="da-DK" sz="900" dirty="0"/>
          </a:p>
          <a:p>
            <a:pPr marL="600075" lvl="1" indent="-257175">
              <a:buFont typeface="+mj-lt"/>
              <a:buAutoNum type="arabicParenR"/>
              <a:defRPr/>
            </a:pPr>
            <a:r>
              <a:rPr lang="da-DK" sz="900" dirty="0"/>
              <a:t>Den er enten (a) </a:t>
            </a:r>
            <a:r>
              <a:rPr lang="da-DK" sz="900" dirty="0">
                <a:solidFill>
                  <a:srgbClr val="FF0000"/>
                </a:solidFill>
              </a:rPr>
              <a:t>tingskarakteriserende</a:t>
            </a:r>
            <a:r>
              <a:rPr lang="da-DK" sz="900" dirty="0"/>
              <a:t>, (b) </a:t>
            </a:r>
            <a:r>
              <a:rPr lang="da-DK" sz="900" dirty="0">
                <a:solidFill>
                  <a:srgbClr val="FF0000"/>
                </a:solidFill>
              </a:rPr>
              <a:t>handlingskarak-</a:t>
            </a:r>
            <a:r>
              <a:rPr lang="da-DK" sz="900" dirty="0" err="1">
                <a:solidFill>
                  <a:srgbClr val="FF0000"/>
                </a:solidFill>
              </a:rPr>
              <a:t>teriserende</a:t>
            </a:r>
            <a:r>
              <a:rPr lang="da-DK" sz="900" dirty="0"/>
              <a:t> eller (c) </a:t>
            </a:r>
            <a:r>
              <a:rPr lang="da-DK" sz="900" dirty="0">
                <a:solidFill>
                  <a:srgbClr val="FF0000"/>
                </a:solidFill>
              </a:rPr>
              <a:t>angår</a:t>
            </a:r>
            <a:r>
              <a:rPr lang="da-DK" sz="900" dirty="0"/>
              <a:t> </a:t>
            </a:r>
            <a:r>
              <a:rPr lang="da-DK" sz="900" dirty="0">
                <a:solidFill>
                  <a:srgbClr val="FF0000"/>
                </a:solidFill>
              </a:rPr>
              <a:t>institutioner og sprogbrug (er</a:t>
            </a:r>
          </a:p>
          <a:p>
            <a:pPr marL="342900" lvl="1">
              <a:defRPr/>
            </a:pPr>
            <a:r>
              <a:rPr lang="da-DK" sz="900" dirty="0">
                <a:solidFill>
                  <a:srgbClr val="FF0000"/>
                </a:solidFill>
              </a:rPr>
              <a:t>         dramatisk)</a:t>
            </a:r>
          </a:p>
          <a:p>
            <a:pPr marL="600075" lvl="1" indent="-257175">
              <a:defRPr/>
            </a:pPr>
            <a:endParaRPr lang="da-DK" sz="900" dirty="0"/>
          </a:p>
          <a:p>
            <a:pPr marL="600075" lvl="1" indent="-257175">
              <a:defRPr/>
            </a:pPr>
            <a:r>
              <a:rPr lang="da-DK" sz="900" dirty="0"/>
              <a:t>4)     Den er enten (a) </a:t>
            </a:r>
            <a:r>
              <a:rPr lang="da-DK" sz="900" dirty="0">
                <a:solidFill>
                  <a:srgbClr val="FF0000"/>
                </a:solidFill>
              </a:rPr>
              <a:t>beskrivende</a:t>
            </a:r>
            <a:r>
              <a:rPr lang="da-DK" sz="900" dirty="0"/>
              <a:t>, (b) </a:t>
            </a:r>
            <a:r>
              <a:rPr lang="da-DK" sz="900" dirty="0">
                <a:solidFill>
                  <a:srgbClr val="FF0000"/>
                </a:solidFill>
              </a:rPr>
              <a:t>ekspressiv </a:t>
            </a:r>
            <a:r>
              <a:rPr lang="da-DK" sz="900" dirty="0"/>
              <a:t>eller (c) </a:t>
            </a:r>
            <a:r>
              <a:rPr lang="da-DK" sz="900" dirty="0">
                <a:solidFill>
                  <a:srgbClr val="FF0000"/>
                </a:solidFill>
              </a:rPr>
              <a:t>handlingsregulerende </a:t>
            </a:r>
            <a:r>
              <a:rPr lang="da-DK" sz="900" dirty="0"/>
              <a:t>(</a:t>
            </a:r>
            <a:r>
              <a:rPr lang="da-DK" sz="900" dirty="0">
                <a:solidFill>
                  <a:srgbClr val="FF0000"/>
                </a:solidFill>
              </a:rPr>
              <a:t>direktiv </a:t>
            </a:r>
            <a:r>
              <a:rPr lang="da-DK" sz="900" dirty="0"/>
              <a:t>eller</a:t>
            </a:r>
            <a:r>
              <a:rPr lang="da-DK" sz="900" dirty="0">
                <a:solidFill>
                  <a:srgbClr val="FF0000"/>
                </a:solidFill>
              </a:rPr>
              <a:t> kommissiv</a:t>
            </a:r>
            <a:r>
              <a:rPr lang="da-DK" sz="900" dirty="0"/>
              <a:t>)</a:t>
            </a:r>
          </a:p>
          <a:p>
            <a:pPr marL="342900" lvl="1">
              <a:defRPr/>
            </a:pPr>
            <a:endParaRPr lang="da-DK" sz="900" dirty="0">
              <a:solidFill>
                <a:srgbClr val="FF0000"/>
              </a:solidFill>
            </a:endParaRPr>
          </a:p>
          <a:p>
            <a:pPr>
              <a:lnSpc>
                <a:spcPct val="100000"/>
              </a:lnSpc>
              <a:defRPr/>
            </a:pPr>
            <a:r>
              <a:rPr lang="da-DK" sz="900" dirty="0"/>
              <a:t>Er fremstillingsformen ikke i overensstemmelse med (1) og (2), er det en </a:t>
            </a:r>
            <a:r>
              <a:rPr lang="da-DK" sz="900" dirty="0">
                <a:solidFill>
                  <a:srgbClr val="FF0000"/>
                </a:solidFill>
              </a:rPr>
              <a:t>skønlitterær fremstillingsform</a:t>
            </a:r>
            <a:r>
              <a:rPr lang="da-DK" sz="900" dirty="0"/>
              <a:t>. Følgelig vil man kunne stille følgende spørgsmål til den:</a:t>
            </a:r>
          </a:p>
          <a:p>
            <a:pPr>
              <a:lnSpc>
                <a:spcPct val="100000"/>
              </a:lnSpc>
              <a:defRPr/>
            </a:pPr>
            <a:endParaRPr lang="da-DK" sz="900" dirty="0"/>
          </a:p>
          <a:p>
            <a:pPr>
              <a:lnSpc>
                <a:spcPct val="100000"/>
              </a:lnSpc>
              <a:defRPr/>
            </a:pPr>
            <a:r>
              <a:rPr lang="da-DK" sz="900" dirty="0"/>
              <a:t>            1)  Er der mere eller mindre udtalt tilstedeværelse af figurer i</a:t>
            </a:r>
          </a:p>
          <a:p>
            <a:pPr>
              <a:lnSpc>
                <a:spcPct val="100000"/>
              </a:lnSpc>
              <a:defRPr/>
            </a:pPr>
            <a:r>
              <a:rPr lang="da-DK" sz="900" dirty="0"/>
              <a:t>                 teksten (</a:t>
            </a:r>
            <a:r>
              <a:rPr lang="da-DK" sz="900" dirty="0">
                <a:solidFill>
                  <a:srgbClr val="FF0000"/>
                </a:solidFill>
              </a:rPr>
              <a:t>Figurativitet</a:t>
            </a:r>
            <a:r>
              <a:rPr lang="da-DK" sz="900" dirty="0"/>
              <a:t>)?</a:t>
            </a:r>
          </a:p>
          <a:p>
            <a:pPr>
              <a:lnSpc>
                <a:spcPct val="100000"/>
              </a:lnSpc>
              <a:defRPr/>
            </a:pPr>
            <a:endParaRPr lang="da-DK" sz="900" dirty="0"/>
          </a:p>
          <a:p>
            <a:pPr>
              <a:lnSpc>
                <a:spcPct val="100000"/>
              </a:lnSpc>
              <a:defRPr/>
            </a:pPr>
            <a:r>
              <a:rPr lang="da-DK" sz="900" dirty="0"/>
              <a:t>            2)  Er der tilstedeværelse af  troper i teksten (</a:t>
            </a:r>
            <a:r>
              <a:rPr lang="da-DK" sz="900" dirty="0">
                <a:solidFill>
                  <a:srgbClr val="FF0000"/>
                </a:solidFill>
              </a:rPr>
              <a:t>tropicitet</a:t>
            </a:r>
            <a:r>
              <a:rPr lang="da-DK" sz="900" dirty="0"/>
              <a:t>)?</a:t>
            </a:r>
          </a:p>
          <a:p>
            <a:pPr>
              <a:lnSpc>
                <a:spcPct val="100000"/>
              </a:lnSpc>
              <a:defRPr/>
            </a:pPr>
            <a:endParaRPr lang="da-DK" sz="900" dirty="0"/>
          </a:p>
          <a:p>
            <a:pPr>
              <a:lnSpc>
                <a:spcPct val="100000"/>
              </a:lnSpc>
              <a:defRPr/>
            </a:pPr>
            <a:r>
              <a:rPr lang="da-DK" sz="900" dirty="0"/>
              <a:t>            3)  Er teksten fiktiv (</a:t>
            </a:r>
            <a:r>
              <a:rPr lang="da-DK" sz="900" dirty="0">
                <a:solidFill>
                  <a:srgbClr val="FF0000"/>
                </a:solidFill>
              </a:rPr>
              <a:t>fiktivitet</a:t>
            </a:r>
            <a:r>
              <a:rPr lang="da-DK" sz="900" dirty="0"/>
              <a:t>)?</a:t>
            </a:r>
          </a:p>
          <a:p>
            <a:pPr>
              <a:lnSpc>
                <a:spcPct val="100000"/>
              </a:lnSpc>
              <a:defRPr/>
            </a:pPr>
            <a:endParaRPr lang="da-DK" sz="900" dirty="0"/>
          </a:p>
          <a:p>
            <a:pPr>
              <a:lnSpc>
                <a:spcPct val="100000"/>
              </a:lnSpc>
              <a:defRPr/>
            </a:pPr>
            <a:r>
              <a:rPr lang="da-DK" sz="900" dirty="0"/>
              <a:t>            </a:t>
            </a:r>
          </a:p>
        </p:txBody>
      </p:sp>
    </p:spTree>
    <p:extLst>
      <p:ext uri="{BB962C8B-B14F-4D97-AF65-F5344CB8AC3E}">
        <p14:creationId xmlns:p14="http://schemas.microsoft.com/office/powerpoint/2010/main" val="293760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683567" y="476672"/>
            <a:ext cx="4608954" cy="1446550"/>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p>
          <a:p>
            <a:endParaRPr lang="da-DK" dirty="0"/>
          </a:p>
          <a:p>
            <a:endParaRPr lang="da-DK" dirty="0"/>
          </a:p>
          <a:p>
            <a:endParaRPr lang="da-DK" dirty="0"/>
          </a:p>
          <a:p>
            <a:endParaRPr lang="da-DK" sz="800" dirty="0"/>
          </a:p>
        </p:txBody>
      </p:sp>
      <p:sp>
        <p:nvSpPr>
          <p:cNvPr id="3"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
        <p:nvSpPr>
          <p:cNvPr id="13" name="Rektangel 12"/>
          <p:cNvSpPr/>
          <p:nvPr/>
        </p:nvSpPr>
        <p:spPr>
          <a:xfrm>
            <a:off x="683567" y="2996952"/>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29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9458"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9460"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sp>
        <p:nvSpPr>
          <p:cNvPr id="11" name="Tekstboks 10"/>
          <p:cNvSpPr txBox="1"/>
          <p:nvPr/>
        </p:nvSpPr>
        <p:spPr>
          <a:xfrm>
            <a:off x="1115616" y="5692578"/>
            <a:ext cx="1624676" cy="369332"/>
          </a:xfrm>
          <a:prstGeom prst="rect">
            <a:avLst/>
          </a:prstGeom>
          <a:noFill/>
        </p:spPr>
        <p:txBody>
          <a:bodyPr wrap="none" rtlCol="0">
            <a:spAutoFit/>
          </a:bodyPr>
          <a:lstStyle/>
          <a:p>
            <a:r>
              <a:rPr lang="da-DK" dirty="0">
                <a:latin typeface="Arial Black" pitchFamily="34" charset="0"/>
              </a:rPr>
              <a:t>Pragmatisk</a:t>
            </a:r>
          </a:p>
        </p:txBody>
      </p:sp>
      <p:sp>
        <p:nvSpPr>
          <p:cNvPr id="12" name="Tekstboks 11"/>
          <p:cNvSpPr txBox="1"/>
          <p:nvPr/>
        </p:nvSpPr>
        <p:spPr>
          <a:xfrm>
            <a:off x="6702713" y="5728343"/>
            <a:ext cx="1518364" cy="369332"/>
          </a:xfrm>
          <a:prstGeom prst="rect">
            <a:avLst/>
          </a:prstGeom>
          <a:noFill/>
        </p:spPr>
        <p:txBody>
          <a:bodyPr wrap="none" rtlCol="0">
            <a:spAutoFit/>
          </a:bodyPr>
          <a:lstStyle/>
          <a:p>
            <a:r>
              <a:rPr lang="da-DK" dirty="0">
                <a:latin typeface="Arial Black" pitchFamily="34" charset="0"/>
              </a:rPr>
              <a:t>Semantisk</a:t>
            </a:r>
          </a:p>
        </p:txBody>
      </p:sp>
    </p:spTree>
    <p:extLst>
      <p:ext uri="{BB962C8B-B14F-4D97-AF65-F5344CB8AC3E}">
        <p14:creationId xmlns:p14="http://schemas.microsoft.com/office/powerpoint/2010/main" val="313561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689848" y="1980409"/>
            <a:ext cx="7968848" cy="1046440"/>
          </a:xfrm>
          <a:prstGeom prst="rect">
            <a:avLst/>
          </a:prstGeom>
          <a:noFill/>
        </p:spPr>
        <p:txBody>
          <a:bodyPr wrap="none" rtlCol="0">
            <a:spAutoFit/>
          </a:bodyPr>
          <a:lstStyle/>
          <a:p>
            <a:r>
              <a:rPr lang="da-DK" dirty="0">
                <a:latin typeface="Arial" pitchFamily="34" charset="0"/>
                <a:cs typeface="Arial" pitchFamily="34" charset="0"/>
              </a:rPr>
              <a:t>Hvor det første begreb er filosofisk ædrueligt, er det andet filosofisk suspekt,</a:t>
            </a:r>
          </a:p>
          <a:p>
            <a:r>
              <a:rPr lang="da-DK" dirty="0">
                <a:latin typeface="Arial" pitchFamily="34" charset="0"/>
                <a:cs typeface="Arial" pitchFamily="34" charset="0"/>
              </a:rPr>
              <a:t>idet det synes at måtte bygge enten på </a:t>
            </a:r>
            <a:r>
              <a:rPr lang="da-DK" b="1" dirty="0">
                <a:latin typeface="Arial" pitchFamily="34" charset="0"/>
                <a:cs typeface="Arial" pitchFamily="34" charset="0"/>
              </a:rPr>
              <a:t>begrebsrealisme</a:t>
            </a:r>
            <a:r>
              <a:rPr lang="da-DK" dirty="0">
                <a:latin typeface="Arial" pitchFamily="34" charset="0"/>
                <a:cs typeface="Arial" pitchFamily="34" charset="0"/>
              </a:rPr>
              <a:t> (platonisk skuen) </a:t>
            </a:r>
          </a:p>
          <a:p>
            <a:r>
              <a:rPr lang="da-DK" dirty="0">
                <a:latin typeface="Arial" pitchFamily="34" charset="0"/>
                <a:cs typeface="Arial" pitchFamily="34" charset="0"/>
              </a:rPr>
              <a:t>eller på </a:t>
            </a:r>
            <a:r>
              <a:rPr lang="da-DK" b="1" dirty="0">
                <a:latin typeface="Arial" pitchFamily="34" charset="0"/>
                <a:cs typeface="Arial" pitchFamily="34" charset="0"/>
              </a:rPr>
              <a:t>antirealisme</a:t>
            </a:r>
            <a:r>
              <a:rPr lang="da-DK" dirty="0">
                <a:latin typeface="Arial" pitchFamily="34" charset="0"/>
                <a:cs typeface="Arial" pitchFamily="34" charset="0"/>
              </a:rPr>
              <a:t> (fænomenalisme, konstruktivisme, performativisme).</a:t>
            </a:r>
          </a:p>
          <a:p>
            <a:endParaRPr lang="da-DK" sz="800" dirty="0">
              <a:latin typeface="Arial" pitchFamily="34" charset="0"/>
              <a:cs typeface="Arial" pitchFamily="34" charset="0"/>
            </a:endParaRPr>
          </a:p>
        </p:txBody>
      </p:sp>
      <p:sp>
        <p:nvSpPr>
          <p:cNvPr id="4" name="Rektangel 3"/>
          <p:cNvSpPr/>
          <p:nvPr/>
        </p:nvSpPr>
        <p:spPr>
          <a:xfrm>
            <a:off x="683567" y="2996952"/>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sp>
        <p:nvSpPr>
          <p:cNvPr id="11" name="Tekstboks 10"/>
          <p:cNvSpPr txBox="1"/>
          <p:nvPr/>
        </p:nvSpPr>
        <p:spPr>
          <a:xfrm>
            <a:off x="683567" y="476672"/>
            <a:ext cx="4608954" cy="1446550"/>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p>
          <a:p>
            <a:endParaRPr lang="da-DK" dirty="0"/>
          </a:p>
          <a:p>
            <a:endParaRPr lang="da-DK" dirty="0"/>
          </a:p>
          <a:p>
            <a:endParaRPr lang="da-DK" dirty="0"/>
          </a:p>
          <a:p>
            <a:endParaRPr lang="da-DK" sz="800" dirty="0"/>
          </a:p>
        </p:txBody>
      </p:sp>
      <p:sp>
        <p:nvSpPr>
          <p:cNvPr id="14" name="Tekstboks 13"/>
          <p:cNvSpPr txBox="1"/>
          <p:nvPr/>
        </p:nvSpPr>
        <p:spPr>
          <a:xfrm>
            <a:off x="1115616" y="5692578"/>
            <a:ext cx="1624676" cy="369332"/>
          </a:xfrm>
          <a:prstGeom prst="rect">
            <a:avLst/>
          </a:prstGeom>
          <a:noFill/>
        </p:spPr>
        <p:txBody>
          <a:bodyPr wrap="none" rtlCol="0">
            <a:spAutoFit/>
          </a:bodyPr>
          <a:lstStyle/>
          <a:p>
            <a:r>
              <a:rPr lang="da-DK" dirty="0">
                <a:latin typeface="Arial Black" pitchFamily="34" charset="0"/>
              </a:rPr>
              <a:t>Pragmatisk</a:t>
            </a:r>
          </a:p>
        </p:txBody>
      </p:sp>
      <p:sp>
        <p:nvSpPr>
          <p:cNvPr id="15" name="Tekstboks 14"/>
          <p:cNvSpPr txBox="1"/>
          <p:nvPr/>
        </p:nvSpPr>
        <p:spPr>
          <a:xfrm>
            <a:off x="6702713" y="5728343"/>
            <a:ext cx="1518364" cy="369332"/>
          </a:xfrm>
          <a:prstGeom prst="rect">
            <a:avLst/>
          </a:prstGeom>
          <a:noFill/>
        </p:spPr>
        <p:txBody>
          <a:bodyPr wrap="none" rtlCol="0">
            <a:spAutoFit/>
          </a:bodyPr>
          <a:lstStyle/>
          <a:p>
            <a:r>
              <a:rPr lang="da-DK" dirty="0">
                <a:latin typeface="Arial Black" pitchFamily="34" charset="0"/>
              </a:rPr>
              <a:t>Semantisk</a:t>
            </a:r>
          </a:p>
        </p:txBody>
      </p:sp>
      <p:sp>
        <p:nvSpPr>
          <p:cNvPr id="16"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Tree>
    <p:extLst>
      <p:ext uri="{BB962C8B-B14F-4D97-AF65-F5344CB8AC3E}">
        <p14:creationId xmlns:p14="http://schemas.microsoft.com/office/powerpoint/2010/main" val="104910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3"/>
          <p:cNvSpPr/>
          <p:nvPr/>
        </p:nvSpPr>
        <p:spPr>
          <a:xfrm>
            <a:off x="683567" y="2996952"/>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1013964" y="3185391"/>
            <a:ext cx="2435549" cy="3223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p:cNvSpPr/>
          <p:nvPr/>
        </p:nvSpPr>
        <p:spPr>
          <a:xfrm>
            <a:off x="1022001" y="3391952"/>
            <a:ext cx="2499098" cy="2708434"/>
          </a:xfrm>
          <a:prstGeom prst="rect">
            <a:avLst/>
          </a:prstGeom>
        </p:spPr>
        <p:txBody>
          <a:bodyPr wrap="square">
            <a:spAutoFit/>
          </a:bodyPr>
          <a:lstStyle/>
          <a:p>
            <a:r>
              <a:rPr lang="da-DK" dirty="0">
                <a:latin typeface="Arial" pitchFamily="34" charset="0"/>
                <a:cs typeface="Arial" pitchFamily="34" charset="0"/>
              </a:rPr>
              <a:t>Begrebsrealismen er uholdbar, fordi den er </a:t>
            </a:r>
            <a:r>
              <a:rPr lang="da-DK" b="1" dirty="0">
                <a:latin typeface="Arial" pitchFamily="34" charset="0"/>
                <a:cs typeface="Arial" pitchFamily="34" charset="0"/>
              </a:rPr>
              <a:t>kriterieløs</a:t>
            </a:r>
            <a:r>
              <a:rPr lang="da-DK" dirty="0">
                <a:latin typeface="Arial" pitchFamily="34" charset="0"/>
                <a:cs typeface="Arial" pitchFamily="34" charset="0"/>
              </a:rPr>
              <a:t>: Hvordan finder man fx en mulig verden? </a:t>
            </a:r>
          </a:p>
          <a:p>
            <a:endParaRPr lang="da-DK" sz="800" dirty="0">
              <a:latin typeface="Arial" pitchFamily="34" charset="0"/>
              <a:cs typeface="Arial" pitchFamily="34" charset="0"/>
            </a:endParaRPr>
          </a:p>
          <a:p>
            <a:r>
              <a:rPr lang="da-DK" dirty="0">
                <a:latin typeface="Arial" pitchFamily="34" charset="0"/>
                <a:cs typeface="Arial" pitchFamily="34" charset="0"/>
              </a:rPr>
              <a:t>Hvordan kan man vide, at man taler om den samme mulige verden? (Wittgenstein)</a:t>
            </a:r>
          </a:p>
        </p:txBody>
      </p:sp>
      <p:sp>
        <p:nvSpPr>
          <p:cNvPr id="13" name="Tekstboks 12"/>
          <p:cNvSpPr txBox="1"/>
          <p:nvPr/>
        </p:nvSpPr>
        <p:spPr>
          <a:xfrm>
            <a:off x="689848" y="1980409"/>
            <a:ext cx="7968848" cy="1046440"/>
          </a:xfrm>
          <a:prstGeom prst="rect">
            <a:avLst/>
          </a:prstGeom>
          <a:noFill/>
        </p:spPr>
        <p:txBody>
          <a:bodyPr wrap="none" rtlCol="0">
            <a:spAutoFit/>
          </a:bodyPr>
          <a:lstStyle/>
          <a:p>
            <a:r>
              <a:rPr lang="da-DK" dirty="0">
                <a:latin typeface="Arial" pitchFamily="34" charset="0"/>
                <a:cs typeface="Arial" pitchFamily="34" charset="0"/>
              </a:rPr>
              <a:t>Hvor det første begreb er filosofisk ædrueligt, er det andet filosofisk suspekt,</a:t>
            </a:r>
          </a:p>
          <a:p>
            <a:r>
              <a:rPr lang="da-DK" dirty="0">
                <a:latin typeface="Arial" pitchFamily="34" charset="0"/>
                <a:cs typeface="Arial" pitchFamily="34" charset="0"/>
              </a:rPr>
              <a:t>idet det synes at måtte bygge enten på </a:t>
            </a:r>
            <a:r>
              <a:rPr lang="da-DK" b="1" dirty="0">
                <a:latin typeface="Arial" pitchFamily="34" charset="0"/>
                <a:cs typeface="Arial" pitchFamily="34" charset="0"/>
              </a:rPr>
              <a:t>begrebsrealisme</a:t>
            </a:r>
            <a:r>
              <a:rPr lang="da-DK" dirty="0">
                <a:latin typeface="Arial" pitchFamily="34" charset="0"/>
                <a:cs typeface="Arial" pitchFamily="34" charset="0"/>
              </a:rPr>
              <a:t> (platonisk skuen) </a:t>
            </a:r>
          </a:p>
          <a:p>
            <a:r>
              <a:rPr lang="da-DK" dirty="0">
                <a:latin typeface="Arial" pitchFamily="34" charset="0"/>
                <a:cs typeface="Arial" pitchFamily="34" charset="0"/>
              </a:rPr>
              <a:t>eller på </a:t>
            </a:r>
            <a:r>
              <a:rPr lang="da-DK" b="1" dirty="0">
                <a:latin typeface="Arial" pitchFamily="34" charset="0"/>
                <a:cs typeface="Arial" pitchFamily="34" charset="0"/>
              </a:rPr>
              <a:t>antirealisme</a:t>
            </a:r>
            <a:r>
              <a:rPr lang="da-DK" dirty="0">
                <a:latin typeface="Arial" pitchFamily="34" charset="0"/>
                <a:cs typeface="Arial" pitchFamily="34" charset="0"/>
              </a:rPr>
              <a:t> (fænomenalisme, konstruktivisme, performativisme).</a:t>
            </a:r>
          </a:p>
          <a:p>
            <a:endParaRPr lang="da-DK" sz="800" dirty="0">
              <a:latin typeface="Arial" pitchFamily="34" charset="0"/>
              <a:cs typeface="Arial" pitchFamily="34" charset="0"/>
            </a:endParaRPr>
          </a:p>
        </p:txBody>
      </p:sp>
      <p:sp>
        <p:nvSpPr>
          <p:cNvPr id="14" name="Tekstboks 13"/>
          <p:cNvSpPr txBox="1"/>
          <p:nvPr/>
        </p:nvSpPr>
        <p:spPr>
          <a:xfrm>
            <a:off x="683567" y="476672"/>
            <a:ext cx="4608954" cy="1446550"/>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p>
          <a:p>
            <a:endParaRPr lang="da-DK" dirty="0"/>
          </a:p>
          <a:p>
            <a:endParaRPr lang="da-DK" dirty="0"/>
          </a:p>
          <a:p>
            <a:endParaRPr lang="da-DK" dirty="0"/>
          </a:p>
          <a:p>
            <a:endParaRPr lang="da-DK" sz="800" dirty="0"/>
          </a:p>
        </p:txBody>
      </p:sp>
      <p:cxnSp>
        <p:nvCxnSpPr>
          <p:cNvPr id="3" name="Lige pilforbindelse 2"/>
          <p:cNvCxnSpPr/>
          <p:nvPr/>
        </p:nvCxnSpPr>
        <p:spPr>
          <a:xfrm flipV="1">
            <a:off x="3449513" y="4746169"/>
            <a:ext cx="1613046" cy="267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Tree>
    <p:extLst>
      <p:ext uri="{BB962C8B-B14F-4D97-AF65-F5344CB8AC3E}">
        <p14:creationId xmlns:p14="http://schemas.microsoft.com/office/powerpoint/2010/main" val="213346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
        <p:nvSpPr>
          <p:cNvPr id="2" name="Tekstboks 1"/>
          <p:cNvSpPr txBox="1"/>
          <p:nvPr/>
        </p:nvSpPr>
        <p:spPr>
          <a:xfrm>
            <a:off x="689848" y="475645"/>
            <a:ext cx="7968848" cy="2739211"/>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1200" dirty="0">
              <a:latin typeface="Arial" pitchFamily="34" charset="0"/>
              <a:cs typeface="Arial" pitchFamily="34" charset="0"/>
            </a:endParaRPr>
          </a:p>
          <a:p>
            <a:endParaRPr lang="da-DK" dirty="0">
              <a:latin typeface="Arial" pitchFamily="34" charset="0"/>
              <a:cs typeface="Arial" pitchFamily="34" charset="0"/>
            </a:endParaRPr>
          </a:p>
          <a:p>
            <a:r>
              <a:rPr lang="da-DK" dirty="0">
                <a:latin typeface="Arial" pitchFamily="34" charset="0"/>
                <a:cs typeface="Arial" pitchFamily="34" charset="0"/>
              </a:rPr>
              <a:t>Hvor det første begreb er filosofisk ædrueligt, er det andet filosofisk suspekt,</a:t>
            </a:r>
          </a:p>
          <a:p>
            <a:r>
              <a:rPr lang="da-DK" dirty="0">
                <a:latin typeface="Arial" pitchFamily="34" charset="0"/>
                <a:cs typeface="Arial" pitchFamily="34" charset="0"/>
              </a:rPr>
              <a:t>idet det synes at måtte bygge enten på </a:t>
            </a:r>
            <a:r>
              <a:rPr lang="da-DK" b="1" dirty="0">
                <a:latin typeface="Arial" pitchFamily="34" charset="0"/>
                <a:cs typeface="Arial" pitchFamily="34" charset="0"/>
              </a:rPr>
              <a:t>begrebsrealisme</a:t>
            </a:r>
            <a:r>
              <a:rPr lang="da-DK" dirty="0">
                <a:latin typeface="Arial" pitchFamily="34" charset="0"/>
                <a:cs typeface="Arial" pitchFamily="34" charset="0"/>
              </a:rPr>
              <a:t> (Platon) eller på </a:t>
            </a:r>
          </a:p>
          <a:p>
            <a:r>
              <a:rPr lang="da-DK" dirty="0">
                <a:latin typeface="Arial" pitchFamily="34" charset="0"/>
                <a:cs typeface="Arial" pitchFamily="34" charset="0"/>
              </a:rPr>
              <a:t>eller på</a:t>
            </a:r>
            <a:r>
              <a:rPr lang="da-DK" b="1" dirty="0">
                <a:latin typeface="Arial" pitchFamily="34" charset="0"/>
                <a:cs typeface="Arial" pitchFamily="34" charset="0"/>
              </a:rPr>
              <a:t> antirealisme</a:t>
            </a:r>
            <a:r>
              <a:rPr lang="da-DK" dirty="0">
                <a:latin typeface="Arial" pitchFamily="34" charset="0"/>
                <a:cs typeface="Arial" pitchFamily="34" charset="0"/>
              </a:rPr>
              <a:t> (fænomenalisme, konstruktivisme, performativisme).</a:t>
            </a:r>
          </a:p>
          <a:p>
            <a:endParaRPr lang="da-DK" sz="800" dirty="0">
              <a:latin typeface="Arial" pitchFamily="34" charset="0"/>
              <a:cs typeface="Arial" pitchFamily="34" charset="0"/>
            </a:endParaRPr>
          </a:p>
        </p:txBody>
      </p:sp>
      <p:sp>
        <p:nvSpPr>
          <p:cNvPr id="17" name="Rektangel 16"/>
          <p:cNvSpPr/>
          <p:nvPr/>
        </p:nvSpPr>
        <p:spPr>
          <a:xfrm>
            <a:off x="547936" y="59195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3"/>
          <p:cNvSpPr/>
          <p:nvPr/>
        </p:nvSpPr>
        <p:spPr>
          <a:xfrm>
            <a:off x="683567" y="2996952"/>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7"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9"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1013964" y="3185391"/>
            <a:ext cx="2435549" cy="3223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2048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06846" y="404664"/>
            <a:ext cx="1625847" cy="1991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Kombinationstegning 12"/>
          <p:cNvSpPr/>
          <p:nvPr/>
        </p:nvSpPr>
        <p:spPr>
          <a:xfrm>
            <a:off x="3932693" y="1149928"/>
            <a:ext cx="3080871" cy="1847024"/>
          </a:xfrm>
          <a:custGeom>
            <a:avLst/>
            <a:gdLst>
              <a:gd name="connsiteX0" fmla="*/ 2923309 w 2995746"/>
              <a:gd name="connsiteY0" fmla="*/ 1898073 h 1898073"/>
              <a:gd name="connsiteX1" fmla="*/ 2618509 w 2995746"/>
              <a:gd name="connsiteY1" fmla="*/ 332509 h 1898073"/>
              <a:gd name="connsiteX2" fmla="*/ 0 w 2995746"/>
              <a:gd name="connsiteY2" fmla="*/ 0 h 1898073"/>
              <a:gd name="connsiteX3" fmla="*/ 0 w 2995746"/>
              <a:gd name="connsiteY3" fmla="*/ 0 h 1898073"/>
            </a:gdLst>
            <a:ahLst/>
            <a:cxnLst>
              <a:cxn ang="0">
                <a:pos x="connsiteX0" y="connsiteY0"/>
              </a:cxn>
              <a:cxn ang="0">
                <a:pos x="connsiteX1" y="connsiteY1"/>
              </a:cxn>
              <a:cxn ang="0">
                <a:pos x="connsiteX2" y="connsiteY2"/>
              </a:cxn>
              <a:cxn ang="0">
                <a:pos x="connsiteX3" y="connsiteY3"/>
              </a:cxn>
            </a:cxnLst>
            <a:rect l="l" t="t" r="r" b="b"/>
            <a:pathLst>
              <a:path w="2995746" h="1898073">
                <a:moveTo>
                  <a:pt x="2923309" y="1898073"/>
                </a:moveTo>
                <a:cubicBezTo>
                  <a:pt x="3014518" y="1273463"/>
                  <a:pt x="3105727" y="648854"/>
                  <a:pt x="2618509" y="332509"/>
                </a:cubicBezTo>
                <a:cubicBezTo>
                  <a:pt x="2131291" y="16164"/>
                  <a:pt x="0" y="0"/>
                  <a:pt x="0" y="0"/>
                </a:cubicBezTo>
                <a:lnTo>
                  <a:pt x="0" y="0"/>
                </a:lnTo>
              </a:path>
            </a:pathLst>
          </a:custGeom>
          <a:ln w="889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dirty="0"/>
          </a:p>
        </p:txBody>
      </p:sp>
      <p:sp>
        <p:nvSpPr>
          <p:cNvPr id="15" name="Rektangel 14"/>
          <p:cNvSpPr/>
          <p:nvPr/>
        </p:nvSpPr>
        <p:spPr>
          <a:xfrm>
            <a:off x="4872072" y="692696"/>
            <a:ext cx="4028792" cy="1703196"/>
          </a:xfrm>
          <a:prstGeom prst="rect">
            <a:avLst/>
          </a:prstGeom>
          <a:solidFill>
            <a:schemeClr val="bg1">
              <a:lumMod val="8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6" name="Tekstboks 15"/>
          <p:cNvSpPr txBox="1"/>
          <p:nvPr/>
        </p:nvSpPr>
        <p:spPr>
          <a:xfrm>
            <a:off x="5069686" y="1024965"/>
            <a:ext cx="3954929" cy="1200329"/>
          </a:xfrm>
          <a:prstGeom prst="rect">
            <a:avLst/>
          </a:prstGeom>
          <a:noFill/>
        </p:spPr>
        <p:txBody>
          <a:bodyPr wrap="none" rtlCol="0">
            <a:spAutoFit/>
          </a:bodyPr>
          <a:lstStyle/>
          <a:p>
            <a:r>
              <a:rPr lang="da-DK" dirty="0">
                <a:latin typeface="Arial" pitchFamily="34" charset="0"/>
                <a:cs typeface="Arial" pitchFamily="34" charset="0"/>
              </a:rPr>
              <a:t>Al meningsfuld tale om tanker, </a:t>
            </a:r>
          </a:p>
          <a:p>
            <a:r>
              <a:rPr lang="da-DK" dirty="0">
                <a:latin typeface="Arial" pitchFamily="34" charset="0"/>
                <a:cs typeface="Arial" pitchFamily="34" charset="0"/>
              </a:rPr>
              <a:t>ønsker, ideindhold, fantasier osv. </a:t>
            </a:r>
          </a:p>
          <a:p>
            <a:r>
              <a:rPr lang="da-DK" dirty="0">
                <a:latin typeface="Arial" pitchFamily="34" charset="0"/>
                <a:cs typeface="Arial" pitchFamily="34" charset="0"/>
              </a:rPr>
              <a:t>skal kunne føres tilbage til forhold</a:t>
            </a:r>
          </a:p>
          <a:p>
            <a:r>
              <a:rPr lang="da-DK" dirty="0">
                <a:latin typeface="Arial" pitchFamily="34" charset="0"/>
                <a:cs typeface="Arial" pitchFamily="34" charset="0"/>
              </a:rPr>
              <a:t>i verden eller til handlinger i verden.  </a:t>
            </a:r>
          </a:p>
        </p:txBody>
      </p:sp>
      <p:sp>
        <p:nvSpPr>
          <p:cNvPr id="19" name="Rektangel 18"/>
          <p:cNvSpPr/>
          <p:nvPr/>
        </p:nvSpPr>
        <p:spPr>
          <a:xfrm>
            <a:off x="690546" y="1624658"/>
            <a:ext cx="2016224" cy="4572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boks 13"/>
          <p:cNvSpPr txBox="1"/>
          <p:nvPr/>
        </p:nvSpPr>
        <p:spPr>
          <a:xfrm>
            <a:off x="899592" y="1675974"/>
            <a:ext cx="1915591" cy="369332"/>
          </a:xfrm>
          <a:prstGeom prst="rect">
            <a:avLst/>
          </a:prstGeom>
          <a:noFill/>
        </p:spPr>
        <p:txBody>
          <a:bodyPr wrap="square" rtlCol="0">
            <a:spAutoFit/>
          </a:bodyPr>
          <a:lstStyle/>
          <a:p>
            <a:r>
              <a:rPr lang="da-DK" dirty="0">
                <a:solidFill>
                  <a:schemeClr val="bg1"/>
                </a:solidFill>
                <a:latin typeface="Arial" pitchFamily="34" charset="0"/>
                <a:cs typeface="Arial" pitchFamily="34" charset="0"/>
              </a:rPr>
              <a:t>”Hun elsker is”</a:t>
            </a:r>
          </a:p>
        </p:txBody>
      </p:sp>
      <p:sp>
        <p:nvSpPr>
          <p:cNvPr id="21" name="Rektangel 20"/>
          <p:cNvSpPr/>
          <p:nvPr/>
        </p:nvSpPr>
        <p:spPr>
          <a:xfrm>
            <a:off x="1022001" y="3391952"/>
            <a:ext cx="2499098" cy="2708434"/>
          </a:xfrm>
          <a:prstGeom prst="rect">
            <a:avLst/>
          </a:prstGeom>
        </p:spPr>
        <p:txBody>
          <a:bodyPr wrap="square">
            <a:spAutoFit/>
          </a:bodyPr>
          <a:lstStyle/>
          <a:p>
            <a:r>
              <a:rPr lang="da-DK" dirty="0">
                <a:latin typeface="Arial" pitchFamily="34" charset="0"/>
                <a:cs typeface="Arial" pitchFamily="34" charset="0"/>
              </a:rPr>
              <a:t>Begrebsrealismen er uholdbar, fordi den er </a:t>
            </a:r>
            <a:r>
              <a:rPr lang="da-DK" b="1" dirty="0">
                <a:latin typeface="Arial" pitchFamily="34" charset="0"/>
                <a:cs typeface="Arial" pitchFamily="34" charset="0"/>
              </a:rPr>
              <a:t>kriterieløs</a:t>
            </a:r>
            <a:r>
              <a:rPr lang="da-DK" dirty="0">
                <a:latin typeface="Arial" pitchFamily="34" charset="0"/>
                <a:cs typeface="Arial" pitchFamily="34" charset="0"/>
              </a:rPr>
              <a:t>: Hvordan finder man fx en mulig verden? </a:t>
            </a:r>
          </a:p>
          <a:p>
            <a:endParaRPr lang="da-DK" sz="800" dirty="0">
              <a:latin typeface="Arial" pitchFamily="34" charset="0"/>
              <a:cs typeface="Arial" pitchFamily="34" charset="0"/>
            </a:endParaRPr>
          </a:p>
          <a:p>
            <a:r>
              <a:rPr lang="da-DK" dirty="0">
                <a:latin typeface="Arial" pitchFamily="34" charset="0"/>
                <a:cs typeface="Arial" pitchFamily="34" charset="0"/>
              </a:rPr>
              <a:t>Hvordan kan man vide, at man taler om den samme mulige verden? (Wittgenstein)</a:t>
            </a:r>
          </a:p>
        </p:txBody>
      </p:sp>
      <p:cxnSp>
        <p:nvCxnSpPr>
          <p:cNvPr id="20" name="Lige pilforbindelse 19"/>
          <p:cNvCxnSpPr/>
          <p:nvPr/>
        </p:nvCxnSpPr>
        <p:spPr>
          <a:xfrm flipV="1">
            <a:off x="3449513" y="4746169"/>
            <a:ext cx="1613046" cy="267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59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683566" y="491619"/>
            <a:ext cx="8174033" cy="2677656"/>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r>
              <a:rPr lang="da-DK" dirty="0">
                <a:latin typeface="Arial" pitchFamily="34" charset="0"/>
                <a:cs typeface="Arial" pitchFamily="34" charset="0"/>
              </a:rPr>
              <a:t>Hvor det første begreb er filosofisk ædrueligt, er det andet filosofisk suspekt,</a:t>
            </a:r>
          </a:p>
          <a:p>
            <a:r>
              <a:rPr lang="da-DK" dirty="0">
                <a:latin typeface="Arial" pitchFamily="34" charset="0"/>
                <a:cs typeface="Arial" pitchFamily="34" charset="0"/>
              </a:rPr>
              <a:t>idet det enten viser sig at bygge enten på </a:t>
            </a:r>
            <a:r>
              <a:rPr lang="da-DK" b="1" dirty="0">
                <a:latin typeface="Arial" pitchFamily="34" charset="0"/>
                <a:cs typeface="Arial" pitchFamily="34" charset="0"/>
              </a:rPr>
              <a:t>begrebsrealisme</a:t>
            </a:r>
            <a:r>
              <a:rPr lang="da-DK" dirty="0">
                <a:latin typeface="Arial" pitchFamily="34" charset="0"/>
                <a:cs typeface="Arial" pitchFamily="34" charset="0"/>
              </a:rPr>
              <a:t> (platonisk skuen) </a:t>
            </a:r>
          </a:p>
          <a:p>
            <a:r>
              <a:rPr lang="da-DK" dirty="0">
                <a:latin typeface="Arial" pitchFamily="34" charset="0"/>
                <a:cs typeface="Arial" pitchFamily="34" charset="0"/>
              </a:rPr>
              <a:t>eller på  </a:t>
            </a:r>
            <a:r>
              <a:rPr lang="da-DK" b="1" dirty="0">
                <a:latin typeface="Arial" pitchFamily="34" charset="0"/>
                <a:cs typeface="Arial" pitchFamily="34" charset="0"/>
              </a:rPr>
              <a:t>antirealisme</a:t>
            </a:r>
            <a:r>
              <a:rPr lang="da-DK" dirty="0">
                <a:latin typeface="Arial" pitchFamily="34" charset="0"/>
                <a:cs typeface="Arial" pitchFamily="34" charset="0"/>
              </a:rPr>
              <a:t> (fænomenalisme, konstruktivisme, performativisme).</a:t>
            </a:r>
          </a:p>
          <a:p>
            <a:endParaRPr lang="da-DK" sz="800" dirty="0">
              <a:latin typeface="Arial" pitchFamily="34" charset="0"/>
              <a:cs typeface="Arial" pitchFamily="34" charset="0"/>
            </a:endParaRPr>
          </a:p>
        </p:txBody>
      </p:sp>
      <p:sp>
        <p:nvSpPr>
          <p:cNvPr id="4" name="Rektangel 3"/>
          <p:cNvSpPr/>
          <p:nvPr/>
        </p:nvSpPr>
        <p:spPr>
          <a:xfrm>
            <a:off x="683566" y="2348880"/>
            <a:ext cx="4032449" cy="424847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7"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9"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1013963" y="2492896"/>
            <a:ext cx="3420000" cy="3916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 name="Rektangel 13"/>
          <p:cNvSpPr/>
          <p:nvPr/>
        </p:nvSpPr>
        <p:spPr>
          <a:xfrm>
            <a:off x="1013963" y="2465744"/>
            <a:ext cx="3558036" cy="4247317"/>
          </a:xfrm>
          <a:prstGeom prst="rect">
            <a:avLst/>
          </a:prstGeom>
        </p:spPr>
        <p:txBody>
          <a:bodyPr wrap="square">
            <a:spAutoFit/>
          </a:bodyPr>
          <a:lstStyle/>
          <a:p>
            <a:r>
              <a:rPr lang="da-DK" dirty="0">
                <a:latin typeface="Arial" pitchFamily="34" charset="0"/>
                <a:cs typeface="Arial" pitchFamily="34" charset="0"/>
              </a:rPr>
              <a:t>Antirealismen er uholdbar, fordi den </a:t>
            </a:r>
            <a:r>
              <a:rPr lang="da-DK" b="1" dirty="0">
                <a:latin typeface="Arial" pitchFamily="34" charset="0"/>
                <a:cs typeface="Arial" pitchFamily="34" charset="0"/>
              </a:rPr>
              <a:t>overgeneraliserer </a:t>
            </a:r>
            <a:r>
              <a:rPr lang="da-DK" dirty="0">
                <a:latin typeface="Arial" pitchFamily="34" charset="0"/>
                <a:cs typeface="Arial" pitchFamily="34" charset="0"/>
              </a:rPr>
              <a:t>(Austin):  ”Jeg tænker på en is. Men er der egentlig en is ”derude”? Er alt ikke blot mine sansebilleder, mi-ne konstruktioner. Er det ikke blot, perspektiver, jeg har?” Overgeneraliseringen består i, at man fjerner den distinktion mel-lem en særlig del af verden og selve verden, </a:t>
            </a:r>
            <a:r>
              <a:rPr lang="da-DK" i="1" dirty="0">
                <a:latin typeface="Arial" pitchFamily="34" charset="0"/>
                <a:cs typeface="Arial" pitchFamily="34" charset="0"/>
              </a:rPr>
              <a:t>som man i ud-gangspunktet selv forudsætter</a:t>
            </a:r>
            <a:r>
              <a:rPr lang="da-DK" dirty="0">
                <a:latin typeface="Arial" pitchFamily="34" charset="0"/>
                <a:cs typeface="Arial" pitchFamily="34" charset="0"/>
              </a:rPr>
              <a:t>. Altså: Selv antirealisten må forudsætte verden. (</a:t>
            </a:r>
            <a:r>
              <a:rPr lang="da-DK" b="1" dirty="0">
                <a:latin typeface="Arial" pitchFamily="34" charset="0"/>
                <a:cs typeface="Arial" pitchFamily="34" charset="0"/>
              </a:rPr>
              <a:t>realismetesen</a:t>
            </a:r>
            <a:r>
              <a:rPr lang="da-DK" dirty="0">
                <a:latin typeface="Arial" pitchFamily="34" charset="0"/>
                <a:cs typeface="Arial" pitchFamily="34" charset="0"/>
              </a:rPr>
              <a:t>)</a:t>
            </a:r>
          </a:p>
        </p:txBody>
      </p:sp>
      <p:sp>
        <p:nvSpPr>
          <p:cNvPr id="15"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Tree>
    <p:extLst>
      <p:ext uri="{BB962C8B-B14F-4D97-AF65-F5344CB8AC3E}">
        <p14:creationId xmlns:p14="http://schemas.microsoft.com/office/powerpoint/2010/main" val="225089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kstboks 1"/>
          <p:cNvSpPr txBox="1"/>
          <p:nvPr/>
        </p:nvSpPr>
        <p:spPr>
          <a:xfrm>
            <a:off x="683566" y="491619"/>
            <a:ext cx="8174033" cy="2677656"/>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a:p>
            <a:endParaRPr lang="da-DK" dirty="0">
              <a:latin typeface="Arial" pitchFamily="34" charset="0"/>
              <a:cs typeface="Arial" pitchFamily="34" charset="0"/>
            </a:endParaRPr>
          </a:p>
          <a:p>
            <a:r>
              <a:rPr lang="da-DK" dirty="0">
                <a:latin typeface="Arial" pitchFamily="34" charset="0"/>
                <a:cs typeface="Arial" pitchFamily="34" charset="0"/>
              </a:rPr>
              <a:t>Hvor det første begreb er filosofisk ædrueligt, er det andet filosofisk suspekt,</a:t>
            </a:r>
          </a:p>
          <a:p>
            <a:r>
              <a:rPr lang="da-DK" dirty="0">
                <a:latin typeface="Arial" pitchFamily="34" charset="0"/>
                <a:cs typeface="Arial" pitchFamily="34" charset="0"/>
              </a:rPr>
              <a:t>idet det enten viser sig at bygge enten på </a:t>
            </a:r>
            <a:r>
              <a:rPr lang="da-DK" b="1" dirty="0">
                <a:latin typeface="Arial" pitchFamily="34" charset="0"/>
                <a:cs typeface="Arial" pitchFamily="34" charset="0"/>
              </a:rPr>
              <a:t>begrebsrealisme</a:t>
            </a:r>
            <a:r>
              <a:rPr lang="da-DK" dirty="0">
                <a:latin typeface="Arial" pitchFamily="34" charset="0"/>
                <a:cs typeface="Arial" pitchFamily="34" charset="0"/>
              </a:rPr>
              <a:t> (platonisk skuen) </a:t>
            </a:r>
          </a:p>
          <a:p>
            <a:r>
              <a:rPr lang="da-DK" dirty="0">
                <a:latin typeface="Arial" pitchFamily="34" charset="0"/>
                <a:cs typeface="Arial" pitchFamily="34" charset="0"/>
              </a:rPr>
              <a:t>eller på  </a:t>
            </a:r>
            <a:r>
              <a:rPr lang="da-DK" b="1" dirty="0">
                <a:latin typeface="Arial" pitchFamily="34" charset="0"/>
                <a:cs typeface="Arial" pitchFamily="34" charset="0"/>
              </a:rPr>
              <a:t>antirealisme</a:t>
            </a:r>
            <a:r>
              <a:rPr lang="da-DK" dirty="0">
                <a:latin typeface="Arial" pitchFamily="34" charset="0"/>
                <a:cs typeface="Arial" pitchFamily="34" charset="0"/>
              </a:rPr>
              <a:t> (fænomenalisme, konstruktivisme, performativisme).</a:t>
            </a:r>
          </a:p>
          <a:p>
            <a:endParaRPr lang="da-DK" sz="800" dirty="0">
              <a:latin typeface="Arial" pitchFamily="34" charset="0"/>
              <a:cs typeface="Arial" pitchFamily="34" charset="0"/>
            </a:endParaRPr>
          </a:p>
        </p:txBody>
      </p:sp>
      <p:sp>
        <p:nvSpPr>
          <p:cNvPr id="24" name="Tekstboks 2"/>
          <p:cNvSpPr txBox="1"/>
          <p:nvPr/>
        </p:nvSpPr>
        <p:spPr>
          <a:xfrm>
            <a:off x="1440414" y="910045"/>
            <a:ext cx="7192995" cy="1046440"/>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 (pragmatik)</a:t>
            </a:r>
          </a:p>
          <a:p>
            <a:pPr marL="285750" indent="-285750">
              <a:buFont typeface="Arial" pitchFamily="34" charset="0"/>
              <a:buChar char="•"/>
            </a:pPr>
            <a:endParaRPr lang="da-DK" sz="800" dirty="0">
              <a:latin typeface="Arial" pitchFamily="34" charset="0"/>
              <a:cs typeface="Arial" pitchFamily="34" charset="0"/>
            </a:endParaRPr>
          </a:p>
          <a:p>
            <a:pPr marL="285750" indent="-285750">
              <a:buFont typeface="Arial" pitchFamily="34" charset="0"/>
              <a:buChar char="•"/>
            </a:pPr>
            <a:r>
              <a:rPr lang="da-DK" dirty="0">
                <a:latin typeface="Arial" pitchFamily="34" charset="0"/>
                <a:cs typeface="Arial" pitchFamily="34" charset="0"/>
              </a:rPr>
              <a:t>Fiktion som reference (tout court) til det blot mulige, til forestilling, </a:t>
            </a:r>
          </a:p>
          <a:p>
            <a:r>
              <a:rPr lang="da-DK" dirty="0">
                <a:latin typeface="Arial" pitchFamily="34" charset="0"/>
                <a:cs typeface="Arial" pitchFamily="34" charset="0"/>
              </a:rPr>
              <a:t>    indbildning, imagination, artificium (semantisk)</a:t>
            </a:r>
          </a:p>
        </p:txBody>
      </p:sp>
      <p:sp>
        <p:nvSpPr>
          <p:cNvPr id="23" name="Rektangel 22"/>
          <p:cNvSpPr/>
          <p:nvPr/>
        </p:nvSpPr>
        <p:spPr>
          <a:xfrm>
            <a:off x="395536" y="5767180"/>
            <a:ext cx="8352928" cy="974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4" y="3185391"/>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5244154" y="2996951"/>
            <a:ext cx="3216277"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7" name="Picture 2" descr="http://stefstation.com/images/imagination-stori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542" y="3185390"/>
            <a:ext cx="2857500" cy="3223521"/>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068949" y="5191116"/>
            <a:ext cx="1152128"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9" name="Picture 4" descr="http://www.anderstrup-haandtryk.dk/rentegninger/isvaff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8620" y="3284984"/>
            <a:ext cx="652783" cy="13800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mparestoreprices.co.uk/images/te/tesco-6ft-real-look-tree-direc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52209" y="339502"/>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ttp://www.arthursclipart.org/children/babiescol/Standin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57530" y="904003"/>
            <a:ext cx="648073" cy="11499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http://www.arthursclipart.org/children/babiescol/Standin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842538" y="903418"/>
            <a:ext cx="648073" cy="1149998"/>
          </a:xfrm>
          <a:prstGeom prst="rect">
            <a:avLst/>
          </a:prstGeom>
          <a:noFill/>
          <a:extLst>
            <a:ext uri="{909E8E84-426E-40DD-AFC4-6F175D3DCCD1}">
              <a14:hiddenFill xmlns:a14="http://schemas.microsoft.com/office/drawing/2010/main">
                <a:solidFill>
                  <a:srgbClr val="FFFFFF"/>
                </a:solidFill>
              </a14:hiddenFill>
            </a:ext>
          </a:extLst>
        </p:spPr>
      </p:pic>
      <p:sp>
        <p:nvSpPr>
          <p:cNvPr id="16" name="Rektangel 15"/>
          <p:cNvSpPr/>
          <p:nvPr/>
        </p:nvSpPr>
        <p:spPr>
          <a:xfrm>
            <a:off x="1718994" y="339502"/>
            <a:ext cx="648073" cy="564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7" name="Rektangel 16"/>
          <p:cNvSpPr/>
          <p:nvPr/>
        </p:nvSpPr>
        <p:spPr>
          <a:xfrm>
            <a:off x="3766217" y="339502"/>
            <a:ext cx="648073" cy="564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Rektangel 9"/>
          <p:cNvSpPr/>
          <p:nvPr/>
        </p:nvSpPr>
        <p:spPr>
          <a:xfrm>
            <a:off x="1718994" y="339502"/>
            <a:ext cx="2695296" cy="1793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1" name="Kombinationstegning 20"/>
          <p:cNvSpPr/>
          <p:nvPr/>
        </p:nvSpPr>
        <p:spPr>
          <a:xfrm>
            <a:off x="4469963" y="1236179"/>
            <a:ext cx="2543600" cy="1811821"/>
          </a:xfrm>
          <a:custGeom>
            <a:avLst/>
            <a:gdLst>
              <a:gd name="connsiteX0" fmla="*/ 2923309 w 2995746"/>
              <a:gd name="connsiteY0" fmla="*/ 1898073 h 1898073"/>
              <a:gd name="connsiteX1" fmla="*/ 2618509 w 2995746"/>
              <a:gd name="connsiteY1" fmla="*/ 332509 h 1898073"/>
              <a:gd name="connsiteX2" fmla="*/ 0 w 2995746"/>
              <a:gd name="connsiteY2" fmla="*/ 0 h 1898073"/>
              <a:gd name="connsiteX3" fmla="*/ 0 w 2995746"/>
              <a:gd name="connsiteY3" fmla="*/ 0 h 1898073"/>
            </a:gdLst>
            <a:ahLst/>
            <a:cxnLst>
              <a:cxn ang="0">
                <a:pos x="connsiteX0" y="connsiteY0"/>
              </a:cxn>
              <a:cxn ang="0">
                <a:pos x="connsiteX1" y="connsiteY1"/>
              </a:cxn>
              <a:cxn ang="0">
                <a:pos x="connsiteX2" y="connsiteY2"/>
              </a:cxn>
              <a:cxn ang="0">
                <a:pos x="connsiteX3" y="connsiteY3"/>
              </a:cxn>
            </a:cxnLst>
            <a:rect l="l" t="t" r="r" b="b"/>
            <a:pathLst>
              <a:path w="2995746" h="1898073">
                <a:moveTo>
                  <a:pt x="2923309" y="1898073"/>
                </a:moveTo>
                <a:cubicBezTo>
                  <a:pt x="3014518" y="1273463"/>
                  <a:pt x="3105727" y="648854"/>
                  <a:pt x="2618509" y="332509"/>
                </a:cubicBezTo>
                <a:cubicBezTo>
                  <a:pt x="2131291" y="16164"/>
                  <a:pt x="0" y="0"/>
                  <a:pt x="0" y="0"/>
                </a:cubicBezTo>
                <a:lnTo>
                  <a:pt x="0" y="0"/>
                </a:lnTo>
              </a:path>
            </a:pathLst>
          </a:custGeom>
          <a:ln w="889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dirty="0"/>
          </a:p>
        </p:txBody>
      </p:sp>
      <p:sp>
        <p:nvSpPr>
          <p:cNvPr id="18" name="Rektangel 17"/>
          <p:cNvSpPr/>
          <p:nvPr/>
        </p:nvSpPr>
        <p:spPr>
          <a:xfrm>
            <a:off x="5227894" y="186339"/>
            <a:ext cx="3740558" cy="25853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9" name="Tekstboks 18"/>
          <p:cNvSpPr txBox="1"/>
          <p:nvPr/>
        </p:nvSpPr>
        <p:spPr>
          <a:xfrm>
            <a:off x="5260777" y="186340"/>
            <a:ext cx="3719801" cy="2585323"/>
          </a:xfrm>
          <a:prstGeom prst="rect">
            <a:avLst/>
          </a:prstGeom>
          <a:noFill/>
          <a:ln w="44450">
            <a:solidFill>
              <a:srgbClr val="FF0000"/>
            </a:solidFill>
          </a:ln>
        </p:spPr>
        <p:txBody>
          <a:bodyPr wrap="none" rtlCol="0">
            <a:spAutoFit/>
          </a:bodyPr>
          <a:lstStyle/>
          <a:p>
            <a:r>
              <a:rPr lang="da-DK" dirty="0">
                <a:latin typeface="Arial" pitchFamily="34" charset="0"/>
                <a:cs typeface="Arial" pitchFamily="34" charset="0"/>
              </a:rPr>
              <a:t>Eksempelvis er perspektivismen </a:t>
            </a:r>
          </a:p>
          <a:p>
            <a:r>
              <a:rPr lang="da-DK" dirty="0">
                <a:latin typeface="Arial" pitchFamily="34" charset="0"/>
                <a:cs typeface="Arial" pitchFamily="34" charset="0"/>
              </a:rPr>
              <a:t>(Nietzsche) forkert, fordi ordet </a:t>
            </a:r>
          </a:p>
          <a:p>
            <a:r>
              <a:rPr lang="da-DK" dirty="0">
                <a:latin typeface="Arial" pitchFamily="34" charset="0"/>
                <a:cs typeface="Arial" pitchFamily="34" charset="0"/>
              </a:rPr>
              <a:t>perspektiv kun giver mening, hvis </a:t>
            </a:r>
          </a:p>
          <a:p>
            <a:r>
              <a:rPr lang="da-DK" dirty="0">
                <a:latin typeface="Arial" pitchFamily="34" charset="0"/>
                <a:cs typeface="Arial" pitchFamily="34" charset="0"/>
              </a:rPr>
              <a:t>der er noget, perspektiverne kan </a:t>
            </a:r>
          </a:p>
          <a:p>
            <a:r>
              <a:rPr lang="da-DK" dirty="0">
                <a:latin typeface="Arial" pitchFamily="34" charset="0"/>
                <a:cs typeface="Arial" pitchFamily="34" charset="0"/>
              </a:rPr>
              <a:t>anlægges på og koordineres i </a:t>
            </a:r>
          </a:p>
          <a:p>
            <a:r>
              <a:rPr lang="da-DK" dirty="0">
                <a:latin typeface="Arial" pitchFamily="34" charset="0"/>
                <a:cs typeface="Arial" pitchFamily="34" charset="0"/>
              </a:rPr>
              <a:t>forhold til og som derfor ikke selv </a:t>
            </a:r>
          </a:p>
          <a:p>
            <a:r>
              <a:rPr lang="da-DK" dirty="0">
                <a:latin typeface="Arial" pitchFamily="34" charset="0"/>
                <a:cs typeface="Arial" pitchFamily="34" charset="0"/>
              </a:rPr>
              <a:t>kan være et perspektiv. Men dette </a:t>
            </a:r>
          </a:p>
          <a:p>
            <a:r>
              <a:rPr lang="da-DK" dirty="0">
                <a:latin typeface="Arial" pitchFamily="34" charset="0"/>
                <a:cs typeface="Arial" pitchFamily="34" charset="0"/>
              </a:rPr>
              <a:t>‘noget’ er det, vi normalt kalder </a:t>
            </a:r>
          </a:p>
          <a:p>
            <a:r>
              <a:rPr lang="da-DK" dirty="0">
                <a:latin typeface="Arial" pitchFamily="34" charset="0"/>
                <a:cs typeface="Arial" pitchFamily="34" charset="0"/>
              </a:rPr>
              <a:t>verden</a:t>
            </a:r>
            <a:r>
              <a:rPr lang="da-DK" dirty="0"/>
              <a:t>.</a:t>
            </a:r>
          </a:p>
        </p:txBody>
      </p:sp>
      <p:sp>
        <p:nvSpPr>
          <p:cNvPr id="20" name="Rektangel 19"/>
          <p:cNvSpPr/>
          <p:nvPr/>
        </p:nvSpPr>
        <p:spPr>
          <a:xfrm>
            <a:off x="683566" y="2348880"/>
            <a:ext cx="4032449" cy="424847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2" name="Rektangel 21"/>
          <p:cNvSpPr/>
          <p:nvPr/>
        </p:nvSpPr>
        <p:spPr>
          <a:xfrm>
            <a:off x="1013963" y="2492896"/>
            <a:ext cx="3456000" cy="3916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6" name="Rektangel 25"/>
          <p:cNvSpPr/>
          <p:nvPr/>
        </p:nvSpPr>
        <p:spPr>
          <a:xfrm>
            <a:off x="1013963" y="2465744"/>
            <a:ext cx="3558036" cy="3970318"/>
          </a:xfrm>
          <a:prstGeom prst="rect">
            <a:avLst/>
          </a:prstGeom>
        </p:spPr>
        <p:txBody>
          <a:bodyPr wrap="square">
            <a:spAutoFit/>
          </a:bodyPr>
          <a:lstStyle/>
          <a:p>
            <a:r>
              <a:rPr lang="da-DK" dirty="0">
                <a:latin typeface="Arial" pitchFamily="34" charset="0"/>
                <a:cs typeface="Arial" pitchFamily="34" charset="0"/>
              </a:rPr>
              <a:t>Antirealismen er uholdbar, fordi den </a:t>
            </a:r>
            <a:r>
              <a:rPr lang="da-DK" b="1" dirty="0">
                <a:latin typeface="Arial" pitchFamily="34" charset="0"/>
                <a:cs typeface="Arial" pitchFamily="34" charset="0"/>
              </a:rPr>
              <a:t>overgeneraliserer </a:t>
            </a:r>
            <a:r>
              <a:rPr lang="da-DK" dirty="0">
                <a:latin typeface="Arial" pitchFamily="34" charset="0"/>
                <a:cs typeface="Arial" pitchFamily="34" charset="0"/>
              </a:rPr>
              <a:t>(Austin):  ”Jeg tænker på en is. Men er der egentlig en is ”derude”? Er alt ikke blot mine sansebilleder, mi-ne konstruktioner. Er det ikke blot, perspektiver, jeg har?” Overgeneraliseringen består i, at man fjerner den distinktion mel-lem en særlig del af verden og verden, </a:t>
            </a:r>
            <a:r>
              <a:rPr lang="da-DK" i="1" dirty="0">
                <a:latin typeface="Arial" pitchFamily="34" charset="0"/>
                <a:cs typeface="Arial" pitchFamily="34" charset="0"/>
              </a:rPr>
              <a:t>som man i udgangs-punktet forudsætter</a:t>
            </a:r>
            <a:r>
              <a:rPr lang="da-DK" dirty="0">
                <a:latin typeface="Arial" pitchFamily="34" charset="0"/>
                <a:cs typeface="Arial" pitchFamily="34" charset="0"/>
              </a:rPr>
              <a:t>. Altså: Selv antirealisten må forudsætte verden. (</a:t>
            </a:r>
            <a:r>
              <a:rPr lang="da-DK" b="1" dirty="0">
                <a:latin typeface="Arial" pitchFamily="34" charset="0"/>
                <a:cs typeface="Arial" pitchFamily="34" charset="0"/>
              </a:rPr>
              <a:t>realismetesen</a:t>
            </a:r>
            <a:r>
              <a:rPr lang="da-DK" dirty="0">
                <a:latin typeface="Arial" pitchFamily="34" charset="0"/>
                <a:cs typeface="Arial" pitchFamily="34" charset="0"/>
              </a:rPr>
              <a:t>)</a:t>
            </a:r>
          </a:p>
        </p:txBody>
      </p:sp>
    </p:spTree>
    <p:extLst>
      <p:ext uri="{BB962C8B-B14F-4D97-AF65-F5344CB8AC3E}">
        <p14:creationId xmlns:p14="http://schemas.microsoft.com/office/powerpoint/2010/main" val="421418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932040" y="2835518"/>
            <a:ext cx="3340785" cy="2393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boks 2"/>
          <p:cNvSpPr txBox="1"/>
          <p:nvPr/>
        </p:nvSpPr>
        <p:spPr>
          <a:xfrm>
            <a:off x="1475656" y="1196752"/>
            <a:ext cx="3602268" cy="492443"/>
          </a:xfrm>
          <a:prstGeom prst="rect">
            <a:avLst/>
          </a:prstGeom>
          <a:noFill/>
        </p:spPr>
        <p:txBody>
          <a:bodyPr wrap="none" rtlCol="0">
            <a:spAutoFit/>
          </a:bodyPr>
          <a:lstStyle/>
          <a:p>
            <a:pPr marL="285750" indent="-285750">
              <a:buFont typeface="Arial" pitchFamily="34" charset="0"/>
              <a:buChar char="•"/>
            </a:pPr>
            <a:r>
              <a:rPr lang="da-DK" dirty="0">
                <a:latin typeface="Arial" pitchFamily="34" charset="0"/>
                <a:cs typeface="Arial" pitchFamily="34" charset="0"/>
              </a:rPr>
              <a:t>Fiktion som foregiven handling</a:t>
            </a:r>
          </a:p>
          <a:p>
            <a:pPr marL="285750" indent="-285750">
              <a:buFont typeface="Arial" pitchFamily="34" charset="0"/>
              <a:buChar char="•"/>
            </a:pPr>
            <a:endParaRPr lang="da-DK" sz="800" dirty="0"/>
          </a:p>
        </p:txBody>
      </p:sp>
      <p:sp>
        <p:nvSpPr>
          <p:cNvPr id="13" name="Rektangel 12"/>
          <p:cNvSpPr/>
          <p:nvPr/>
        </p:nvSpPr>
        <p:spPr>
          <a:xfrm>
            <a:off x="683568" y="2132400"/>
            <a:ext cx="3096344" cy="3600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295" name="Picture 7" descr="http://images.fyens.dk/86/464786_605_450_0_0_0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5" y="2320839"/>
            <a:ext cx="2435549" cy="3223521"/>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5077924" y="2916234"/>
            <a:ext cx="3288080" cy="2308324"/>
          </a:xfrm>
          <a:prstGeom prst="rect">
            <a:avLst/>
          </a:prstGeom>
          <a:noFill/>
        </p:spPr>
        <p:txBody>
          <a:bodyPr wrap="none" rtlCol="0">
            <a:spAutoFit/>
          </a:bodyPr>
          <a:lstStyle/>
          <a:p>
            <a:r>
              <a:rPr lang="da-DK" dirty="0">
                <a:latin typeface="Arial" pitchFamily="34" charset="0"/>
                <a:cs typeface="Arial" pitchFamily="34" charset="0"/>
              </a:rPr>
              <a:t>Derfor synes en definition af </a:t>
            </a:r>
          </a:p>
          <a:p>
            <a:r>
              <a:rPr lang="da-DK" dirty="0">
                <a:latin typeface="Arial" pitchFamily="34" charset="0"/>
                <a:cs typeface="Arial" pitchFamily="34" charset="0"/>
              </a:rPr>
              <a:t>fiktionsbegrebet at måtte tage </a:t>
            </a:r>
          </a:p>
          <a:p>
            <a:r>
              <a:rPr lang="da-DK" dirty="0">
                <a:latin typeface="Arial" pitchFamily="34" charset="0"/>
                <a:cs typeface="Arial" pitchFamily="34" charset="0"/>
              </a:rPr>
              <a:t>sit udgangspunkt i en forstå-</a:t>
            </a:r>
          </a:p>
          <a:p>
            <a:r>
              <a:rPr lang="da-DK" dirty="0">
                <a:latin typeface="Arial" pitchFamily="34" charset="0"/>
                <a:cs typeface="Arial" pitchFamily="34" charset="0"/>
              </a:rPr>
              <a:t>else af fiktion som foregiven </a:t>
            </a:r>
          </a:p>
          <a:p>
            <a:r>
              <a:rPr lang="da-DK" dirty="0">
                <a:latin typeface="Arial" pitchFamily="34" charset="0"/>
                <a:cs typeface="Arial" pitchFamily="34" charset="0"/>
              </a:rPr>
              <a:t>handling. Her eksisterer </a:t>
            </a:r>
            <a:r>
              <a:rPr lang="da-DK" dirty="0" err="1">
                <a:latin typeface="Arial" pitchFamily="34" charset="0"/>
                <a:cs typeface="Arial" pitchFamily="34" charset="0"/>
              </a:rPr>
              <a:t>nem-</a:t>
            </a:r>
            <a:endParaRPr lang="da-DK" dirty="0">
              <a:latin typeface="Arial" pitchFamily="34" charset="0"/>
              <a:cs typeface="Arial" pitchFamily="34" charset="0"/>
            </a:endParaRPr>
          </a:p>
          <a:p>
            <a:r>
              <a:rPr lang="da-DK" dirty="0">
                <a:latin typeface="Arial" pitchFamily="34" charset="0"/>
                <a:cs typeface="Arial" pitchFamily="34" charset="0"/>
              </a:rPr>
              <a:t>lig intet, uden der foreligger  </a:t>
            </a:r>
          </a:p>
          <a:p>
            <a:r>
              <a:rPr lang="da-DK" dirty="0">
                <a:latin typeface="Arial" pitchFamily="34" charset="0"/>
                <a:cs typeface="Arial" pitchFamily="34" charset="0"/>
              </a:rPr>
              <a:t>offentligt tilgængelige kriterier</a:t>
            </a:r>
          </a:p>
          <a:p>
            <a:r>
              <a:rPr lang="da-DK" dirty="0">
                <a:latin typeface="Arial" pitchFamily="34" charset="0"/>
                <a:cs typeface="Arial" pitchFamily="34" charset="0"/>
              </a:rPr>
              <a:t>herfor. Her er intet skjult.</a:t>
            </a:r>
          </a:p>
        </p:txBody>
      </p:sp>
      <p:cxnSp>
        <p:nvCxnSpPr>
          <p:cNvPr id="8" name="Lige pilforbindelse 7"/>
          <p:cNvCxnSpPr>
            <a:stCxn id="5" idx="1"/>
          </p:cNvCxnSpPr>
          <p:nvPr/>
        </p:nvCxnSpPr>
        <p:spPr>
          <a:xfrm flipH="1" flipV="1">
            <a:off x="3779912" y="3516401"/>
            <a:ext cx="1152128" cy="515958"/>
          </a:xfrm>
          <a:prstGeom prst="straightConnector1">
            <a:avLst/>
          </a:prstGeom>
          <a:ln w="793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6" name="Rektangel 5"/>
          <p:cNvSpPr/>
          <p:nvPr/>
        </p:nvSpPr>
        <p:spPr>
          <a:xfrm>
            <a:off x="4139952" y="4509120"/>
            <a:ext cx="4608512" cy="1251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boks 6"/>
          <p:cNvSpPr txBox="1"/>
          <p:nvPr/>
        </p:nvSpPr>
        <p:spPr>
          <a:xfrm>
            <a:off x="4455904" y="4621030"/>
            <a:ext cx="3544560" cy="923330"/>
          </a:xfrm>
          <a:prstGeom prst="rect">
            <a:avLst/>
          </a:prstGeom>
          <a:noFill/>
        </p:spPr>
        <p:txBody>
          <a:bodyPr wrap="none" rtlCol="0">
            <a:spAutoFit/>
          </a:bodyPr>
          <a:lstStyle/>
          <a:p>
            <a:r>
              <a:rPr lang="da-DK" dirty="0">
                <a:latin typeface="Arial" pitchFamily="34" charset="0"/>
                <a:cs typeface="Arial" pitchFamily="34" charset="0"/>
              </a:rPr>
              <a:t>Men hvad er foregiven handling?</a:t>
            </a:r>
          </a:p>
          <a:p>
            <a:endParaRPr lang="da-DK" dirty="0">
              <a:latin typeface="Arial" pitchFamily="34" charset="0"/>
              <a:cs typeface="Arial" pitchFamily="34" charset="0"/>
            </a:endParaRPr>
          </a:p>
          <a:p>
            <a:r>
              <a:rPr lang="da-DK" dirty="0">
                <a:latin typeface="Arial" pitchFamily="34" charset="0"/>
                <a:cs typeface="Arial" pitchFamily="34" charset="0"/>
              </a:rPr>
              <a:t> Lad os se på leg!</a:t>
            </a:r>
          </a:p>
        </p:txBody>
      </p:sp>
      <p:sp>
        <p:nvSpPr>
          <p:cNvPr id="11" name="Tekstboks 1"/>
          <p:cNvSpPr txBox="1"/>
          <p:nvPr/>
        </p:nvSpPr>
        <p:spPr>
          <a:xfrm>
            <a:off x="683566" y="491619"/>
            <a:ext cx="4467890" cy="1446550"/>
          </a:xfrm>
          <a:prstGeom prst="rect">
            <a:avLst/>
          </a:prstGeom>
          <a:noFill/>
        </p:spPr>
        <p:txBody>
          <a:bodyPr wrap="none" rtlCol="0">
            <a:spAutoFit/>
          </a:bodyPr>
          <a:lstStyle/>
          <a:p>
            <a:r>
              <a:rPr lang="da-DK" dirty="0">
                <a:latin typeface="Arial" pitchFamily="34" charset="0"/>
                <a:cs typeface="Arial" pitchFamily="34" charset="0"/>
              </a:rPr>
              <a:t>Der er grundlæggende to fiktionsbegreber</a:t>
            </a:r>
          </a:p>
          <a:p>
            <a:endParaRPr lang="da-DK" sz="800"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dirty="0">
              <a:latin typeface="Arial" pitchFamily="34" charset="0"/>
              <a:cs typeface="Arial" pitchFamily="34" charset="0"/>
            </a:endParaRPr>
          </a:p>
          <a:p>
            <a:endParaRPr lang="da-DK" sz="800" dirty="0">
              <a:latin typeface="Arial" pitchFamily="34" charset="0"/>
              <a:cs typeface="Arial" pitchFamily="34" charset="0"/>
            </a:endParaRPr>
          </a:p>
        </p:txBody>
      </p:sp>
    </p:spTree>
    <p:extLst>
      <p:ext uri="{BB962C8B-B14F-4D97-AF65-F5344CB8AC3E}">
        <p14:creationId xmlns:p14="http://schemas.microsoft.com/office/powerpoint/2010/main" val="345956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22_Standarddesign">
  <a:themeElements>
    <a:clrScheme name="20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0_Standarddesign">
      <a:majorFont>
        <a:latin typeface="Times New Roman"/>
        <a:ea typeface=""/>
        <a:cs typeface="Arial"/>
      </a:majorFont>
      <a:minorFont>
        <a:latin typeface="Times New Roman"/>
        <a:ea typeface=""/>
        <a:cs typeface="Arial"/>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_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_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_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7850</TotalTime>
  <Words>4248</Words>
  <Application>Microsoft Office PowerPoint</Application>
  <PresentationFormat>Skærmshow (4:3)</PresentationFormat>
  <Paragraphs>1036</Paragraphs>
  <Slides>27</Slides>
  <Notes>13</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27</vt:i4>
      </vt:variant>
    </vt:vector>
  </HeadingPairs>
  <TitlesOfParts>
    <vt:vector size="35" baseType="lpstr">
      <vt:lpstr>Arial</vt:lpstr>
      <vt:lpstr>Arial Black</vt:lpstr>
      <vt:lpstr>Calibri</vt:lpstr>
      <vt:lpstr>Futura Medium</vt:lpstr>
      <vt:lpstr>Times New Roman</vt:lpstr>
      <vt:lpstr>Verdana</vt:lpstr>
      <vt:lpstr>Wingdings</vt:lpstr>
      <vt:lpstr>22_Standarddesign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dc:creator>
  <cp:lastModifiedBy>Peter Widell</cp:lastModifiedBy>
  <cp:revision>157</cp:revision>
  <cp:lastPrinted>2011-06-10T06:56:56Z</cp:lastPrinted>
  <dcterms:created xsi:type="dcterms:W3CDTF">2011-05-09T20:46:50Z</dcterms:created>
  <dcterms:modified xsi:type="dcterms:W3CDTF">2017-03-01T10:33:12Z</dcterms:modified>
</cp:coreProperties>
</file>