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0" r:id="rId2"/>
    <p:sldId id="259" r:id="rId3"/>
    <p:sldId id="258"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F84E5-2176-45FF-B227-20F23E6943DF}" type="datetimeFigureOut">
              <a:rPr lang="da-DK" smtClean="0"/>
              <a:t>03-03-2017</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EBF1E-A2E7-4CC3-AF58-B974F8D46650}" type="slidenum">
              <a:rPr lang="da-DK" smtClean="0"/>
              <a:t>‹nr.›</a:t>
            </a:fld>
            <a:endParaRPr lang="da-DK"/>
          </a:p>
        </p:txBody>
      </p:sp>
    </p:spTree>
    <p:extLst>
      <p:ext uri="{BB962C8B-B14F-4D97-AF65-F5344CB8AC3E}">
        <p14:creationId xmlns:p14="http://schemas.microsoft.com/office/powerpoint/2010/main" val="47372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80C8A636-67A4-4AD7-8074-D8C163FF4BF8}" type="datetimeFigureOut">
              <a:rPr lang="da-DK" smtClean="0"/>
              <a:t>03-03-2017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102870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0C8A636-67A4-4AD7-8074-D8C163FF4BF8}" type="datetimeFigureOut">
              <a:rPr lang="da-DK" smtClean="0"/>
              <a:t>03-03-2017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210600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0C8A636-67A4-4AD7-8074-D8C163FF4BF8}" type="datetimeFigureOut">
              <a:rPr lang="da-DK" smtClean="0"/>
              <a:t>03-03-2017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229100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0C8A636-67A4-4AD7-8074-D8C163FF4BF8}" type="datetimeFigureOut">
              <a:rPr lang="da-DK" smtClean="0"/>
              <a:t>03-03-2017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110143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80C8A636-67A4-4AD7-8074-D8C163FF4BF8}" type="datetimeFigureOut">
              <a:rPr lang="da-DK" smtClean="0"/>
              <a:t>03-03-2017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309507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80C8A636-67A4-4AD7-8074-D8C163FF4BF8}" type="datetimeFigureOut">
              <a:rPr lang="da-DK" smtClean="0"/>
              <a:t>03-03-2017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87889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80C8A636-67A4-4AD7-8074-D8C163FF4BF8}" type="datetimeFigureOut">
              <a:rPr lang="da-DK" smtClean="0"/>
              <a:t>03-03-2017</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65072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80C8A636-67A4-4AD7-8074-D8C163FF4BF8}" type="datetimeFigureOut">
              <a:rPr lang="da-DK" smtClean="0"/>
              <a:t>03-03-2017</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93971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0C8A636-67A4-4AD7-8074-D8C163FF4BF8}" type="datetimeFigureOut">
              <a:rPr lang="da-DK" smtClean="0"/>
              <a:t>03-03-2017</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6772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80C8A636-67A4-4AD7-8074-D8C163FF4BF8}" type="datetimeFigureOut">
              <a:rPr lang="da-DK" smtClean="0"/>
              <a:t>03-03-2017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332774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80C8A636-67A4-4AD7-8074-D8C163FF4BF8}" type="datetimeFigureOut">
              <a:rPr lang="da-DK" smtClean="0"/>
              <a:t>03-03-2017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E06C147-893E-4303-9492-97E5F3C87AB5}" type="slidenum">
              <a:rPr lang="da-DK" smtClean="0"/>
              <a:t>‹nr.›</a:t>
            </a:fld>
            <a:endParaRPr lang="da-DK"/>
          </a:p>
        </p:txBody>
      </p:sp>
    </p:spTree>
    <p:extLst>
      <p:ext uri="{BB962C8B-B14F-4D97-AF65-F5344CB8AC3E}">
        <p14:creationId xmlns:p14="http://schemas.microsoft.com/office/powerpoint/2010/main" val="425316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8A636-67A4-4AD7-8074-D8C163FF4BF8}" type="datetimeFigureOut">
              <a:rPr lang="da-DK" smtClean="0"/>
              <a:t>03-03-2017</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6C147-893E-4303-9492-97E5F3C87AB5}" type="slidenum">
              <a:rPr lang="da-DK" smtClean="0"/>
              <a:t>‹nr.›</a:t>
            </a:fld>
            <a:endParaRPr lang="da-DK"/>
          </a:p>
        </p:txBody>
      </p:sp>
    </p:spTree>
    <p:extLst>
      <p:ext uri="{BB962C8B-B14F-4D97-AF65-F5344CB8AC3E}">
        <p14:creationId xmlns:p14="http://schemas.microsoft.com/office/powerpoint/2010/main" val="3764389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hyperlink" Target="http://www.youtube.com/watch?v=Bl9Th7usB4I" TargetMode="External"/><Relationship Id="rId1" Type="http://schemas.openxmlformats.org/officeDocument/2006/relationships/slideLayout" Target="../slideLayouts/slideLayout7.xml"/><Relationship Id="rId6" Type="http://schemas.openxmlformats.org/officeDocument/2006/relationships/hyperlink" Target="http://www.youtube.com/watch?v=dJISd1Fwd_Y&amp;feature=related" TargetMode="External"/><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441251" y="854787"/>
            <a:ext cx="10829261" cy="1374735"/>
          </a:xfrm>
          <a:prstGeom prst="rect">
            <a:avLst/>
          </a:prstGeom>
        </p:spPr>
        <p:txBody>
          <a:bodyPr wrap="square">
            <a:spAutoFit/>
          </a:bodyPr>
          <a:lstStyle/>
          <a:p>
            <a:pPr algn="just">
              <a:lnSpc>
                <a:spcPts val="2000"/>
              </a:lnSpc>
              <a:buFontTx/>
              <a:buNone/>
            </a:pPr>
            <a:r>
              <a:rPr lang="da-DK" altLang="da-DK" kern="0" dirty="0">
                <a:latin typeface="+mj-lt"/>
                <a:cs typeface="Arial" panose="020B0604020202020204" pitchFamily="34" charset="0"/>
              </a:rPr>
              <a:t>Den skønlitterære tekst deler træk med den saglitterære tekst: såvel den skønlitterære tekst som den saglitterære består af en serie talehandlinger. Imidlertid vil den skønlitterære tekst være kendetegnet af forskellige </a:t>
            </a:r>
            <a:r>
              <a:rPr lang="da-DK" altLang="da-DK" b="1" kern="0" dirty="0">
                <a:latin typeface="+mj-lt"/>
                <a:cs typeface="Arial" panose="020B0604020202020204" pitchFamily="34" charset="0"/>
              </a:rPr>
              <a:t>brud på de griceske maksimer</a:t>
            </a:r>
            <a:r>
              <a:rPr lang="da-DK" altLang="da-DK" kern="0" dirty="0">
                <a:latin typeface="+mj-lt"/>
                <a:cs typeface="Arial" panose="020B0604020202020204" pitchFamily="34" charset="0"/>
              </a:rPr>
              <a:t>: informativitet, sandfærdighed, relevans og korrekthed. Den skønlitterære tekst er i den forstand en reduceret tekst set i forhold til den saglitterære tekst og forholder sig parasitært til den. Den sigter ikke mod en umiddelbar tilfredsstillelse af Grices maksimer, men har et </a:t>
            </a:r>
            <a:r>
              <a:rPr lang="da-DK" altLang="da-DK" b="1" kern="0" dirty="0">
                <a:latin typeface="+mj-lt"/>
                <a:cs typeface="Arial" panose="020B0604020202020204" pitchFamily="34" charset="0"/>
              </a:rPr>
              <a:t>æstetisk sigte</a:t>
            </a:r>
            <a:r>
              <a:rPr lang="da-DK" altLang="da-DK" kern="0" dirty="0">
                <a:latin typeface="+mj-lt"/>
                <a:cs typeface="Arial" panose="020B0604020202020204" pitchFamily="34" charset="0"/>
              </a:rPr>
              <a:t>.</a:t>
            </a:r>
            <a:r>
              <a:rPr lang="da-DK" altLang="da-DK" sz="800" kern="0" dirty="0">
                <a:latin typeface="+mj-lt"/>
                <a:cs typeface="Arial" panose="020B0604020202020204" pitchFamily="34" charset="0"/>
              </a:rPr>
              <a:t> </a:t>
            </a:r>
          </a:p>
        </p:txBody>
      </p:sp>
      <p:sp>
        <p:nvSpPr>
          <p:cNvPr id="5" name="Rektangel 4"/>
          <p:cNvSpPr/>
          <p:nvPr/>
        </p:nvSpPr>
        <p:spPr>
          <a:xfrm>
            <a:off x="441251" y="5158529"/>
            <a:ext cx="10914322" cy="1200329"/>
          </a:xfrm>
          <a:prstGeom prst="rect">
            <a:avLst/>
          </a:prstGeom>
        </p:spPr>
        <p:txBody>
          <a:bodyPr wrap="square">
            <a:spAutoFit/>
          </a:bodyPr>
          <a:lstStyle/>
          <a:p>
            <a:r>
              <a:rPr lang="da-DK" altLang="da-DK" kern="0" dirty="0">
                <a:latin typeface="+mj-lt"/>
                <a:cs typeface="Arial" panose="020B0604020202020204" pitchFamily="34" charset="0"/>
              </a:rPr>
              <a:t>Figurativitet, tropicitet, fiktionalitet og grad af realisme er som analysekategorier parametre, hvorudfra der kan væl-ges træk til </a:t>
            </a:r>
            <a:r>
              <a:rPr lang="da-DK" altLang="da-DK" b="1" kern="0" dirty="0">
                <a:latin typeface="+mj-lt"/>
                <a:cs typeface="Arial" panose="020B0604020202020204" pitchFamily="34" charset="0"/>
              </a:rPr>
              <a:t>analytisk bestemmelse af tekstdele</a:t>
            </a:r>
            <a:r>
              <a:rPr lang="da-DK" altLang="da-DK" kern="0" dirty="0">
                <a:latin typeface="+mj-lt"/>
                <a:cs typeface="Arial" panose="020B0604020202020204" pitchFamily="34" charset="0"/>
              </a:rPr>
              <a:t> i den skønlitterære tekst. Der er </a:t>
            </a:r>
            <a:r>
              <a:rPr lang="da-DK" altLang="da-DK" b="1" kern="0" dirty="0">
                <a:latin typeface="+mj-lt"/>
                <a:cs typeface="Arial" panose="020B0604020202020204" pitchFamily="34" charset="0"/>
              </a:rPr>
              <a:t>ikke i først omgang tale om kategorier til genrebestemmelse af fuldtekster</a:t>
            </a:r>
            <a:r>
              <a:rPr lang="da-DK" altLang="da-DK" kern="0" dirty="0">
                <a:latin typeface="+mj-lt"/>
                <a:cs typeface="Arial" panose="020B0604020202020204" pitchFamily="34" charset="0"/>
              </a:rPr>
              <a:t>. Fuldteksters genre vil man først kunne finde frem til efter en undersøgelse af den struktur-sammenhæng, de enkelte tekstdele indgår i </a:t>
            </a:r>
            <a:r>
              <a:rPr lang="da-DK" altLang="da-DK" kern="0" dirty="0" err="1">
                <a:latin typeface="+mj-lt"/>
                <a:cs typeface="Arial" panose="020B0604020202020204" pitchFamily="34" charset="0"/>
              </a:rPr>
              <a:t>i</a:t>
            </a:r>
            <a:r>
              <a:rPr lang="da-DK" altLang="da-DK" kern="0" dirty="0">
                <a:latin typeface="+mj-lt"/>
                <a:cs typeface="Arial" panose="020B0604020202020204" pitchFamily="34" charset="0"/>
              </a:rPr>
              <a:t> fuldteksten. </a:t>
            </a:r>
            <a:endParaRPr lang="da-DK" dirty="0">
              <a:latin typeface="+mj-lt"/>
            </a:endParaRPr>
          </a:p>
        </p:txBody>
      </p:sp>
      <p:sp>
        <p:nvSpPr>
          <p:cNvPr id="6" name="Rektangel 5"/>
          <p:cNvSpPr/>
          <p:nvPr/>
        </p:nvSpPr>
        <p:spPr>
          <a:xfrm>
            <a:off x="776177" y="2357762"/>
            <a:ext cx="10244470" cy="2800767"/>
          </a:xfrm>
          <a:prstGeom prst="rect">
            <a:avLst/>
          </a:prstGeom>
        </p:spPr>
        <p:txBody>
          <a:bodyPr wrap="square">
            <a:spAutoFit/>
          </a:bodyPr>
          <a:lstStyle/>
          <a:p>
            <a:pPr marL="285750" indent="-285750" algn="just">
              <a:buFont typeface="Arial" panose="020B0604020202020204" pitchFamily="34" charset="0"/>
              <a:buChar char="•"/>
            </a:pPr>
            <a:r>
              <a:rPr lang="da-DK" altLang="da-DK" sz="1600" kern="0" dirty="0">
                <a:cs typeface="Arial" panose="020B0604020202020204" pitchFamily="34" charset="0"/>
              </a:rPr>
              <a:t>Ser vi på selve det tekstlige udtryk i den skønlitterære tekst, er det ofte præget af </a:t>
            </a:r>
            <a:r>
              <a:rPr lang="da-DK" altLang="da-DK" sz="1600" b="1" kern="0" dirty="0">
                <a:cs typeface="Arial" panose="020B0604020202020204" pitchFamily="34" charset="0"/>
              </a:rPr>
              <a:t>figurativitet</a:t>
            </a:r>
            <a:r>
              <a:rPr lang="da-DK" altLang="da-DK" sz="1600" kern="0" dirty="0">
                <a:cs typeface="Arial" panose="020B0604020202020204" pitchFamily="34" charset="0"/>
              </a:rPr>
              <a:t>, dvs. mønsterdannelse, som vanskeliggør (men ikke umuliggør) en overholdelse af de griceske maksimer.</a:t>
            </a:r>
          </a:p>
          <a:p>
            <a:pPr lvl="1" algn="just"/>
            <a:endParaRPr lang="da-DK" altLang="da-DK" sz="1600" kern="0" dirty="0">
              <a:cs typeface="Arial" panose="020B0604020202020204" pitchFamily="34" charset="0"/>
            </a:endParaRPr>
          </a:p>
          <a:p>
            <a:pPr marL="285750" indent="-285750" algn="just">
              <a:buFont typeface="Arial" panose="020B0604020202020204" pitchFamily="34" charset="0"/>
              <a:buChar char="•"/>
            </a:pPr>
            <a:r>
              <a:rPr lang="da-DK" altLang="da-DK" sz="1600" kern="0" dirty="0">
                <a:cs typeface="Arial" panose="020B0604020202020204" pitchFamily="34" charset="0"/>
              </a:rPr>
              <a:t>Ofte er den skønlitterære tekst præget af </a:t>
            </a:r>
            <a:r>
              <a:rPr lang="da-DK" altLang="da-DK" sz="1600" b="1" kern="0" dirty="0">
                <a:cs typeface="Arial" panose="020B0604020202020204" pitchFamily="34" charset="0"/>
              </a:rPr>
              <a:t>tropicitet</a:t>
            </a:r>
            <a:r>
              <a:rPr lang="da-DK" altLang="da-DK" sz="1600" kern="0" dirty="0">
                <a:cs typeface="Arial" panose="020B0604020202020204" pitchFamily="34" charset="0"/>
              </a:rPr>
              <a:t>, dvs. original tropedannelse, i modsætning til den brug af allerede dannede – og dermed mere eller mindre nedslidte eller døde – troper, der gøres i den saglitterære tekst. Det er muligt at skelne mellem forskellige grupper af troper ud fra det Grice-maksime, der brydes. </a:t>
            </a:r>
          </a:p>
          <a:p>
            <a:pPr lvl="1" algn="just"/>
            <a:endParaRPr lang="da-DK" altLang="da-DK" sz="1600" kern="0" dirty="0">
              <a:cs typeface="Arial" panose="020B0604020202020204" pitchFamily="34" charset="0"/>
            </a:endParaRPr>
          </a:p>
          <a:p>
            <a:pPr marL="285750" indent="-285750" algn="just">
              <a:buFont typeface="Arial" panose="020B0604020202020204" pitchFamily="34" charset="0"/>
              <a:buChar char="•"/>
            </a:pPr>
            <a:r>
              <a:rPr lang="da-DK" altLang="da-DK" sz="1600" kern="0" dirty="0">
                <a:cs typeface="Arial" panose="020B0604020202020204" pitchFamily="34" charset="0"/>
              </a:rPr>
              <a:t>Ofte er den skønlitterære tekst også præget af </a:t>
            </a:r>
            <a:r>
              <a:rPr lang="da-DK" altLang="da-DK" sz="1600" b="1" kern="0" dirty="0">
                <a:cs typeface="Arial" panose="020B0604020202020204" pitchFamily="34" charset="0"/>
              </a:rPr>
              <a:t>fiktionalitet</a:t>
            </a:r>
            <a:r>
              <a:rPr lang="da-DK" altLang="da-DK" sz="1600" kern="0" dirty="0">
                <a:cs typeface="Arial" panose="020B0604020202020204" pitchFamily="34" charset="0"/>
              </a:rPr>
              <a:t>, dvs. af tekstdele, der forsynder sig mod det griceske sandfærdighedsmaksime idet sandheden her kun er foregivet.  </a:t>
            </a:r>
          </a:p>
          <a:p>
            <a:pPr lvl="1" algn="just"/>
            <a:endParaRPr lang="da-DK" altLang="da-DK" sz="1600" kern="0" dirty="0">
              <a:cs typeface="Arial" panose="020B0604020202020204" pitchFamily="34" charset="0"/>
            </a:endParaRPr>
          </a:p>
          <a:p>
            <a:pPr marL="285750" indent="-285750" algn="just">
              <a:buFont typeface="Arial" panose="020B0604020202020204" pitchFamily="34" charset="0"/>
              <a:buChar char="•"/>
            </a:pPr>
            <a:r>
              <a:rPr lang="da-DK" altLang="da-DK" sz="1600" kern="0" dirty="0">
                <a:cs typeface="Arial" panose="020B0604020202020204" pitchFamily="34" charset="0"/>
              </a:rPr>
              <a:t>Er den skønlitterære tekst fiktiv, vil den samtidig kunne vise større eller mindre </a:t>
            </a:r>
            <a:r>
              <a:rPr lang="da-DK" altLang="da-DK" sz="1600" b="1" kern="0" dirty="0">
                <a:cs typeface="Arial" panose="020B0604020202020204" pitchFamily="34" charset="0"/>
              </a:rPr>
              <a:t>grad af realisme</a:t>
            </a:r>
            <a:r>
              <a:rPr lang="da-DK" altLang="da-DK" sz="1600" kern="0" dirty="0">
                <a:cs typeface="Arial" panose="020B0604020202020204" pitchFamily="34" charset="0"/>
              </a:rPr>
              <a:t>.  </a:t>
            </a:r>
          </a:p>
        </p:txBody>
      </p:sp>
      <p:sp>
        <p:nvSpPr>
          <p:cNvPr id="7" name="Rectangle 2"/>
          <p:cNvSpPr txBox="1">
            <a:spLocks noChangeArrowheads="1"/>
          </p:cNvSpPr>
          <p:nvPr/>
        </p:nvSpPr>
        <p:spPr bwMode="auto">
          <a:xfrm>
            <a:off x="365886" y="219390"/>
            <a:ext cx="8229600" cy="850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ltLang="da-DK" sz="2800">
                <a:latin typeface="Arial" panose="020B0604020202020204" pitchFamily="34" charset="0"/>
              </a:rPr>
              <a:t>Den skønlitterære tekst</a:t>
            </a:r>
            <a:endParaRPr lang="da-DK" altLang="da-DK" sz="2800" dirty="0">
              <a:latin typeface="Arial" panose="020B0604020202020204" pitchFamily="34" charset="0"/>
            </a:endParaRPr>
          </a:p>
        </p:txBody>
      </p:sp>
    </p:spTree>
    <p:extLst>
      <p:ext uri="{BB962C8B-B14F-4D97-AF65-F5344CB8AC3E}">
        <p14:creationId xmlns:p14="http://schemas.microsoft.com/office/powerpoint/2010/main" val="3541776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37117" y="729041"/>
            <a:ext cx="10576560" cy="5816977"/>
          </a:xfrm>
          <a:prstGeom prst="rect">
            <a:avLst/>
          </a:prstGeom>
        </p:spPr>
        <p:txBody>
          <a:bodyPr wrap="square">
            <a:spAutoFit/>
          </a:bodyPr>
          <a:lstStyle/>
          <a:p>
            <a:pPr>
              <a:spcBef>
                <a:spcPct val="0"/>
              </a:spcBef>
            </a:pPr>
            <a:r>
              <a:rPr lang="da-DK" altLang="da-DK" dirty="0">
                <a:latin typeface="+mj-lt"/>
              </a:rPr>
              <a:t>Flere forhold er det værd at lægge mærke til ved tekstfiktionalitet:</a:t>
            </a:r>
          </a:p>
          <a:p>
            <a:pPr marL="285750" indent="-285750">
              <a:spcBef>
                <a:spcPct val="0"/>
              </a:spcBef>
              <a:buFont typeface="Arial" panose="020B0604020202020204" pitchFamily="34" charset="0"/>
              <a:buChar char="•"/>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Teaterstykker bygger som regel på manuskripter. Her skriver manuskriptforfatteren en </a:t>
            </a:r>
            <a:r>
              <a:rPr lang="da-DK" altLang="da-DK" b="1" dirty="0">
                <a:latin typeface="+mj-lt"/>
              </a:rPr>
              <a:t>saglitterær instruktions-tekst</a:t>
            </a:r>
            <a:r>
              <a:rPr lang="da-DK" altLang="da-DK" dirty="0">
                <a:latin typeface="+mj-lt"/>
              </a:rPr>
              <a:t> til instruktør, regissør og skuespillere. De præsenterer så forfatterens tanker for publikum.</a:t>
            </a:r>
            <a:endParaRPr lang="da-DK" altLang="da-DK" sz="800" dirty="0">
              <a:latin typeface="+mj-lt"/>
            </a:endParaRPr>
          </a:p>
          <a:p>
            <a:pPr>
              <a:spcBef>
                <a:spcPct val="0"/>
              </a:spcBef>
            </a:pPr>
            <a:r>
              <a:rPr lang="da-DK" altLang="da-DK" sz="800" dirty="0">
                <a:latin typeface="+mj-lt"/>
              </a:rPr>
              <a:t> </a:t>
            </a:r>
          </a:p>
          <a:p>
            <a:pPr marL="285750" indent="-285750">
              <a:spcBef>
                <a:spcPct val="0"/>
              </a:spcBef>
              <a:buFont typeface="Arial" panose="020B0604020202020204" pitchFamily="34" charset="0"/>
              <a:buChar char="•"/>
            </a:pPr>
            <a:r>
              <a:rPr lang="da-DK" altLang="da-DK" dirty="0">
                <a:latin typeface="+mj-lt"/>
              </a:rPr>
              <a:t>Ved fiktionalitet er det </a:t>
            </a:r>
            <a:r>
              <a:rPr lang="da-DK" altLang="da-DK" b="1" dirty="0">
                <a:latin typeface="+mj-lt"/>
              </a:rPr>
              <a:t>altid forfatteren, der afgør, om det skrevne er fiktion</a:t>
            </a:r>
            <a:r>
              <a:rPr lang="da-DK" altLang="da-DK" dirty="0">
                <a:latin typeface="+mj-lt"/>
              </a:rPr>
              <a:t>, ikke publikum. Om forfatteren får sin afgørelse gjort tilstrækkelig klar for publikum, er en anden sag. Her kan forfatteren dog støtte sig til forskel-lige </a:t>
            </a:r>
            <a:r>
              <a:rPr lang="da-DK" altLang="da-DK" b="1" dirty="0">
                <a:latin typeface="+mj-lt"/>
              </a:rPr>
              <a:t>konventionelle markører</a:t>
            </a:r>
            <a:r>
              <a:rPr lang="da-DK" altLang="da-DK" dirty="0">
                <a:latin typeface="+mj-lt"/>
              </a:rPr>
              <a:t>: Ekstratekstlige udtryk som ”roman” eller ”novellesamling” kan her bruges; eller intratekstlige markører som ”Der var engang …”, ”Snip, snap snude, nu er historien ude”.  </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Selv om en tekst ikke repræsenterer et stykke fiktionalitet for forfatteren, vil man altid </a:t>
            </a:r>
            <a:r>
              <a:rPr lang="da-DK" altLang="da-DK" b="1" dirty="0">
                <a:latin typeface="+mj-lt"/>
              </a:rPr>
              <a:t>kunne læse en tekst som fiktion</a:t>
            </a:r>
            <a:r>
              <a:rPr lang="da-DK" altLang="da-DK" dirty="0">
                <a:latin typeface="+mj-lt"/>
              </a:rPr>
              <a:t>, selv om den ikke er blevet tænkt således. Biblen har sandsynligvis ikke været tænkt om fiktion, men vil af mange i dag læses som fiktion.</a:t>
            </a:r>
          </a:p>
          <a:p>
            <a:pPr marL="285750" indent="-285750">
              <a:spcBef>
                <a:spcPct val="0"/>
              </a:spcBef>
              <a:buFont typeface="Arial" panose="020B0604020202020204" pitchFamily="34" charset="0"/>
              <a:buChar char="•"/>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Bruger en forfatter tydelige ekstra- eller intratekstlige markører i sin tekst, binder det selvfølgelig forfatteren. </a:t>
            </a:r>
          </a:p>
          <a:p>
            <a:pPr marL="285750" indent="-285750">
              <a:spcBef>
                <a:spcPct val="0"/>
              </a:spcBef>
              <a:buFont typeface="Arial" panose="020B0604020202020204" pitchFamily="34" charset="0"/>
              <a:buChar char="•"/>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Ud over de konventionelle markører er der intet intratekstligt, der behøver røbe, at der er tale om fiktionali-tet. Noget andet er, at det for mange teksters vedkommende – gennem </a:t>
            </a:r>
            <a:r>
              <a:rPr lang="da-DK" altLang="da-DK" b="1" dirty="0">
                <a:latin typeface="+mj-lt"/>
              </a:rPr>
              <a:t>den valgte fremstillingsmåde fra for-fatterens side</a:t>
            </a:r>
            <a:r>
              <a:rPr lang="da-DK" altLang="da-DK" dirty="0">
                <a:latin typeface="+mj-lt"/>
              </a:rPr>
              <a:t> – relativ klart vil fremgå for læseren, at der er tale om et stykke fiktion. Men ofte finder vi vag-hed. Denne vaghed kan forfatteren spille på, så det er svært ved at afgøre, om teksten er fiktion eller løgn.</a:t>
            </a:r>
          </a:p>
          <a:p>
            <a:pPr marL="285750" indent="-285750">
              <a:spcBef>
                <a:spcPct val="0"/>
              </a:spcBef>
              <a:buFont typeface="Arial" panose="020B0604020202020204" pitchFamily="34" charset="0"/>
              <a:buChar char="•"/>
            </a:pPr>
            <a:endParaRPr lang="da-DK" altLang="da-DK" sz="800" dirty="0">
              <a:latin typeface="+mj-lt"/>
            </a:endParaRPr>
          </a:p>
          <a:p>
            <a:pPr>
              <a:spcBef>
                <a:spcPct val="0"/>
              </a:spcBef>
            </a:pPr>
            <a:r>
              <a:rPr lang="da-DK" altLang="da-DK" dirty="0">
                <a:latin typeface="+mj-lt"/>
              </a:rPr>
              <a:t>Det er værd at gøre opmærksom på, at ovenstående analyse af fiktionalitetsbegrebet – som vi har set – ikke har haft brug for nogen semantisk forankring af begrebet. Der har hele vejen igennem været tale om en pragmatisk forankring.  </a:t>
            </a:r>
          </a:p>
        </p:txBody>
      </p:sp>
      <p:sp>
        <p:nvSpPr>
          <p:cNvPr id="3" name="Tekstfelt 2"/>
          <p:cNvSpPr txBox="1"/>
          <p:nvPr/>
        </p:nvSpPr>
        <p:spPr>
          <a:xfrm>
            <a:off x="638370" y="359709"/>
            <a:ext cx="1598515" cy="369332"/>
          </a:xfrm>
          <a:prstGeom prst="rect">
            <a:avLst/>
          </a:prstGeom>
          <a:noFill/>
        </p:spPr>
        <p:txBody>
          <a:bodyPr wrap="none" rtlCol="0">
            <a:spAutoFit/>
          </a:bodyPr>
          <a:lstStyle/>
          <a:p>
            <a:r>
              <a:rPr lang="da-DK" b="1" dirty="0"/>
              <a:t>FIKTIONALITET</a:t>
            </a:r>
          </a:p>
        </p:txBody>
      </p:sp>
    </p:spTree>
    <p:extLst>
      <p:ext uri="{BB962C8B-B14F-4D97-AF65-F5344CB8AC3E}">
        <p14:creationId xmlns:p14="http://schemas.microsoft.com/office/powerpoint/2010/main" val="87495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38370" y="359709"/>
            <a:ext cx="1145250" cy="369332"/>
          </a:xfrm>
          <a:prstGeom prst="rect">
            <a:avLst/>
          </a:prstGeom>
          <a:noFill/>
        </p:spPr>
        <p:txBody>
          <a:bodyPr wrap="none" rtlCol="0">
            <a:spAutoFit/>
          </a:bodyPr>
          <a:lstStyle/>
          <a:p>
            <a:r>
              <a:rPr lang="da-DK" b="1" dirty="0"/>
              <a:t>REALISME</a:t>
            </a:r>
          </a:p>
        </p:txBody>
      </p:sp>
      <p:sp>
        <p:nvSpPr>
          <p:cNvPr id="3" name="Rektangel 2"/>
          <p:cNvSpPr/>
          <p:nvPr/>
        </p:nvSpPr>
        <p:spPr>
          <a:xfrm>
            <a:off x="1047750" y="696225"/>
            <a:ext cx="10576560" cy="5416868"/>
          </a:xfrm>
          <a:prstGeom prst="rect">
            <a:avLst/>
          </a:prstGeom>
        </p:spPr>
        <p:txBody>
          <a:bodyPr wrap="square">
            <a:spAutoFit/>
          </a:bodyPr>
          <a:lstStyle/>
          <a:p>
            <a:pPr>
              <a:spcBef>
                <a:spcPct val="0"/>
              </a:spcBef>
            </a:pPr>
            <a:r>
              <a:rPr lang="da-DK" altLang="da-DK" dirty="0">
                <a:latin typeface="+mj-lt"/>
              </a:rPr>
              <a:t>Har vi med et stykke fiktionalitet at gøre, vil vi altid kunne spørge til den </a:t>
            </a:r>
            <a:r>
              <a:rPr lang="da-DK" altLang="da-DK" b="1" dirty="0">
                <a:latin typeface="+mj-lt"/>
              </a:rPr>
              <a:t>grad af realisme</a:t>
            </a:r>
            <a:r>
              <a:rPr lang="da-DK" altLang="da-DK" dirty="0">
                <a:latin typeface="+mj-lt"/>
              </a:rPr>
              <a:t>, det udviser.</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For at tale om grad af realisme må man have noget at </a:t>
            </a:r>
            <a:r>
              <a:rPr lang="da-DK" altLang="da-DK" b="1" dirty="0">
                <a:latin typeface="+mj-lt"/>
              </a:rPr>
              <a:t>sammenligne </a:t>
            </a:r>
            <a:r>
              <a:rPr lang="da-DK" altLang="da-DK" dirty="0">
                <a:latin typeface="+mj-lt"/>
              </a:rPr>
              <a:t>den skrevne tekst med. Da (nogle af) talehandlingerne i teksten er foregivne, vil sammenligningsleddet ikke kunne etableres i noget faktisk. Det rejser spørgsmålet om, hvad der så vil kunne sikre en evt. realisme i teksten. </a:t>
            </a:r>
          </a:p>
          <a:p>
            <a:pPr marL="285750" indent="-285750">
              <a:spcBef>
                <a:spcPct val="0"/>
              </a:spcBef>
              <a:buFont typeface="Arial" panose="020B0604020202020204" pitchFamily="34" charset="0"/>
              <a:buChar char="•"/>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Det er vigtigt at se, at den </a:t>
            </a:r>
            <a:r>
              <a:rPr lang="da-DK" altLang="da-DK" b="1" dirty="0">
                <a:latin typeface="+mj-lt"/>
              </a:rPr>
              <a:t>skønlitterære realisme </a:t>
            </a:r>
            <a:r>
              <a:rPr lang="da-DK" altLang="da-DK" dirty="0">
                <a:latin typeface="+mj-lt"/>
              </a:rPr>
              <a:t>ikke kan have noget med filosofisk realis-</a:t>
            </a:r>
          </a:p>
          <a:p>
            <a:pPr>
              <a:spcBef>
                <a:spcPct val="0"/>
              </a:spcBef>
            </a:pPr>
            <a:r>
              <a:rPr lang="da-DK" altLang="da-DK" dirty="0">
                <a:latin typeface="+mj-lt"/>
              </a:rPr>
              <a:t>     me at gøre. Filosofisk realisme består i den antagelse, at tingsverdenen og den instrumen-</a:t>
            </a:r>
          </a:p>
          <a:p>
            <a:pPr>
              <a:spcBef>
                <a:spcPct val="0"/>
              </a:spcBef>
            </a:pPr>
            <a:r>
              <a:rPr lang="da-DK" altLang="da-DK" dirty="0">
                <a:latin typeface="+mj-lt"/>
              </a:rPr>
              <a:t>     telle handleverden har eksistens uafhængigt af, om vi taler om den eller ej, hvilket er betin-</a:t>
            </a:r>
          </a:p>
          <a:p>
            <a:pPr>
              <a:spcBef>
                <a:spcPct val="0"/>
              </a:spcBef>
            </a:pPr>
            <a:r>
              <a:rPr lang="da-DK" altLang="da-DK" dirty="0">
                <a:latin typeface="+mj-lt"/>
              </a:rPr>
              <a:t>     gelsen for at tilfredsstille det griceske sandfærdighedsmaksime. Men da den fiktive tekst </a:t>
            </a:r>
          </a:p>
          <a:p>
            <a:pPr>
              <a:spcBef>
                <a:spcPct val="0"/>
              </a:spcBef>
            </a:pPr>
            <a:r>
              <a:rPr lang="da-DK" altLang="da-DK" dirty="0">
                <a:latin typeface="+mj-lt"/>
              </a:rPr>
              <a:t>     ikke refererer til noget, kan den ikke have noget med filosofisk realisme at gøre. </a:t>
            </a:r>
          </a:p>
          <a:p>
            <a:pPr marL="285750" indent="-285750">
              <a:spcBef>
                <a:spcPct val="0"/>
              </a:spcBef>
              <a:buFont typeface="Arial" panose="020B0604020202020204" pitchFamily="34" charset="0"/>
              <a:buChar char="•"/>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For at finde et sammenligningsgrundlag kan vi passende ty til malerkunsten. Her kan vi u-</a:t>
            </a:r>
          </a:p>
          <a:p>
            <a:pPr>
              <a:spcBef>
                <a:spcPct val="0"/>
              </a:spcBef>
            </a:pPr>
            <a:r>
              <a:rPr lang="da-DK" altLang="da-DK" dirty="0">
                <a:latin typeface="+mj-lt"/>
              </a:rPr>
              <a:t>     den videre tale om, hvor vidt et givet maleri ligner det, det fremstiller. </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Men på samme måde forholder det sig med en fiktiv tekst. Det vi blot skal sammenligne </a:t>
            </a:r>
          </a:p>
          <a:p>
            <a:pPr>
              <a:spcBef>
                <a:spcPct val="0"/>
              </a:spcBef>
            </a:pPr>
            <a:r>
              <a:rPr lang="da-DK" altLang="da-DK" dirty="0">
                <a:latin typeface="+mj-lt"/>
              </a:rPr>
              <a:t>     teksten her med, er andre tekster, nærmere bestemt </a:t>
            </a:r>
            <a:r>
              <a:rPr lang="da-DK" altLang="da-DK" b="1" dirty="0">
                <a:latin typeface="+mj-lt"/>
              </a:rPr>
              <a:t>tekster, der til forskel fra den fiktive </a:t>
            </a:r>
          </a:p>
          <a:p>
            <a:pPr>
              <a:spcBef>
                <a:spcPct val="0"/>
              </a:spcBef>
            </a:pPr>
            <a:r>
              <a:rPr lang="da-DK" altLang="da-DK" b="1" dirty="0">
                <a:latin typeface="+mj-lt"/>
              </a:rPr>
              <a:t>     tekst rent faktisk lever op til kooperationsprincippet og til de griceske maksimer.</a:t>
            </a:r>
            <a:r>
              <a:rPr lang="da-DK" altLang="da-DK" dirty="0">
                <a:latin typeface="+mj-lt"/>
              </a:rPr>
              <a:t> </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Mens det ikke er svært ved at se, om et billede udviser høj eller lav grad af realisme, forholder det sig lidt an- derledes med tekster. Her er sammenligningsgrundlaget mere vagt og omtrentligt. Selvfølgelig kan man skifte de refererende udtryk i en non-fiktiv tekst ud med andre, der blot foregiver at referere, og dermed skaffe sig</a:t>
            </a:r>
          </a:p>
        </p:txBody>
      </p:sp>
      <p:pic>
        <p:nvPicPr>
          <p:cNvPr id="1026" name="Picture 2" descr="Billedresultat for maleri møns kl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4301" y="1862228"/>
            <a:ext cx="2068004" cy="16511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ledresultat for cypres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909" y="3649760"/>
            <a:ext cx="2072396" cy="137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4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38370" y="359709"/>
            <a:ext cx="1145250" cy="369332"/>
          </a:xfrm>
          <a:prstGeom prst="rect">
            <a:avLst/>
          </a:prstGeom>
          <a:noFill/>
        </p:spPr>
        <p:txBody>
          <a:bodyPr wrap="none" rtlCol="0">
            <a:spAutoFit/>
          </a:bodyPr>
          <a:lstStyle/>
          <a:p>
            <a:r>
              <a:rPr lang="da-DK" b="1" dirty="0"/>
              <a:t>REALISME</a:t>
            </a:r>
          </a:p>
        </p:txBody>
      </p:sp>
      <p:sp>
        <p:nvSpPr>
          <p:cNvPr id="3" name="Rektangel 2"/>
          <p:cNvSpPr/>
          <p:nvPr/>
        </p:nvSpPr>
        <p:spPr>
          <a:xfrm>
            <a:off x="994587" y="713803"/>
            <a:ext cx="10576560" cy="6401753"/>
          </a:xfrm>
          <a:prstGeom prst="rect">
            <a:avLst/>
          </a:prstGeom>
        </p:spPr>
        <p:txBody>
          <a:bodyPr wrap="square">
            <a:spAutoFit/>
          </a:bodyPr>
          <a:lstStyle/>
          <a:p>
            <a:pPr>
              <a:spcBef>
                <a:spcPct val="0"/>
              </a:spcBef>
            </a:pPr>
            <a:r>
              <a:rPr lang="da-DK" altLang="da-DK" dirty="0"/>
              <a:t>     </a:t>
            </a:r>
            <a:r>
              <a:rPr lang="da-DK" altLang="da-DK" dirty="0">
                <a:latin typeface="+mj-lt"/>
              </a:rPr>
              <a:t>en næsten eksakt kopi. Men en sådan kopi vil være ret uinteressant blandt andet af æstetiske grunde. Det er</a:t>
            </a:r>
          </a:p>
          <a:p>
            <a:pPr>
              <a:spcBef>
                <a:spcPct val="0"/>
              </a:spcBef>
            </a:pPr>
            <a:r>
              <a:rPr lang="da-DK" altLang="da-DK" dirty="0">
                <a:latin typeface="+mj-lt"/>
              </a:rPr>
              <a:t>     ved skønlitterær faktisk den mere omtrentlige efterligning, der er interessant, den, der </a:t>
            </a:r>
            <a:r>
              <a:rPr lang="da-DK" altLang="da-DK" b="1" dirty="0">
                <a:latin typeface="+mj-lt"/>
              </a:rPr>
              <a:t>efterligner de bredere          </a:t>
            </a:r>
          </a:p>
          <a:p>
            <a:pPr>
              <a:spcBef>
                <a:spcPct val="0"/>
              </a:spcBef>
            </a:pPr>
            <a:r>
              <a:rPr lang="da-DK" altLang="da-DK" b="1" dirty="0">
                <a:latin typeface="+mj-lt"/>
              </a:rPr>
              <a:t>     produktionsbetingelser </a:t>
            </a:r>
            <a:r>
              <a:rPr lang="da-DK" altLang="da-DK" dirty="0">
                <a:latin typeface="+mj-lt"/>
              </a:rPr>
              <a:t>– fx den anvendte stil – for den type tekster, der skal efterlignes.</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Således vil en tekst inden for den naturalistiske realisme fra midten af 1800-tallet (Flaubert, Zola) efterligne, ikke konkrete saglitterære tekster, men de metodeidealer, der gjaldt her for fremstillingen af mere videnskabe-</a:t>
            </a:r>
          </a:p>
          <a:p>
            <a:pPr>
              <a:spcBef>
                <a:spcPct val="0"/>
              </a:spcBef>
            </a:pPr>
            <a:r>
              <a:rPr lang="da-DK" altLang="da-DK" dirty="0">
                <a:latin typeface="+mj-lt"/>
              </a:rPr>
              <a:t>     lige tekster såsom sandhed (verificerbarhed), konsistens, nøjagtighed og fuldstændighed. Her udviklede man      </a:t>
            </a:r>
          </a:p>
          <a:p>
            <a:pPr>
              <a:spcBef>
                <a:spcPct val="0"/>
              </a:spcBef>
            </a:pPr>
            <a:r>
              <a:rPr lang="da-DK" altLang="da-DK" dirty="0">
                <a:latin typeface="+mj-lt"/>
              </a:rPr>
              <a:t>     ikke blot tekster, der levede op til sådanne idealer, men også – fx inden for den psykologiske skildring – fiktive </a:t>
            </a:r>
          </a:p>
          <a:p>
            <a:pPr>
              <a:spcBef>
                <a:spcPct val="0"/>
              </a:spcBef>
            </a:pPr>
            <a:r>
              <a:rPr lang="da-DK" altLang="da-DK" dirty="0">
                <a:latin typeface="+mj-lt"/>
              </a:rPr>
              <a:t>     tekster, som kunne virke tilbage på tekstfremstillingen inden for de tilsvarende saglitterære tekster. </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Former for realisme ud over den naturalistiske realisme er mere snævre realismer som: </a:t>
            </a:r>
            <a:r>
              <a:rPr lang="da-DK" altLang="da-DK" b="1" dirty="0">
                <a:latin typeface="+mj-lt"/>
              </a:rPr>
              <a:t>brevroman</a:t>
            </a:r>
            <a:r>
              <a:rPr lang="da-DK" altLang="da-DK" dirty="0">
                <a:latin typeface="+mj-lt"/>
              </a:rPr>
              <a:t>, </a:t>
            </a:r>
            <a:r>
              <a:rPr lang="da-DK" altLang="da-DK" b="1" dirty="0">
                <a:latin typeface="+mj-lt"/>
              </a:rPr>
              <a:t>social-realisme</a:t>
            </a:r>
            <a:r>
              <a:rPr lang="da-DK" altLang="da-DK" dirty="0">
                <a:latin typeface="+mj-lt"/>
              </a:rPr>
              <a:t>, </a:t>
            </a:r>
            <a:r>
              <a:rPr lang="da-DK" altLang="da-DK" b="1" dirty="0">
                <a:latin typeface="+mj-lt"/>
              </a:rPr>
              <a:t>hverdagsrealisme</a:t>
            </a:r>
            <a:r>
              <a:rPr lang="da-DK" altLang="da-DK" dirty="0">
                <a:latin typeface="+mj-lt"/>
              </a:rPr>
              <a:t>, </a:t>
            </a:r>
            <a:r>
              <a:rPr lang="da-DK" altLang="da-DK" b="1" dirty="0">
                <a:latin typeface="+mj-lt"/>
              </a:rPr>
              <a:t>sagarealisme.</a:t>
            </a:r>
          </a:p>
          <a:p>
            <a:pPr>
              <a:spcBef>
                <a:spcPct val="0"/>
              </a:spcBef>
            </a:pPr>
            <a:endParaRPr lang="da-DK" altLang="da-DK" sz="800" b="1" dirty="0">
              <a:latin typeface="+mj-lt"/>
            </a:endParaRPr>
          </a:p>
          <a:p>
            <a:pPr marL="285750" indent="-285750" algn="just">
              <a:buFont typeface="Arial" panose="020B0604020202020204" pitchFamily="34" charset="0"/>
              <a:buChar char="•"/>
            </a:pPr>
            <a:r>
              <a:rPr lang="da-DK" altLang="da-DK" dirty="0">
                <a:latin typeface="+mj-lt"/>
              </a:rPr>
              <a:t>Tekster kan være udtryk for større eller </a:t>
            </a:r>
          </a:p>
          <a:p>
            <a:pPr algn="just"/>
            <a:r>
              <a:rPr lang="da-DK" altLang="da-DK" dirty="0">
                <a:latin typeface="+mj-lt"/>
              </a:rPr>
              <a:t>     mindre grad af </a:t>
            </a:r>
            <a:r>
              <a:rPr lang="da-DK" altLang="da-DK" b="1" dirty="0">
                <a:latin typeface="+mj-lt"/>
              </a:rPr>
              <a:t>afvigelse fra skønlitterær </a:t>
            </a:r>
          </a:p>
          <a:p>
            <a:pPr algn="just"/>
            <a:r>
              <a:rPr lang="da-DK" altLang="da-DK" b="1" dirty="0">
                <a:latin typeface="+mj-lt"/>
              </a:rPr>
              <a:t>     realisme</a:t>
            </a:r>
            <a:r>
              <a:rPr lang="da-DK" altLang="da-DK" dirty="0">
                <a:latin typeface="+mj-lt"/>
              </a:rPr>
              <a:t>, oftest gennem brug af forvræn-</a:t>
            </a:r>
          </a:p>
          <a:p>
            <a:pPr algn="just"/>
            <a:r>
              <a:rPr lang="da-DK" altLang="da-DK" dirty="0">
                <a:latin typeface="+mj-lt"/>
              </a:rPr>
              <a:t>     gende troper som grotesken, litoten, hy-</a:t>
            </a:r>
          </a:p>
          <a:p>
            <a:pPr algn="just"/>
            <a:r>
              <a:rPr lang="da-DK" altLang="da-DK" dirty="0">
                <a:latin typeface="+mj-lt"/>
              </a:rPr>
              <a:t>     perbelen. En række genrebetegnelser re-</a:t>
            </a:r>
          </a:p>
          <a:p>
            <a:pPr algn="just"/>
            <a:r>
              <a:rPr lang="da-DK" altLang="da-DK" dirty="0">
                <a:latin typeface="+mj-lt"/>
              </a:rPr>
              <a:t>     fererer netop til sådanne forhold: </a:t>
            </a:r>
            <a:r>
              <a:rPr lang="da-DK" altLang="da-DK" b="1" dirty="0">
                <a:latin typeface="+mj-lt"/>
              </a:rPr>
              <a:t>science fiction,</a:t>
            </a:r>
            <a:r>
              <a:rPr lang="da-DK" altLang="da-DK" dirty="0">
                <a:latin typeface="+mj-lt"/>
              </a:rPr>
              <a:t> </a:t>
            </a:r>
            <a:r>
              <a:rPr lang="da-DK" altLang="da-DK" b="1" dirty="0">
                <a:latin typeface="+mj-lt"/>
              </a:rPr>
              <a:t>eventyr,</a:t>
            </a:r>
            <a:r>
              <a:rPr lang="da-DK" altLang="da-DK" dirty="0">
                <a:latin typeface="+mj-lt"/>
              </a:rPr>
              <a:t> </a:t>
            </a:r>
            <a:r>
              <a:rPr lang="da-DK" altLang="da-DK" b="1" dirty="0">
                <a:latin typeface="+mj-lt"/>
              </a:rPr>
              <a:t>skæmteroman, fabel,</a:t>
            </a:r>
            <a:r>
              <a:rPr lang="da-DK" altLang="da-DK" dirty="0">
                <a:latin typeface="+mj-lt"/>
              </a:rPr>
              <a:t> </a:t>
            </a:r>
            <a:r>
              <a:rPr lang="da-DK" altLang="da-DK" b="1" dirty="0">
                <a:latin typeface="+mj-lt"/>
              </a:rPr>
              <a:t>magisk realisme. </a:t>
            </a:r>
            <a:r>
              <a:rPr lang="da-DK" altLang="da-DK" dirty="0">
                <a:latin typeface="+mj-lt"/>
              </a:rPr>
              <a:t>Her kan di-</a:t>
            </a:r>
          </a:p>
          <a:p>
            <a:pPr algn="just"/>
            <a:r>
              <a:rPr lang="da-DK" altLang="da-DK" dirty="0">
                <a:latin typeface="+mj-lt"/>
              </a:rPr>
              <a:t>     stancen til den realistiske tekst udmåles (fx i form af brud på naturlove).</a:t>
            </a:r>
          </a:p>
          <a:p>
            <a:pPr marL="285750" indent="-285750" algn="just">
              <a:buFont typeface="Arial" panose="020B0604020202020204" pitchFamily="34" charset="0"/>
              <a:buChar char="•"/>
            </a:pPr>
            <a:endParaRPr lang="da-DK" altLang="da-DK" sz="800" dirty="0"/>
          </a:p>
          <a:p>
            <a:pPr marL="285750" indent="-285750" algn="just">
              <a:buFont typeface="Arial" panose="020B0604020202020204" pitchFamily="34" charset="0"/>
              <a:buChar char="•"/>
            </a:pPr>
            <a:r>
              <a:rPr lang="da-DK" altLang="da-DK" dirty="0">
                <a:latin typeface="+mj-lt"/>
              </a:rPr>
              <a:t>Realistisk fiktion kan blande sig med non-fiktion. Her finder vi hybridgenrer som </a:t>
            </a:r>
            <a:r>
              <a:rPr lang="da-DK" altLang="da-DK" b="1" dirty="0">
                <a:latin typeface="+mj-lt"/>
              </a:rPr>
              <a:t>historisk roman</a:t>
            </a:r>
            <a:r>
              <a:rPr lang="da-DK" altLang="da-DK" dirty="0">
                <a:latin typeface="+mj-lt"/>
              </a:rPr>
              <a:t>, </a:t>
            </a:r>
            <a:r>
              <a:rPr lang="da-DK" altLang="da-DK" b="1" dirty="0">
                <a:latin typeface="+mj-lt"/>
              </a:rPr>
              <a:t>dokudrama</a:t>
            </a:r>
            <a:r>
              <a:rPr lang="da-DK" altLang="da-DK" dirty="0">
                <a:latin typeface="+mj-lt"/>
              </a:rPr>
              <a:t>, </a:t>
            </a:r>
            <a:r>
              <a:rPr lang="da-DK" altLang="da-DK" b="1" dirty="0">
                <a:latin typeface="+mj-lt"/>
              </a:rPr>
              <a:t>autofiktion </a:t>
            </a:r>
            <a:r>
              <a:rPr lang="da-DK" altLang="da-DK" dirty="0">
                <a:latin typeface="+mj-lt"/>
              </a:rPr>
              <a:t>og</a:t>
            </a:r>
            <a:r>
              <a:rPr lang="da-DK" altLang="da-DK" b="1" dirty="0">
                <a:latin typeface="+mj-lt"/>
              </a:rPr>
              <a:t> metafiktion</a:t>
            </a:r>
            <a:r>
              <a:rPr lang="da-DK" altLang="da-DK" dirty="0">
                <a:latin typeface="+mj-lt"/>
              </a:rPr>
              <a:t>. </a:t>
            </a:r>
          </a:p>
          <a:p>
            <a:pPr marL="285750" indent="-285750">
              <a:spcBef>
                <a:spcPct val="0"/>
              </a:spcBef>
              <a:buFont typeface="Arial" panose="020B0604020202020204" pitchFamily="34" charset="0"/>
              <a:buChar char="•"/>
            </a:pPr>
            <a:endParaRPr lang="da-DK" altLang="da-DK" b="1" dirty="0">
              <a:latin typeface="+mj-lt"/>
            </a:endParaRPr>
          </a:p>
          <a:p>
            <a:pPr>
              <a:spcBef>
                <a:spcPct val="0"/>
              </a:spcBef>
            </a:pPr>
            <a:r>
              <a:rPr lang="da-DK" altLang="da-DK" dirty="0">
                <a:latin typeface="+mj-lt"/>
              </a:rPr>
              <a:t>       </a:t>
            </a:r>
          </a:p>
        </p:txBody>
      </p:sp>
      <p:pic>
        <p:nvPicPr>
          <p:cNvPr id="4" name="Billede 3"/>
          <p:cNvPicPr/>
          <p:nvPr/>
        </p:nvPicPr>
        <p:blipFill>
          <a:blip r:embed="rId2"/>
          <a:stretch>
            <a:fillRect/>
          </a:stretch>
        </p:blipFill>
        <p:spPr>
          <a:xfrm>
            <a:off x="5635255" y="2817628"/>
            <a:ext cx="5197057" cy="2365901"/>
          </a:xfrm>
          <a:prstGeom prst="rect">
            <a:avLst/>
          </a:prstGeom>
        </p:spPr>
      </p:pic>
      <p:pic>
        <p:nvPicPr>
          <p:cNvPr id="5" name="Billede 4"/>
          <p:cNvPicPr/>
          <p:nvPr/>
        </p:nvPicPr>
        <p:blipFill>
          <a:blip r:embed="rId3"/>
          <a:stretch>
            <a:fillRect/>
          </a:stretch>
        </p:blipFill>
        <p:spPr>
          <a:xfrm>
            <a:off x="6151063" y="2711303"/>
            <a:ext cx="4681249" cy="2472226"/>
          </a:xfrm>
          <a:prstGeom prst="rect">
            <a:avLst/>
          </a:prstGeom>
        </p:spPr>
      </p:pic>
    </p:spTree>
    <p:extLst>
      <p:ext uri="{BB962C8B-B14F-4D97-AF65-F5344CB8AC3E}">
        <p14:creationId xmlns:p14="http://schemas.microsoft.com/office/powerpoint/2010/main" val="284583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899596" y="802754"/>
            <a:ext cx="10275223" cy="5570756"/>
          </a:xfrm>
          <a:prstGeom prst="rect">
            <a:avLst/>
          </a:prstGeom>
          <a:noFill/>
        </p:spPr>
        <p:txBody>
          <a:bodyPr wrap="square" rtlCol="0">
            <a:spAutoFit/>
          </a:bodyPr>
          <a:lstStyle/>
          <a:p>
            <a:pPr marL="285750" indent="-285750">
              <a:buFont typeface="Arial" panose="020B0604020202020204" pitchFamily="34" charset="0"/>
              <a:buChar char="•"/>
            </a:pPr>
            <a:r>
              <a:rPr lang="da-DK" dirty="0">
                <a:latin typeface="+mj-lt"/>
              </a:rPr>
              <a:t>Figurativitet vedrører alene det tekstlige udtryk</a:t>
            </a:r>
          </a:p>
          <a:p>
            <a:endParaRPr lang="da-DK" sz="800" dirty="0">
              <a:latin typeface="+mj-lt"/>
            </a:endParaRPr>
          </a:p>
          <a:p>
            <a:pPr marL="285750" indent="-285750">
              <a:buFont typeface="Arial" panose="020B0604020202020204" pitchFamily="34" charset="0"/>
              <a:buChar char="•"/>
            </a:pPr>
            <a:r>
              <a:rPr lang="da-DK" dirty="0">
                <a:latin typeface="+mj-lt"/>
              </a:rPr>
              <a:t>Her viser den skønlitterære tekst </a:t>
            </a:r>
            <a:r>
              <a:rPr lang="da-DK" b="1" dirty="0">
                <a:latin typeface="+mj-lt"/>
              </a:rPr>
              <a:t>tegn på mønsterdannelse </a:t>
            </a:r>
            <a:r>
              <a:rPr lang="da-DK" dirty="0">
                <a:latin typeface="+mj-lt"/>
              </a:rPr>
              <a:t>som indikator på, at der har fundet et brud på Grices maksimer sted</a:t>
            </a:r>
          </a:p>
          <a:p>
            <a:endParaRPr lang="da-DK" sz="800" dirty="0">
              <a:latin typeface="+mj-lt"/>
            </a:endParaRPr>
          </a:p>
          <a:p>
            <a:pPr marL="285750" indent="-285750">
              <a:buFont typeface="Arial" panose="020B0604020202020204" pitchFamily="34" charset="0"/>
              <a:buChar char="•"/>
            </a:pPr>
            <a:r>
              <a:rPr lang="da-DK" dirty="0">
                <a:latin typeface="+mj-lt"/>
              </a:rPr>
              <a:t>Et grundlæggende forhold i den menneskelige perception og tanke er, at enhver gentagelse er underlagt såvel </a:t>
            </a:r>
            <a:r>
              <a:rPr lang="da-DK" b="1" dirty="0">
                <a:latin typeface="+mj-lt"/>
              </a:rPr>
              <a:t>konfigurativitet</a:t>
            </a:r>
            <a:r>
              <a:rPr lang="da-DK" dirty="0">
                <a:latin typeface="+mj-lt"/>
              </a:rPr>
              <a:t> (el. </a:t>
            </a:r>
            <a:r>
              <a:rPr lang="da-DK" b="1" dirty="0">
                <a:latin typeface="+mj-lt"/>
              </a:rPr>
              <a:t>kontiguitet</a:t>
            </a:r>
            <a:r>
              <a:rPr lang="da-DK" dirty="0">
                <a:latin typeface="+mj-lt"/>
              </a:rPr>
              <a:t>) som  </a:t>
            </a:r>
            <a:r>
              <a:rPr lang="da-DK" b="1" dirty="0">
                <a:latin typeface="+mj-lt"/>
              </a:rPr>
              <a:t>komparabilitet</a:t>
            </a:r>
            <a:r>
              <a:rPr lang="da-DK" dirty="0">
                <a:latin typeface="+mj-lt"/>
              </a:rPr>
              <a:t> (el. </a:t>
            </a:r>
            <a:r>
              <a:rPr lang="da-DK" b="1" dirty="0">
                <a:latin typeface="+mj-lt"/>
              </a:rPr>
              <a:t>similaritet</a:t>
            </a:r>
            <a:r>
              <a:rPr lang="da-DK" dirty="0">
                <a:latin typeface="+mj-lt"/>
              </a:rPr>
              <a:t>):</a:t>
            </a:r>
          </a:p>
          <a:p>
            <a:pPr marL="285750" indent="-285750">
              <a:buFont typeface="Arial" panose="020B0604020202020204" pitchFamily="34" charset="0"/>
              <a:buChar char="•"/>
            </a:pPr>
            <a:endParaRPr lang="da-DK" dirty="0">
              <a:latin typeface="+mj-lt"/>
            </a:endParaRPr>
          </a:p>
          <a:p>
            <a:pPr marL="285750" indent="-285750">
              <a:buFont typeface="Arial" panose="020B0604020202020204" pitchFamily="34" charset="0"/>
              <a:buChar char="•"/>
            </a:pPr>
            <a:endParaRPr lang="da-DK" dirty="0">
              <a:latin typeface="+mj-lt"/>
            </a:endParaRPr>
          </a:p>
          <a:p>
            <a:pPr marL="285750" indent="-285750">
              <a:buFont typeface="Arial" panose="020B0604020202020204" pitchFamily="34" charset="0"/>
              <a:buChar char="•"/>
            </a:pPr>
            <a:endParaRPr lang="da-DK" dirty="0">
              <a:latin typeface="+mj-lt"/>
            </a:endParaRPr>
          </a:p>
          <a:p>
            <a:r>
              <a:rPr lang="da-DK" dirty="0">
                <a:latin typeface="+mj-lt"/>
              </a:rPr>
              <a:t>     </a:t>
            </a:r>
          </a:p>
          <a:p>
            <a:r>
              <a:rPr lang="da-DK" dirty="0">
                <a:latin typeface="+mj-lt"/>
              </a:rPr>
              <a:t> </a:t>
            </a:r>
          </a:p>
          <a:p>
            <a:endParaRPr lang="da-DK" sz="800" dirty="0">
              <a:latin typeface="+mj-lt"/>
            </a:endParaRPr>
          </a:p>
          <a:p>
            <a:pPr marL="285750" indent="-285750">
              <a:buFont typeface="Arial" panose="020B0604020202020204" pitchFamily="34" charset="0"/>
              <a:buChar char="•"/>
            </a:pPr>
            <a:endParaRPr lang="da-DK" dirty="0">
              <a:latin typeface="+mj-lt"/>
            </a:endParaRPr>
          </a:p>
          <a:p>
            <a:pPr marL="285750" indent="-285750">
              <a:buFont typeface="Arial" panose="020B0604020202020204" pitchFamily="34" charset="0"/>
              <a:buChar char="•"/>
            </a:pPr>
            <a:r>
              <a:rPr lang="da-DK" dirty="0">
                <a:latin typeface="+mj-lt"/>
              </a:rPr>
              <a:t>Her finder vi i (I) den (kvalitativt set) </a:t>
            </a:r>
            <a:r>
              <a:rPr lang="da-DK" b="1" dirty="0">
                <a:latin typeface="+mj-lt"/>
              </a:rPr>
              <a:t>identiske gentagelse </a:t>
            </a:r>
            <a:r>
              <a:rPr lang="da-DK" dirty="0">
                <a:latin typeface="+mj-lt"/>
              </a:rPr>
              <a:t>og i (II) den </a:t>
            </a:r>
            <a:r>
              <a:rPr lang="da-DK" b="1" dirty="0">
                <a:latin typeface="+mj-lt"/>
              </a:rPr>
              <a:t>varierede gentagelse</a:t>
            </a:r>
            <a:r>
              <a:rPr lang="da-DK" dirty="0">
                <a:latin typeface="+mj-lt"/>
              </a:rPr>
              <a:t>. Hvad den varie-rede gentagelse angår, kan den antage form af et kontrastforhold mellem figurerne c og d; fx vil d kunne være lokaliseret symmetrisk i forhold til c. En figur kan repræsentere det anderledes, dvs. vi betragter den ikke som nogen gentagelse.</a:t>
            </a:r>
          </a:p>
          <a:p>
            <a:pPr marL="285750" indent="-285750">
              <a:buFont typeface="Arial" panose="020B0604020202020204" pitchFamily="34" charset="0"/>
              <a:buChar char="•"/>
            </a:pPr>
            <a:endParaRPr lang="da-DK" sz="800" dirty="0">
              <a:latin typeface="+mj-lt"/>
            </a:endParaRPr>
          </a:p>
          <a:p>
            <a:pPr marL="285750" indent="-285750">
              <a:buFont typeface="Arial" panose="020B0604020202020204" pitchFamily="34" charset="0"/>
              <a:buChar char="•"/>
            </a:pPr>
            <a:r>
              <a:rPr lang="da-DK" dirty="0">
                <a:latin typeface="+mj-lt"/>
              </a:rPr>
              <a:t>(I) og (II) ovenfor er </a:t>
            </a:r>
            <a:r>
              <a:rPr lang="da-DK" b="1" dirty="0">
                <a:latin typeface="+mj-lt"/>
              </a:rPr>
              <a:t>simple gentagelser</a:t>
            </a:r>
            <a:r>
              <a:rPr lang="da-DK" dirty="0">
                <a:latin typeface="+mj-lt"/>
              </a:rPr>
              <a:t>; vi kan også have </a:t>
            </a:r>
            <a:r>
              <a:rPr lang="da-DK" b="1" dirty="0">
                <a:latin typeface="+mj-lt"/>
              </a:rPr>
              <a:t>gentagelsesmønstre</a:t>
            </a:r>
            <a:r>
              <a:rPr lang="da-DK" dirty="0">
                <a:latin typeface="+mj-lt"/>
              </a:rPr>
              <a:t> bestående af mange indbyr-des ordnede figurer. De vil alle kunne reduceres som gentagen anvendelse af gentagelserne i (I) og (II). </a:t>
            </a:r>
          </a:p>
          <a:p>
            <a:pPr marL="285750" indent="-285750">
              <a:buFont typeface="Arial" panose="020B0604020202020204" pitchFamily="34" charset="0"/>
              <a:buChar char="•"/>
            </a:pPr>
            <a:endParaRPr lang="da-DK" dirty="0"/>
          </a:p>
        </p:txBody>
      </p:sp>
      <p:sp>
        <p:nvSpPr>
          <p:cNvPr id="4" name="Pladsholder til slidenummer 1"/>
          <p:cNvSpPr>
            <a:spLocks noGrp="1"/>
          </p:cNvSpPr>
          <p:nvPr>
            <p:ph type="sldNum" sz="quarter" idx="10"/>
          </p:nvPr>
        </p:nvSpPr>
        <p:spPr>
          <a:xfrm>
            <a:off x="11273949" y="6268223"/>
            <a:ext cx="512135" cy="365125"/>
          </a:xfrm>
        </p:spPr>
        <p:txBody>
          <a:bodyPr/>
          <a:lstStyle/>
          <a:p>
            <a:pPr>
              <a:defRPr/>
            </a:pPr>
            <a:fld id="{9F24CDE3-B485-4686-B7A8-481E185B25D0}" type="slidenum">
              <a:rPr lang="da-DK" smtClean="0"/>
              <a:pPr>
                <a:defRPr/>
              </a:pPr>
              <a:t>2</a:t>
            </a:fld>
            <a:endParaRPr lang="da-DK"/>
          </a:p>
        </p:txBody>
      </p:sp>
      <p:sp>
        <p:nvSpPr>
          <p:cNvPr id="5" name="Tekstfelt 4"/>
          <p:cNvSpPr txBox="1"/>
          <p:nvPr/>
        </p:nvSpPr>
        <p:spPr>
          <a:xfrm>
            <a:off x="638370" y="359709"/>
            <a:ext cx="1726370" cy="369332"/>
          </a:xfrm>
          <a:prstGeom prst="rect">
            <a:avLst/>
          </a:prstGeom>
          <a:noFill/>
        </p:spPr>
        <p:txBody>
          <a:bodyPr wrap="none" rtlCol="0">
            <a:spAutoFit/>
          </a:bodyPr>
          <a:lstStyle/>
          <a:p>
            <a:r>
              <a:rPr lang="da-DK" b="1" dirty="0"/>
              <a:t>FIGURATIVITET I</a:t>
            </a:r>
          </a:p>
        </p:txBody>
      </p:sp>
      <p:sp>
        <p:nvSpPr>
          <p:cNvPr id="8" name="Ellipse 7"/>
          <p:cNvSpPr/>
          <p:nvPr/>
        </p:nvSpPr>
        <p:spPr>
          <a:xfrm>
            <a:off x="2868707" y="3299012"/>
            <a:ext cx="448235" cy="519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3630707" y="3299012"/>
            <a:ext cx="448235" cy="519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5886267" y="3299012"/>
            <a:ext cx="263522" cy="519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p:cNvSpPr/>
          <p:nvPr/>
        </p:nvSpPr>
        <p:spPr>
          <a:xfrm>
            <a:off x="5143870" y="3299012"/>
            <a:ext cx="448235" cy="519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kstfelt 12"/>
          <p:cNvSpPr txBox="1"/>
          <p:nvPr/>
        </p:nvSpPr>
        <p:spPr>
          <a:xfrm>
            <a:off x="2911237" y="3937450"/>
            <a:ext cx="3281668" cy="369332"/>
          </a:xfrm>
          <a:prstGeom prst="rect">
            <a:avLst/>
          </a:prstGeom>
          <a:noFill/>
        </p:spPr>
        <p:txBody>
          <a:bodyPr wrap="none" rtlCol="0">
            <a:spAutoFit/>
          </a:bodyPr>
          <a:lstStyle/>
          <a:p>
            <a:r>
              <a:rPr lang="da-DK" dirty="0"/>
              <a:t>a              b                          c          d</a:t>
            </a:r>
          </a:p>
        </p:txBody>
      </p:sp>
      <p:sp>
        <p:nvSpPr>
          <p:cNvPr id="14" name="Tekstfelt 13"/>
          <p:cNvSpPr txBox="1"/>
          <p:nvPr/>
        </p:nvSpPr>
        <p:spPr>
          <a:xfrm>
            <a:off x="2479252" y="3374322"/>
            <a:ext cx="242374" cy="369332"/>
          </a:xfrm>
          <a:prstGeom prst="rect">
            <a:avLst/>
          </a:prstGeom>
          <a:noFill/>
        </p:spPr>
        <p:txBody>
          <a:bodyPr wrap="none" rtlCol="0">
            <a:spAutoFit/>
          </a:bodyPr>
          <a:lstStyle/>
          <a:p>
            <a:r>
              <a:rPr lang="da-DK" dirty="0"/>
              <a:t>I</a:t>
            </a:r>
          </a:p>
        </p:txBody>
      </p:sp>
      <p:sp>
        <p:nvSpPr>
          <p:cNvPr id="15" name="Tekstfelt 14"/>
          <p:cNvSpPr txBox="1"/>
          <p:nvPr/>
        </p:nvSpPr>
        <p:spPr>
          <a:xfrm>
            <a:off x="4645496" y="3374454"/>
            <a:ext cx="300082" cy="369332"/>
          </a:xfrm>
          <a:prstGeom prst="rect">
            <a:avLst/>
          </a:prstGeom>
          <a:noFill/>
        </p:spPr>
        <p:txBody>
          <a:bodyPr wrap="none" rtlCol="0">
            <a:spAutoFit/>
          </a:bodyPr>
          <a:lstStyle/>
          <a:p>
            <a:r>
              <a:rPr lang="da-DK" dirty="0"/>
              <a:t>II</a:t>
            </a:r>
          </a:p>
        </p:txBody>
      </p:sp>
      <p:sp>
        <p:nvSpPr>
          <p:cNvPr id="16" name="Rektangel 15"/>
          <p:cNvSpPr/>
          <p:nvPr/>
        </p:nvSpPr>
        <p:spPr>
          <a:xfrm>
            <a:off x="9565105" y="2570053"/>
            <a:ext cx="2126512" cy="1651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a:off x="9805488" y="3429647"/>
            <a:ext cx="591994" cy="627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llipse 17"/>
          <p:cNvSpPr/>
          <p:nvPr/>
        </p:nvSpPr>
        <p:spPr>
          <a:xfrm>
            <a:off x="10898387" y="3430001"/>
            <a:ext cx="591994" cy="627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p:cNvSpPr txBox="1"/>
          <p:nvPr/>
        </p:nvSpPr>
        <p:spPr>
          <a:xfrm>
            <a:off x="10452966" y="3485796"/>
            <a:ext cx="364202" cy="523220"/>
          </a:xfrm>
          <a:prstGeom prst="rect">
            <a:avLst/>
          </a:prstGeom>
          <a:noFill/>
        </p:spPr>
        <p:txBody>
          <a:bodyPr wrap="none" rtlCol="0">
            <a:spAutoFit/>
          </a:bodyPr>
          <a:lstStyle/>
          <a:p>
            <a:r>
              <a:rPr lang="da-DK" sz="2800" dirty="0">
                <a:solidFill>
                  <a:srgbClr val="FF0000"/>
                </a:solidFill>
              </a:rPr>
              <a:t>=</a:t>
            </a:r>
          </a:p>
        </p:txBody>
      </p:sp>
      <p:cxnSp>
        <p:nvCxnSpPr>
          <p:cNvPr id="21" name="Lige pilforbindelse 20"/>
          <p:cNvCxnSpPr>
            <a:cxnSpLocks/>
          </p:cNvCxnSpPr>
          <p:nvPr/>
        </p:nvCxnSpPr>
        <p:spPr>
          <a:xfrm flipH="1">
            <a:off x="10229850" y="3074670"/>
            <a:ext cx="362906" cy="354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a:cxnSpLocks/>
          </p:cNvCxnSpPr>
          <p:nvPr/>
        </p:nvCxnSpPr>
        <p:spPr>
          <a:xfrm>
            <a:off x="10693265" y="3110195"/>
            <a:ext cx="337000" cy="299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kstfelt 25"/>
          <p:cNvSpPr txBox="1"/>
          <p:nvPr/>
        </p:nvSpPr>
        <p:spPr>
          <a:xfrm>
            <a:off x="10482621" y="2740863"/>
            <a:ext cx="351378" cy="461665"/>
          </a:xfrm>
          <a:prstGeom prst="rect">
            <a:avLst/>
          </a:prstGeom>
          <a:noFill/>
        </p:spPr>
        <p:txBody>
          <a:bodyPr wrap="none" rtlCol="0">
            <a:spAutoFit/>
          </a:bodyPr>
          <a:lstStyle/>
          <a:p>
            <a:r>
              <a:rPr lang="da-DK" sz="2400" dirty="0">
                <a:solidFill>
                  <a:srgbClr val="FF0000"/>
                </a:solidFill>
              </a:rPr>
              <a:t>R</a:t>
            </a:r>
          </a:p>
        </p:txBody>
      </p:sp>
      <p:sp>
        <p:nvSpPr>
          <p:cNvPr id="27" name="Tekstfelt 26"/>
          <p:cNvSpPr txBox="1"/>
          <p:nvPr/>
        </p:nvSpPr>
        <p:spPr>
          <a:xfrm>
            <a:off x="7289942" y="3110195"/>
            <a:ext cx="2072485" cy="646331"/>
          </a:xfrm>
          <a:prstGeom prst="rect">
            <a:avLst/>
          </a:prstGeom>
          <a:noFill/>
        </p:spPr>
        <p:txBody>
          <a:bodyPr wrap="square" rtlCol="0">
            <a:spAutoFit/>
          </a:bodyPr>
          <a:lstStyle/>
          <a:p>
            <a:r>
              <a:rPr lang="da-DK" b="1" dirty="0">
                <a:solidFill>
                  <a:srgbClr val="FF0000"/>
                </a:solidFill>
              </a:rPr>
              <a:t>R  </a:t>
            </a:r>
            <a:r>
              <a:rPr lang="da-DK" dirty="0"/>
              <a:t> = kontiguitet</a:t>
            </a:r>
          </a:p>
          <a:p>
            <a:r>
              <a:rPr lang="da-DK" dirty="0"/>
              <a:t>     = similaritet</a:t>
            </a:r>
          </a:p>
        </p:txBody>
      </p:sp>
      <p:sp>
        <p:nvSpPr>
          <p:cNvPr id="28" name="Tekstfelt 27"/>
          <p:cNvSpPr txBox="1"/>
          <p:nvPr/>
        </p:nvSpPr>
        <p:spPr>
          <a:xfrm>
            <a:off x="7256962" y="3349575"/>
            <a:ext cx="338554" cy="461665"/>
          </a:xfrm>
          <a:prstGeom prst="rect">
            <a:avLst/>
          </a:prstGeom>
          <a:noFill/>
        </p:spPr>
        <p:txBody>
          <a:bodyPr wrap="none" rtlCol="0">
            <a:spAutoFit/>
          </a:bodyPr>
          <a:lstStyle/>
          <a:p>
            <a:r>
              <a:rPr lang="da-DK" sz="2400" dirty="0">
                <a:solidFill>
                  <a:srgbClr val="FF0000"/>
                </a:solidFill>
              </a:rPr>
              <a:t>=</a:t>
            </a:r>
          </a:p>
        </p:txBody>
      </p:sp>
    </p:spTree>
    <p:extLst>
      <p:ext uri="{BB962C8B-B14F-4D97-AF65-F5344CB8AC3E}">
        <p14:creationId xmlns:p14="http://schemas.microsoft.com/office/powerpoint/2010/main" val="399813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896400" y="729041"/>
            <a:ext cx="10739340" cy="5416868"/>
          </a:xfrm>
          <a:prstGeom prst="rect">
            <a:avLst/>
          </a:prstGeom>
        </p:spPr>
        <p:txBody>
          <a:bodyPr wrap="square">
            <a:spAutoFit/>
          </a:bodyPr>
          <a:lstStyle/>
          <a:p>
            <a:pPr marL="285750" indent="-285750">
              <a:buFont typeface="Arial" panose="020B0604020202020204" pitchFamily="34" charset="0"/>
              <a:buChar char="•"/>
            </a:pPr>
            <a:r>
              <a:rPr lang="da-DK" dirty="0">
                <a:latin typeface="+mj-lt"/>
              </a:rPr>
              <a:t>Tekstmønstre er </a:t>
            </a:r>
            <a:r>
              <a:rPr lang="da-DK" b="1" dirty="0">
                <a:latin typeface="+mj-lt"/>
              </a:rPr>
              <a:t>lineært organiseret </a:t>
            </a:r>
            <a:r>
              <a:rPr lang="da-DK" dirty="0">
                <a:latin typeface="+mj-lt"/>
              </a:rPr>
              <a:t>(dog er skriftbilledet normalt også organiseret ned ad siden, det står på). Figurerne, der indgår i tekstmønstrene, kan være:</a:t>
            </a:r>
          </a:p>
          <a:p>
            <a:endParaRPr lang="da-DK" sz="800" dirty="0">
              <a:latin typeface="+mj-lt"/>
            </a:endParaRPr>
          </a:p>
          <a:p>
            <a:r>
              <a:rPr lang="da-DK" dirty="0">
                <a:latin typeface="+mj-lt"/>
              </a:rPr>
              <a:t>	 </a:t>
            </a:r>
            <a:r>
              <a:rPr lang="da-DK" b="1" dirty="0">
                <a:latin typeface="+mj-lt"/>
              </a:rPr>
              <a:t>lyde og pauser</a:t>
            </a:r>
            <a:r>
              <a:rPr lang="da-DK" dirty="0">
                <a:latin typeface="+mj-lt"/>
              </a:rPr>
              <a:t>; forskellige  lydkvaliteter: </a:t>
            </a:r>
            <a:r>
              <a:rPr lang="da-DK" b="1" dirty="0">
                <a:latin typeface="+mj-lt"/>
              </a:rPr>
              <a:t>vokaler</a:t>
            </a:r>
            <a:r>
              <a:rPr lang="da-DK" dirty="0">
                <a:latin typeface="+mj-lt"/>
              </a:rPr>
              <a:t> og </a:t>
            </a:r>
            <a:r>
              <a:rPr lang="da-DK" b="1" dirty="0">
                <a:latin typeface="+mj-lt"/>
              </a:rPr>
              <a:t>konsonanter</a:t>
            </a:r>
          </a:p>
          <a:p>
            <a:r>
              <a:rPr lang="da-DK" dirty="0">
                <a:latin typeface="+mj-lt"/>
              </a:rPr>
              <a:t>	 variation i </a:t>
            </a:r>
            <a:r>
              <a:rPr lang="da-DK" b="1" dirty="0">
                <a:latin typeface="+mj-lt"/>
              </a:rPr>
              <a:t>tryk</a:t>
            </a:r>
            <a:r>
              <a:rPr lang="da-DK" dirty="0">
                <a:latin typeface="+mj-lt"/>
              </a:rPr>
              <a:t>, </a:t>
            </a:r>
            <a:r>
              <a:rPr lang="da-DK" b="1" dirty="0">
                <a:latin typeface="+mj-lt"/>
              </a:rPr>
              <a:t>længde </a:t>
            </a:r>
            <a:r>
              <a:rPr lang="da-DK" dirty="0">
                <a:latin typeface="+mj-lt"/>
              </a:rPr>
              <a:t>og </a:t>
            </a:r>
            <a:r>
              <a:rPr lang="da-DK" b="1" dirty="0">
                <a:latin typeface="+mj-lt"/>
              </a:rPr>
              <a:t>tonehøjde</a:t>
            </a:r>
          </a:p>
          <a:p>
            <a:r>
              <a:rPr lang="da-DK" dirty="0">
                <a:latin typeface="+mj-lt"/>
              </a:rPr>
              <a:t>	</a:t>
            </a:r>
            <a:r>
              <a:rPr lang="da-DK" b="1" dirty="0">
                <a:latin typeface="+mj-lt"/>
              </a:rPr>
              <a:t> tempo</a:t>
            </a:r>
          </a:p>
          <a:p>
            <a:endParaRPr lang="da-DK" sz="800" dirty="0">
              <a:latin typeface="+mj-lt"/>
            </a:endParaRPr>
          </a:p>
          <a:p>
            <a:pPr marL="285750" indent="-285750">
              <a:buFont typeface="Arial" panose="020B0604020202020204" pitchFamily="34" charset="0"/>
              <a:buChar char="•"/>
            </a:pPr>
            <a:r>
              <a:rPr lang="da-DK" dirty="0">
                <a:latin typeface="+mj-lt"/>
              </a:rPr>
              <a:t>Grundenheden i et tekstmønster er normalt </a:t>
            </a:r>
            <a:r>
              <a:rPr lang="da-DK" b="1" dirty="0">
                <a:latin typeface="+mj-lt"/>
              </a:rPr>
              <a:t>stavelsen</a:t>
            </a:r>
            <a:r>
              <a:rPr lang="da-DK" dirty="0">
                <a:latin typeface="+mj-lt"/>
              </a:rPr>
              <a:t>. Vi kan her have henholdsvis </a:t>
            </a:r>
            <a:r>
              <a:rPr lang="da-DK" b="1" dirty="0">
                <a:latin typeface="+mj-lt"/>
              </a:rPr>
              <a:t>betonede</a:t>
            </a:r>
            <a:r>
              <a:rPr lang="da-DK" dirty="0">
                <a:latin typeface="+mj-lt"/>
              </a:rPr>
              <a:t> og </a:t>
            </a:r>
            <a:r>
              <a:rPr lang="da-DK" b="1" dirty="0">
                <a:latin typeface="+mj-lt"/>
              </a:rPr>
              <a:t>ubetonede</a:t>
            </a:r>
            <a:r>
              <a:rPr lang="da-DK" dirty="0">
                <a:latin typeface="+mj-lt"/>
              </a:rPr>
              <a:t> sta-velser. Alt afhængigt af, hvordan betonede og ubetonede stavelser fordeler sig hen over et tekstmønster, kan vi tale om forskellige typer skandering af teksten. Mønstret kan være vilkårligt, som det er i saglitterære tekster, el-ler det kan have et mere eller mindre </a:t>
            </a:r>
            <a:r>
              <a:rPr lang="da-DK" b="1" dirty="0">
                <a:latin typeface="+mj-lt"/>
              </a:rPr>
              <a:t>rytmisk </a:t>
            </a:r>
            <a:r>
              <a:rPr lang="da-DK" dirty="0">
                <a:latin typeface="+mj-lt"/>
              </a:rPr>
              <a:t>præg.</a:t>
            </a:r>
            <a:r>
              <a:rPr lang="da-DK" b="1" dirty="0">
                <a:latin typeface="+mj-lt"/>
              </a:rPr>
              <a:t> </a:t>
            </a:r>
            <a:r>
              <a:rPr lang="da-DK" dirty="0">
                <a:latin typeface="+mj-lt"/>
              </a:rPr>
              <a:t>Er der tale om faste mønstre, der gentager sig, taler vi om </a:t>
            </a:r>
            <a:r>
              <a:rPr lang="da-DK" b="1" dirty="0">
                <a:latin typeface="+mj-lt"/>
              </a:rPr>
              <a:t>metrum</a:t>
            </a:r>
            <a:r>
              <a:rPr lang="da-DK" dirty="0">
                <a:latin typeface="+mj-lt"/>
              </a:rPr>
              <a:t>, om </a:t>
            </a:r>
            <a:r>
              <a:rPr lang="da-DK" b="1" dirty="0">
                <a:latin typeface="+mj-lt"/>
              </a:rPr>
              <a:t>gangart </a:t>
            </a:r>
            <a:r>
              <a:rPr lang="da-DK" dirty="0">
                <a:latin typeface="+mj-lt"/>
              </a:rPr>
              <a:t>og </a:t>
            </a:r>
            <a:r>
              <a:rPr lang="da-DK" b="1" dirty="0">
                <a:latin typeface="+mj-lt"/>
              </a:rPr>
              <a:t>takt</a:t>
            </a:r>
            <a:r>
              <a:rPr lang="da-DK" dirty="0">
                <a:latin typeface="+mj-lt"/>
              </a:rPr>
              <a:t>. De enkelte takter i en gangart kan indeholde varierede blandinger af betonede og ubetonede stavelser. Her skelnes normalt mellem forskellige grundmønstre, såkaldte </a:t>
            </a:r>
            <a:r>
              <a:rPr lang="da-DK" b="1" dirty="0">
                <a:latin typeface="+mj-lt"/>
              </a:rPr>
              <a:t>fødder </a:t>
            </a:r>
            <a:r>
              <a:rPr lang="da-DK" dirty="0">
                <a:latin typeface="+mj-lt"/>
              </a:rPr>
              <a:t>(pr. verslinje):</a:t>
            </a:r>
            <a:endParaRPr lang="da-DK" sz="800" dirty="0">
              <a:latin typeface="+mj-lt"/>
            </a:endParaRPr>
          </a:p>
          <a:p>
            <a:r>
              <a:rPr lang="da-DK" sz="800" dirty="0">
                <a:latin typeface="+mj-lt"/>
              </a:rPr>
              <a:t> </a:t>
            </a:r>
          </a:p>
          <a:p>
            <a:r>
              <a:rPr lang="da-DK" dirty="0">
                <a:latin typeface="+mj-lt"/>
              </a:rPr>
              <a:t>		</a:t>
            </a:r>
            <a:r>
              <a:rPr lang="da-DK" sz="1400" dirty="0">
                <a:latin typeface="+mj-lt"/>
              </a:rPr>
              <a:t>stigende fødder:		faldende fødder:</a:t>
            </a:r>
          </a:p>
          <a:p>
            <a:r>
              <a:rPr lang="da-DK" dirty="0">
                <a:latin typeface="+mj-lt"/>
              </a:rPr>
              <a:t>		</a:t>
            </a:r>
            <a:r>
              <a:rPr lang="da-DK" b="1" dirty="0">
                <a:latin typeface="+mj-lt"/>
              </a:rPr>
              <a:t>jambe </a:t>
            </a:r>
            <a:r>
              <a:rPr lang="da-DK" dirty="0">
                <a:latin typeface="+mj-lt"/>
              </a:rPr>
              <a:t>(U</a:t>
            </a:r>
            <a:r>
              <a:rPr lang="da-DK" dirty="0">
                <a:latin typeface="+mj-lt"/>
                <a:sym typeface="WP MathA" panose="05010101010101010101" pitchFamily="2" charset="2"/>
              </a:rPr>
              <a:t>)</a:t>
            </a:r>
            <a:r>
              <a:rPr lang="da-DK" dirty="0">
                <a:latin typeface="+mj-lt"/>
              </a:rPr>
              <a:t>  		</a:t>
            </a:r>
            <a:r>
              <a:rPr lang="da-DK" b="1" dirty="0">
                <a:latin typeface="+mj-lt"/>
              </a:rPr>
              <a:t>trokæ </a:t>
            </a:r>
            <a:r>
              <a:rPr lang="da-DK" dirty="0">
                <a:latin typeface="+mj-lt"/>
              </a:rPr>
              <a:t>(</a:t>
            </a:r>
            <a:r>
              <a:rPr lang="da-DK" dirty="0">
                <a:latin typeface="+mj-lt"/>
                <a:sym typeface="WP MathA" panose="05010101010101010101" pitchFamily="2" charset="2"/>
              </a:rPr>
              <a:t>U)</a:t>
            </a:r>
            <a:endParaRPr lang="da-DK" dirty="0">
              <a:latin typeface="+mj-lt"/>
            </a:endParaRPr>
          </a:p>
          <a:p>
            <a:r>
              <a:rPr lang="da-DK" dirty="0">
                <a:latin typeface="+mj-lt"/>
              </a:rPr>
              <a:t>		</a:t>
            </a:r>
            <a:r>
              <a:rPr lang="da-DK" b="1" dirty="0">
                <a:latin typeface="+mj-lt"/>
              </a:rPr>
              <a:t>anapæst</a:t>
            </a:r>
            <a:r>
              <a:rPr lang="da-DK" dirty="0">
                <a:latin typeface="+mj-lt"/>
              </a:rPr>
              <a:t> (UU</a:t>
            </a:r>
            <a:r>
              <a:rPr lang="da-DK" dirty="0">
                <a:latin typeface="+mj-lt"/>
                <a:sym typeface="WP MathA" panose="05010101010101010101" pitchFamily="2" charset="2"/>
              </a:rPr>
              <a:t>)		</a:t>
            </a:r>
            <a:r>
              <a:rPr lang="da-DK" b="1" dirty="0">
                <a:latin typeface="+mj-lt"/>
                <a:sym typeface="WP MathA" panose="05010101010101010101" pitchFamily="2" charset="2"/>
              </a:rPr>
              <a:t>daktyl</a:t>
            </a:r>
            <a:r>
              <a:rPr lang="da-DK" dirty="0">
                <a:latin typeface="+mj-lt"/>
                <a:sym typeface="WP MathA" panose="05010101010101010101" pitchFamily="2" charset="2"/>
              </a:rPr>
              <a:t> (UU)</a:t>
            </a:r>
          </a:p>
          <a:p>
            <a:endParaRPr lang="da-DK" sz="800" dirty="0">
              <a:latin typeface="+mj-lt"/>
              <a:sym typeface="WP MathA" panose="05010101010101010101" pitchFamily="2" charset="2"/>
            </a:endParaRPr>
          </a:p>
          <a:p>
            <a:endParaRPr lang="da-DK" sz="800" dirty="0">
              <a:latin typeface="+mj-lt"/>
              <a:sym typeface="WP MathA" panose="05010101010101010101" pitchFamily="2" charset="2"/>
            </a:endParaRPr>
          </a:p>
          <a:p>
            <a:pPr marL="285750" indent="-285750">
              <a:buFont typeface="Arial" panose="020B0604020202020204" pitchFamily="34" charset="0"/>
              <a:buChar char="•"/>
            </a:pPr>
            <a:r>
              <a:rPr lang="da-DK" dirty="0">
                <a:latin typeface="+mj-lt"/>
                <a:sym typeface="WP MathA" panose="05010101010101010101" pitchFamily="2" charset="2"/>
              </a:rPr>
              <a:t>Ud over gentagelser af betonede og ubetonede stavelser er også fordelingen af gentagelser af vokaler og konso-nanter ned gennem en tekst af vigtighed for rytmen i en tekst. Her taler vi  om, at der henholdsvis kan foreligge </a:t>
            </a:r>
            <a:r>
              <a:rPr lang="da-DK" b="1" dirty="0">
                <a:latin typeface="+mj-lt"/>
                <a:sym typeface="WP MathA" panose="05010101010101010101" pitchFamily="2" charset="2"/>
              </a:rPr>
              <a:t>assonans</a:t>
            </a:r>
            <a:r>
              <a:rPr lang="da-DK" dirty="0">
                <a:latin typeface="+mj-lt"/>
                <a:sym typeface="WP MathA" panose="05010101010101010101" pitchFamily="2" charset="2"/>
              </a:rPr>
              <a:t> (ved vokaler) og </a:t>
            </a:r>
            <a:r>
              <a:rPr lang="da-DK" b="1" dirty="0">
                <a:latin typeface="+mj-lt"/>
                <a:sym typeface="WP MathA" panose="05010101010101010101" pitchFamily="2" charset="2"/>
              </a:rPr>
              <a:t>alitteration</a:t>
            </a:r>
            <a:r>
              <a:rPr lang="da-DK" dirty="0">
                <a:latin typeface="+mj-lt"/>
                <a:sym typeface="WP MathA" panose="05010101010101010101" pitchFamily="2" charset="2"/>
              </a:rPr>
              <a:t> (ved konsonanter). Ved linjebrud kan vi tale om forekomsten af </a:t>
            </a:r>
            <a:r>
              <a:rPr lang="da-DK" b="1" dirty="0">
                <a:latin typeface="+mj-lt"/>
                <a:sym typeface="WP MathA" panose="05010101010101010101" pitchFamily="2" charset="2"/>
              </a:rPr>
              <a:t>enderim</a:t>
            </a:r>
            <a:r>
              <a:rPr lang="da-DK" dirty="0">
                <a:latin typeface="+mj-lt"/>
                <a:sym typeface="WP MathA" panose="05010101010101010101" pitchFamily="2" charset="2"/>
              </a:rPr>
              <a:t>.   </a:t>
            </a:r>
            <a:endParaRPr lang="da-DK" dirty="0">
              <a:latin typeface="+mj-lt"/>
            </a:endParaRPr>
          </a:p>
        </p:txBody>
      </p:sp>
      <p:sp>
        <p:nvSpPr>
          <p:cNvPr id="7" name="Tekstfelt 6"/>
          <p:cNvSpPr txBox="1"/>
          <p:nvPr/>
        </p:nvSpPr>
        <p:spPr>
          <a:xfrm>
            <a:off x="638370" y="359709"/>
            <a:ext cx="1787284" cy="369332"/>
          </a:xfrm>
          <a:prstGeom prst="rect">
            <a:avLst/>
          </a:prstGeom>
          <a:noFill/>
        </p:spPr>
        <p:txBody>
          <a:bodyPr wrap="none" rtlCol="0">
            <a:spAutoFit/>
          </a:bodyPr>
          <a:lstStyle/>
          <a:p>
            <a:r>
              <a:rPr lang="da-DK" b="1" dirty="0"/>
              <a:t>FIGURATIVITET II</a:t>
            </a:r>
          </a:p>
        </p:txBody>
      </p:sp>
    </p:spTree>
    <p:extLst>
      <p:ext uri="{BB962C8B-B14F-4D97-AF65-F5344CB8AC3E}">
        <p14:creationId xmlns:p14="http://schemas.microsoft.com/office/powerpoint/2010/main" val="99119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22"/>
          <p:cNvSpPr/>
          <p:nvPr/>
        </p:nvSpPr>
        <p:spPr>
          <a:xfrm>
            <a:off x="862626" y="2640595"/>
            <a:ext cx="10546109" cy="9369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p:cNvSpPr txBox="1"/>
          <p:nvPr/>
        </p:nvSpPr>
        <p:spPr>
          <a:xfrm>
            <a:off x="862626" y="729041"/>
            <a:ext cx="10093405" cy="5847755"/>
          </a:xfrm>
          <a:prstGeom prst="rect">
            <a:avLst/>
          </a:prstGeom>
          <a:noFill/>
        </p:spPr>
        <p:txBody>
          <a:bodyPr wrap="square" rtlCol="0">
            <a:spAutoFit/>
          </a:bodyPr>
          <a:lstStyle/>
          <a:p>
            <a:pPr marL="285750" indent="-285750">
              <a:buFont typeface="Arial" panose="020B0604020202020204" pitchFamily="34" charset="0"/>
              <a:buChar char="•"/>
            </a:pPr>
            <a:r>
              <a:rPr lang="da-DK" dirty="0">
                <a:latin typeface="+mj-lt"/>
              </a:rPr>
              <a:t>Selv om der ikke kan påvises egentlige gangarter i en tekst, behøver teksten ikke at være urytmisk. Man vil her med fordel kunne se, om den tekst, man har foran sig, har </a:t>
            </a:r>
            <a:r>
              <a:rPr lang="da-DK" b="1" dirty="0">
                <a:latin typeface="+mj-lt"/>
              </a:rPr>
              <a:t>et jambisk eller anapæstisk præg </a:t>
            </a:r>
            <a:r>
              <a:rPr lang="da-DK" dirty="0">
                <a:latin typeface="+mj-lt"/>
              </a:rPr>
              <a:t>– er stigende – eller om den har et trokæisk eller anapæstisk præg – er faldende. </a:t>
            </a:r>
          </a:p>
          <a:p>
            <a:endParaRPr lang="da-DK" sz="800" dirty="0">
              <a:latin typeface="+mj-lt"/>
            </a:endParaRPr>
          </a:p>
          <a:p>
            <a:pPr marL="285750" indent="-285750">
              <a:buFont typeface="Arial" panose="020B0604020202020204" pitchFamily="34" charset="0"/>
              <a:buChar char="•"/>
            </a:pPr>
            <a:r>
              <a:rPr lang="da-DK" dirty="0">
                <a:latin typeface="+mj-lt"/>
              </a:rPr>
              <a:t>Rytme og takt kan siges at ”</a:t>
            </a:r>
            <a:r>
              <a:rPr lang="da-DK" b="1" dirty="0">
                <a:latin typeface="+mj-lt"/>
              </a:rPr>
              <a:t>håndhæve en ny orden</a:t>
            </a:r>
            <a:r>
              <a:rPr lang="da-DK" dirty="0">
                <a:latin typeface="+mj-lt"/>
              </a:rPr>
              <a:t>” i en tekst ved siden af den bogstavelige og kognitive orden, der knytter sig til den normale saglitterære tekst. Teksten vil dermed blive æstetisk relevant og vil kunne gøres til genstand for æstetisk evaluering ved brug af følgende skema (fra Kant):</a:t>
            </a:r>
          </a:p>
          <a:p>
            <a:endParaRPr lang="da-DK" sz="800" dirty="0">
              <a:latin typeface="+mj-lt"/>
            </a:endParaRPr>
          </a:p>
          <a:p>
            <a:endParaRPr lang="da-DK" sz="800" dirty="0">
              <a:latin typeface="+mj-lt"/>
            </a:endParaRPr>
          </a:p>
          <a:p>
            <a:endParaRPr lang="da-DK" sz="800" dirty="0">
              <a:latin typeface="+mj-lt"/>
            </a:endParaRPr>
          </a:p>
          <a:p>
            <a:endParaRPr lang="da-DK" sz="800" dirty="0">
              <a:latin typeface="+mj-lt"/>
            </a:endParaRPr>
          </a:p>
          <a:p>
            <a:endParaRPr lang="da-DK" sz="800" dirty="0">
              <a:latin typeface="+mj-lt"/>
            </a:endParaRPr>
          </a:p>
          <a:p>
            <a:endParaRPr lang="da-DK" sz="800" dirty="0">
              <a:latin typeface="+mj-lt"/>
            </a:endParaRPr>
          </a:p>
          <a:p>
            <a:endParaRPr lang="da-DK" sz="800" dirty="0">
              <a:latin typeface="+mj-lt"/>
            </a:endParaRPr>
          </a:p>
          <a:p>
            <a:endParaRPr lang="da-DK" sz="800" dirty="0">
              <a:latin typeface="+mj-lt"/>
            </a:endParaRPr>
          </a:p>
          <a:p>
            <a:endParaRPr lang="da-DK" sz="800" dirty="0">
              <a:latin typeface="+mj-lt"/>
            </a:endParaRPr>
          </a:p>
          <a:p>
            <a:endParaRPr lang="da-DK" sz="800" dirty="0">
              <a:latin typeface="+mj-lt"/>
            </a:endParaRPr>
          </a:p>
          <a:p>
            <a:pPr marL="285750" indent="-285750">
              <a:buFont typeface="Arial" panose="020B0604020202020204" pitchFamily="34" charset="0"/>
              <a:buChar char="•"/>
            </a:pPr>
            <a:r>
              <a:rPr lang="da-DK" dirty="0">
                <a:latin typeface="+mj-lt"/>
              </a:rPr>
              <a:t>Rytmiske mønstre – især metrisk bundne – kan hjælpe med til at </a:t>
            </a:r>
            <a:r>
              <a:rPr lang="da-DK" b="1" dirty="0">
                <a:latin typeface="+mj-lt"/>
              </a:rPr>
              <a:t>støtte hukommelsen</a:t>
            </a:r>
            <a:r>
              <a:rPr lang="da-DK" dirty="0">
                <a:latin typeface="+mj-lt"/>
              </a:rPr>
              <a:t>, når en tekst skal huskes. Før skriftsprogets opkomst var det vigtigt at kunne huske tekster. Måske giver det mennesket en evolutionær fordel, at der knytter sig æstetik behag til beskæftigelsen med tekstmønstre. </a:t>
            </a:r>
          </a:p>
          <a:p>
            <a:endParaRPr lang="da-DK" sz="800" dirty="0">
              <a:latin typeface="+mj-lt"/>
            </a:endParaRPr>
          </a:p>
          <a:p>
            <a:pPr marL="285750" indent="-285750">
              <a:buFont typeface="Arial" panose="020B0604020202020204" pitchFamily="34" charset="0"/>
              <a:buChar char="•"/>
            </a:pPr>
            <a:r>
              <a:rPr lang="da-DK" dirty="0">
                <a:latin typeface="+mj-lt"/>
              </a:rPr>
              <a:t>Tekstmønstrets nye orden vil kunne igangsætte mere </a:t>
            </a:r>
            <a:r>
              <a:rPr lang="da-DK" b="1" dirty="0">
                <a:latin typeface="+mj-lt"/>
              </a:rPr>
              <a:t>frie associationer</a:t>
            </a:r>
            <a:r>
              <a:rPr lang="da-DK" dirty="0">
                <a:latin typeface="+mj-lt"/>
              </a:rPr>
              <a:t>: Et rimpar vil måske kunne gøre én opmærksom på eksistensen af en indholdsmæssig sammenhæng i et digt. </a:t>
            </a:r>
          </a:p>
          <a:p>
            <a:endParaRPr lang="da-DK" sz="800" dirty="0">
              <a:latin typeface="+mj-lt"/>
            </a:endParaRPr>
          </a:p>
          <a:p>
            <a:pPr marL="285750" indent="-285750">
              <a:buFont typeface="Arial" panose="020B0604020202020204" pitchFamily="34" charset="0"/>
              <a:buChar char="•"/>
            </a:pPr>
            <a:r>
              <a:rPr lang="da-DK" dirty="0">
                <a:latin typeface="+mj-lt"/>
              </a:rPr>
              <a:t>Et tekstmønster kan </a:t>
            </a:r>
            <a:r>
              <a:rPr lang="da-DK" b="1" dirty="0">
                <a:latin typeface="+mj-lt"/>
              </a:rPr>
              <a:t>imitere mimiske og gestiske udtryk for følelsestilstande</a:t>
            </a:r>
            <a:r>
              <a:rPr lang="da-DK" dirty="0">
                <a:latin typeface="+mj-lt"/>
              </a:rPr>
              <a:t>: glæde, vrede, had, sorg, stolthed, værdighed (ved glæde er tempoet fx hyppigt hurtigt, ved sorg langsomt). Et digt vil kunne ses som en kontrolleret udgave af sådanne efterligninger, ligesom ved musik og dans: det digteriske udtryk kan signalere klodsethed, elegance, afbalancerethed osv</a:t>
            </a:r>
            <a:r>
              <a:rPr lang="da-DK" sz="1400" dirty="0">
                <a:latin typeface="+mj-lt"/>
              </a:rPr>
              <a:t>.</a:t>
            </a:r>
            <a:endParaRPr lang="da-DK" dirty="0">
              <a:latin typeface="+mj-lt"/>
            </a:endParaRPr>
          </a:p>
        </p:txBody>
      </p:sp>
      <p:sp>
        <p:nvSpPr>
          <p:cNvPr id="3" name="Tekstfelt 2"/>
          <p:cNvSpPr txBox="1"/>
          <p:nvPr/>
        </p:nvSpPr>
        <p:spPr>
          <a:xfrm>
            <a:off x="638370" y="359709"/>
            <a:ext cx="1848198" cy="369332"/>
          </a:xfrm>
          <a:prstGeom prst="rect">
            <a:avLst/>
          </a:prstGeom>
          <a:noFill/>
        </p:spPr>
        <p:txBody>
          <a:bodyPr wrap="none" rtlCol="0">
            <a:spAutoFit/>
          </a:bodyPr>
          <a:lstStyle/>
          <a:p>
            <a:r>
              <a:rPr lang="da-DK" b="1" dirty="0"/>
              <a:t>FIGURATIVITET III</a:t>
            </a:r>
          </a:p>
        </p:txBody>
      </p:sp>
      <p:cxnSp>
        <p:nvCxnSpPr>
          <p:cNvPr id="5" name="Lige forbindelse 4"/>
          <p:cNvCxnSpPr>
            <a:cxnSpLocks/>
          </p:cNvCxnSpPr>
          <p:nvPr/>
        </p:nvCxnSpPr>
        <p:spPr>
          <a:xfrm flipV="1">
            <a:off x="2975239" y="3053890"/>
            <a:ext cx="7852410" cy="863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kstfelt 5"/>
          <p:cNvSpPr txBox="1"/>
          <p:nvPr/>
        </p:nvSpPr>
        <p:spPr>
          <a:xfrm>
            <a:off x="862626" y="3150594"/>
            <a:ext cx="10275185" cy="338554"/>
          </a:xfrm>
          <a:prstGeom prst="rect">
            <a:avLst/>
          </a:prstGeom>
          <a:noFill/>
        </p:spPr>
        <p:txBody>
          <a:bodyPr wrap="none" rtlCol="0">
            <a:spAutoFit/>
          </a:bodyPr>
          <a:lstStyle/>
          <a:p>
            <a:r>
              <a:rPr lang="da-DK" sz="1600" dirty="0"/>
              <a:t>æstetisk følelse:         	       kedsomhed           skønhed (opslugthed)            ophøjethed (fascination)                       uro, angst</a:t>
            </a:r>
          </a:p>
        </p:txBody>
      </p:sp>
      <p:sp>
        <p:nvSpPr>
          <p:cNvPr id="11" name="Tekstfelt 10"/>
          <p:cNvSpPr txBox="1"/>
          <p:nvPr/>
        </p:nvSpPr>
        <p:spPr>
          <a:xfrm>
            <a:off x="862626" y="2640595"/>
            <a:ext cx="10658815" cy="338554"/>
          </a:xfrm>
          <a:prstGeom prst="rect">
            <a:avLst/>
          </a:prstGeom>
          <a:noFill/>
        </p:spPr>
        <p:txBody>
          <a:bodyPr wrap="none" rtlCol="0">
            <a:spAutoFit/>
          </a:bodyPr>
          <a:lstStyle/>
          <a:p>
            <a:r>
              <a:rPr lang="da-DK" sz="1600" dirty="0"/>
              <a:t>kognitiv form:         	       monotoni        frit spil, let at bemestre      kompliceret vanskeligt at bemestre    uoverskueligt, kaotisk</a:t>
            </a:r>
          </a:p>
        </p:txBody>
      </p:sp>
      <p:cxnSp>
        <p:nvCxnSpPr>
          <p:cNvPr id="15" name="Lige forbindelse 14"/>
          <p:cNvCxnSpPr>
            <a:cxnSpLocks/>
          </p:cNvCxnSpPr>
          <p:nvPr/>
        </p:nvCxnSpPr>
        <p:spPr>
          <a:xfrm>
            <a:off x="3569599" y="2979149"/>
            <a:ext cx="2941" cy="171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Lige forbindelse 16"/>
          <p:cNvCxnSpPr>
            <a:cxnSpLocks/>
          </p:cNvCxnSpPr>
          <p:nvPr/>
        </p:nvCxnSpPr>
        <p:spPr>
          <a:xfrm flipH="1">
            <a:off x="4986670" y="2979149"/>
            <a:ext cx="249" cy="171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Lige forbindelse 19"/>
          <p:cNvCxnSpPr>
            <a:cxnSpLocks/>
          </p:cNvCxnSpPr>
          <p:nvPr/>
        </p:nvCxnSpPr>
        <p:spPr>
          <a:xfrm>
            <a:off x="7638679" y="2937648"/>
            <a:ext cx="0" cy="212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Lige forbindelse 21"/>
          <p:cNvCxnSpPr>
            <a:cxnSpLocks/>
          </p:cNvCxnSpPr>
          <p:nvPr/>
        </p:nvCxnSpPr>
        <p:spPr>
          <a:xfrm flipH="1">
            <a:off x="10324214" y="2979149"/>
            <a:ext cx="517" cy="2637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441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38370" y="359709"/>
            <a:ext cx="1402307" cy="369332"/>
          </a:xfrm>
          <a:prstGeom prst="rect">
            <a:avLst/>
          </a:prstGeom>
          <a:noFill/>
        </p:spPr>
        <p:txBody>
          <a:bodyPr wrap="none" rtlCol="0">
            <a:spAutoFit/>
          </a:bodyPr>
          <a:lstStyle/>
          <a:p>
            <a:r>
              <a:rPr lang="da-DK" b="1" dirty="0"/>
              <a:t>TROPICITET I</a:t>
            </a:r>
          </a:p>
        </p:txBody>
      </p:sp>
      <p:sp>
        <p:nvSpPr>
          <p:cNvPr id="3" name="Rektangel 2"/>
          <p:cNvSpPr/>
          <p:nvPr/>
        </p:nvSpPr>
        <p:spPr>
          <a:xfrm>
            <a:off x="885895" y="667637"/>
            <a:ext cx="10197240" cy="4708981"/>
          </a:xfrm>
          <a:prstGeom prst="rect">
            <a:avLst/>
          </a:prstGeom>
        </p:spPr>
        <p:txBody>
          <a:bodyPr wrap="square">
            <a:spAutoFit/>
          </a:bodyPr>
          <a:lstStyle/>
          <a:p>
            <a:pPr marL="285750" indent="-285750">
              <a:spcBef>
                <a:spcPct val="0"/>
              </a:spcBef>
              <a:buFont typeface="Arial" panose="020B0604020202020204" pitchFamily="34" charset="0"/>
              <a:buChar char="•"/>
            </a:pPr>
            <a:r>
              <a:rPr lang="da-DK" altLang="da-DK" dirty="0">
                <a:latin typeface="+mj-lt"/>
              </a:rPr>
              <a:t>Tropiciteten i en tekst signalerer en opfordring til – med udgangspunkt i et eller flere brud på de griceske maksimer – at medinddrage den instrumentelle handlesammenhæng, teksten befinder sig i, med henblik på at drage slutninger herudfra. </a:t>
            </a:r>
            <a:r>
              <a:rPr lang="da-DK" altLang="da-DK" b="1" dirty="0">
                <a:latin typeface="+mj-lt"/>
              </a:rPr>
              <a:t>Troper er griceske implikaturer</a:t>
            </a:r>
            <a:r>
              <a:rPr lang="da-DK" altLang="da-DK" dirty="0">
                <a:latin typeface="+mj-lt"/>
              </a:rPr>
              <a:t>. De er udtryk for, at vi med udgangspunkt i (en brudfyldt, defekt) semantik bevæger os over i pragmatikken.    </a:t>
            </a:r>
          </a:p>
          <a:p>
            <a:pPr marL="285750" indent="-285750">
              <a:spcBef>
                <a:spcPct val="0"/>
              </a:spcBef>
              <a:buFont typeface="Arial" panose="020B0604020202020204" pitchFamily="34" charset="0"/>
              <a:buChar char="•"/>
            </a:pPr>
            <a:endParaRPr lang="da-DK" altLang="da-DK" dirty="0">
              <a:latin typeface="+mj-lt"/>
            </a:endParaRPr>
          </a:p>
          <a:p>
            <a:pPr marL="285750" indent="-285750">
              <a:spcBef>
                <a:spcPct val="0"/>
              </a:spcBef>
              <a:buFont typeface="Arial" panose="020B0604020202020204" pitchFamily="34" charset="0"/>
              <a:buChar char="•"/>
            </a:pPr>
            <a:r>
              <a:rPr lang="da-DK" altLang="da-DK" dirty="0">
                <a:latin typeface="+mj-lt"/>
              </a:rPr>
              <a:t>Troperne kan opdeles i undergrupper i overensstemmelse med, hvilket maksime der bliver brudt i teksten: </a:t>
            </a:r>
          </a:p>
          <a:p>
            <a:pPr>
              <a:spcBef>
                <a:spcPct val="0"/>
              </a:spcBef>
            </a:pPr>
            <a:r>
              <a:rPr lang="da-DK" altLang="da-DK" sz="800" dirty="0">
                <a:latin typeface="+mj-lt"/>
              </a:rPr>
              <a:t>       </a:t>
            </a:r>
          </a:p>
          <a:p>
            <a:pPr>
              <a:spcBef>
                <a:spcPct val="0"/>
              </a:spcBef>
            </a:pPr>
            <a:r>
              <a:rPr lang="da-DK" altLang="da-DK" dirty="0">
                <a:latin typeface="+mj-lt"/>
              </a:rPr>
              <a:t>		</a:t>
            </a:r>
            <a:r>
              <a:rPr lang="da-DK" altLang="da-DK" sz="1600" dirty="0">
                <a:latin typeface="+mj-lt"/>
              </a:rPr>
              <a:t>Informativitet: 	</a:t>
            </a:r>
            <a:r>
              <a:rPr lang="da-DK" altLang="da-DK" sz="1600" b="1" dirty="0">
                <a:latin typeface="+mj-lt"/>
              </a:rPr>
              <a:t>tautologi</a:t>
            </a:r>
            <a:r>
              <a:rPr lang="da-DK" altLang="da-DK" sz="1600" dirty="0">
                <a:latin typeface="+mj-lt"/>
              </a:rPr>
              <a:t>, </a:t>
            </a:r>
            <a:r>
              <a:rPr lang="da-DK" altLang="da-DK" sz="1600" b="1" dirty="0">
                <a:latin typeface="+mj-lt"/>
              </a:rPr>
              <a:t>simile</a:t>
            </a:r>
          </a:p>
          <a:p>
            <a:pPr>
              <a:spcBef>
                <a:spcPct val="0"/>
              </a:spcBef>
            </a:pPr>
            <a:r>
              <a:rPr lang="da-DK" altLang="da-DK" sz="1600" dirty="0">
                <a:latin typeface="+mj-lt"/>
              </a:rPr>
              <a:t>		Sandfærdighed: 	</a:t>
            </a:r>
            <a:r>
              <a:rPr lang="da-DK" altLang="da-DK" sz="1600" b="1" dirty="0">
                <a:latin typeface="+mj-lt"/>
              </a:rPr>
              <a:t>ironi</a:t>
            </a:r>
            <a:r>
              <a:rPr lang="da-DK" altLang="da-DK" sz="1600" dirty="0">
                <a:latin typeface="+mj-lt"/>
              </a:rPr>
              <a:t>, </a:t>
            </a:r>
            <a:r>
              <a:rPr lang="da-DK" altLang="da-DK" sz="1600" b="1" dirty="0">
                <a:latin typeface="+mj-lt"/>
              </a:rPr>
              <a:t>hyperbel</a:t>
            </a:r>
            <a:r>
              <a:rPr lang="da-DK" altLang="da-DK" sz="1600" dirty="0">
                <a:latin typeface="+mj-lt"/>
              </a:rPr>
              <a:t>, </a:t>
            </a:r>
            <a:r>
              <a:rPr lang="da-DK" altLang="da-DK" sz="1600" b="1" dirty="0">
                <a:latin typeface="+mj-lt"/>
              </a:rPr>
              <a:t>litote</a:t>
            </a:r>
          </a:p>
          <a:p>
            <a:pPr>
              <a:spcBef>
                <a:spcPct val="0"/>
              </a:spcBef>
            </a:pPr>
            <a:r>
              <a:rPr lang="da-DK" altLang="da-DK" sz="1600" dirty="0">
                <a:latin typeface="+mj-lt"/>
              </a:rPr>
              <a:t>		Relevans:		</a:t>
            </a:r>
            <a:r>
              <a:rPr lang="da-DK" altLang="da-DK" sz="1600" b="1" dirty="0">
                <a:latin typeface="+mj-lt"/>
              </a:rPr>
              <a:t>symbol</a:t>
            </a:r>
            <a:r>
              <a:rPr lang="da-DK" altLang="da-DK" sz="1600" dirty="0">
                <a:latin typeface="+mj-lt"/>
              </a:rPr>
              <a:t>, </a:t>
            </a:r>
            <a:r>
              <a:rPr lang="da-DK" altLang="da-DK" sz="1600" b="1" dirty="0">
                <a:latin typeface="+mj-lt"/>
              </a:rPr>
              <a:t>allegori</a:t>
            </a:r>
          </a:p>
          <a:p>
            <a:pPr>
              <a:spcBef>
                <a:spcPct val="0"/>
              </a:spcBef>
            </a:pPr>
            <a:r>
              <a:rPr lang="da-DK" altLang="da-DK" sz="1600" dirty="0">
                <a:latin typeface="+mj-lt"/>
              </a:rPr>
              <a:t>                               	Korrekthed: 	</a:t>
            </a:r>
            <a:r>
              <a:rPr lang="da-DK" altLang="da-DK" sz="1600" b="1" dirty="0">
                <a:latin typeface="+mj-lt"/>
              </a:rPr>
              <a:t>metafor</a:t>
            </a:r>
            <a:r>
              <a:rPr lang="da-DK" altLang="da-DK" sz="1600" dirty="0">
                <a:latin typeface="+mj-lt"/>
              </a:rPr>
              <a:t>, </a:t>
            </a:r>
            <a:r>
              <a:rPr lang="da-DK" altLang="da-DK" sz="1600" b="1" dirty="0">
                <a:latin typeface="+mj-lt"/>
              </a:rPr>
              <a:t>metonymi</a:t>
            </a:r>
            <a:r>
              <a:rPr lang="da-DK" altLang="da-DK" sz="1600" dirty="0">
                <a:latin typeface="+mj-lt"/>
              </a:rPr>
              <a:t>, </a:t>
            </a:r>
            <a:r>
              <a:rPr lang="da-DK" altLang="da-DK" sz="1600" b="1" dirty="0">
                <a:latin typeface="+mj-lt"/>
              </a:rPr>
              <a:t>synekdoke </a:t>
            </a:r>
            <a:r>
              <a:rPr lang="da-DK" altLang="da-DK" sz="1600" dirty="0">
                <a:latin typeface="+mj-lt"/>
              </a:rPr>
              <a:t>(fx </a:t>
            </a:r>
            <a:r>
              <a:rPr lang="da-DK" altLang="da-DK" sz="1600" b="1" dirty="0">
                <a:latin typeface="+mj-lt"/>
              </a:rPr>
              <a:t>pars pro toto</a:t>
            </a:r>
            <a:r>
              <a:rPr lang="da-DK" altLang="da-DK" sz="1600" dirty="0">
                <a:latin typeface="+mj-lt"/>
              </a:rPr>
              <a:t>)</a:t>
            </a:r>
            <a:r>
              <a:rPr lang="da-DK" altLang="da-DK" dirty="0">
                <a:latin typeface="+mj-lt"/>
              </a:rPr>
              <a:t>  </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Al tropedannelse udspringer af gentagelsen – ikke i det sproglige udtryk, sådan som </a:t>
            </a:r>
          </a:p>
          <a:p>
            <a:pPr>
              <a:spcBef>
                <a:spcPct val="0"/>
              </a:spcBef>
            </a:pPr>
            <a:r>
              <a:rPr lang="da-DK" altLang="da-DK" dirty="0">
                <a:latin typeface="+mj-lt"/>
              </a:rPr>
              <a:t>     vi så det i forbindelse med figurativiteten – men i den verden, der ligger uden for </a:t>
            </a:r>
          </a:p>
          <a:p>
            <a:pPr>
              <a:spcBef>
                <a:spcPct val="0"/>
              </a:spcBef>
            </a:pPr>
            <a:r>
              <a:rPr lang="da-DK" altLang="da-DK" dirty="0">
                <a:latin typeface="+mj-lt"/>
              </a:rPr>
              <a:t>     teksten. Grundfiguren er den samme her, som den vi fandt ved figurativiteten; men</a:t>
            </a:r>
          </a:p>
          <a:p>
            <a:pPr>
              <a:spcBef>
                <a:spcPct val="0"/>
              </a:spcBef>
            </a:pPr>
            <a:r>
              <a:rPr lang="da-DK" altLang="da-DK" dirty="0">
                <a:latin typeface="+mj-lt"/>
              </a:rPr>
              <a:t>     nu er den indhold. Figuren er rykket ind i en (brudfyldt) semantisk sammenhæng: </a:t>
            </a:r>
          </a:p>
          <a:p>
            <a:pPr>
              <a:spcBef>
                <a:spcPct val="0"/>
              </a:spcBef>
            </a:pPr>
            <a:endParaRPr lang="da-DK" altLang="da-DK" dirty="0">
              <a:latin typeface="+mj-lt"/>
            </a:endParaRPr>
          </a:p>
          <a:p>
            <a:pPr>
              <a:spcBef>
                <a:spcPct val="0"/>
              </a:spcBef>
            </a:pPr>
            <a:r>
              <a:rPr lang="da-DK" altLang="da-DK" dirty="0">
                <a:latin typeface="+mj-lt"/>
              </a:rPr>
              <a:t> </a:t>
            </a:r>
          </a:p>
        </p:txBody>
      </p:sp>
      <p:sp>
        <p:nvSpPr>
          <p:cNvPr id="4" name="Rektangel 3"/>
          <p:cNvSpPr/>
          <p:nvPr/>
        </p:nvSpPr>
        <p:spPr>
          <a:xfrm>
            <a:off x="9182973" y="3134729"/>
            <a:ext cx="2253515" cy="22266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p:nvPr/>
        </p:nvSpPr>
        <p:spPr>
          <a:xfrm>
            <a:off x="9469470" y="3823514"/>
            <a:ext cx="591994" cy="627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p:cNvSpPr/>
          <p:nvPr/>
        </p:nvSpPr>
        <p:spPr>
          <a:xfrm>
            <a:off x="10562369" y="3823868"/>
            <a:ext cx="591994" cy="6273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p:cNvSpPr txBox="1"/>
          <p:nvPr/>
        </p:nvSpPr>
        <p:spPr>
          <a:xfrm>
            <a:off x="10116948" y="3879663"/>
            <a:ext cx="364202" cy="523220"/>
          </a:xfrm>
          <a:prstGeom prst="rect">
            <a:avLst/>
          </a:prstGeom>
          <a:noFill/>
        </p:spPr>
        <p:txBody>
          <a:bodyPr wrap="none" rtlCol="0">
            <a:spAutoFit/>
          </a:bodyPr>
          <a:lstStyle/>
          <a:p>
            <a:r>
              <a:rPr lang="da-DK" sz="2800" dirty="0"/>
              <a:t>=</a:t>
            </a:r>
          </a:p>
        </p:txBody>
      </p:sp>
      <p:cxnSp>
        <p:nvCxnSpPr>
          <p:cNvPr id="8" name="Lige pilforbindelse 7"/>
          <p:cNvCxnSpPr>
            <a:cxnSpLocks/>
          </p:cNvCxnSpPr>
          <p:nvPr/>
        </p:nvCxnSpPr>
        <p:spPr>
          <a:xfrm flipH="1">
            <a:off x="9893832" y="3468537"/>
            <a:ext cx="362906" cy="354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p:cNvCxnSpPr>
            <a:cxnSpLocks/>
          </p:cNvCxnSpPr>
          <p:nvPr/>
        </p:nvCxnSpPr>
        <p:spPr>
          <a:xfrm>
            <a:off x="10389521" y="3468537"/>
            <a:ext cx="304726" cy="335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kstfelt 9"/>
          <p:cNvSpPr txBox="1"/>
          <p:nvPr/>
        </p:nvSpPr>
        <p:spPr>
          <a:xfrm>
            <a:off x="10134877" y="3079560"/>
            <a:ext cx="1801712" cy="677108"/>
          </a:xfrm>
          <a:prstGeom prst="rect">
            <a:avLst/>
          </a:prstGeom>
          <a:noFill/>
        </p:spPr>
        <p:txBody>
          <a:bodyPr wrap="none" rtlCol="0">
            <a:spAutoFit/>
          </a:bodyPr>
          <a:lstStyle/>
          <a:p>
            <a:r>
              <a:rPr lang="da-DK" sz="2400" dirty="0"/>
              <a:t>D </a:t>
            </a:r>
            <a:r>
              <a:rPr lang="da-DK" sz="1400" dirty="0"/>
              <a:t>(tertium </a:t>
            </a:r>
          </a:p>
          <a:p>
            <a:r>
              <a:rPr lang="da-DK" sz="1400" dirty="0"/>
              <a:t>           comperationes)</a:t>
            </a:r>
          </a:p>
        </p:txBody>
      </p:sp>
      <p:sp>
        <p:nvSpPr>
          <p:cNvPr id="11" name="Tekstfelt 10"/>
          <p:cNvSpPr txBox="1"/>
          <p:nvPr/>
        </p:nvSpPr>
        <p:spPr>
          <a:xfrm>
            <a:off x="11000314" y="4770981"/>
            <a:ext cx="1091517" cy="369332"/>
          </a:xfrm>
          <a:prstGeom prst="rect">
            <a:avLst/>
          </a:prstGeom>
          <a:noFill/>
        </p:spPr>
        <p:txBody>
          <a:bodyPr wrap="none" rtlCol="0">
            <a:spAutoFit/>
          </a:bodyPr>
          <a:lstStyle/>
          <a:p>
            <a:r>
              <a:rPr lang="da-DK" dirty="0"/>
              <a:t>C </a:t>
            </a:r>
            <a:r>
              <a:rPr lang="da-DK" sz="1400" dirty="0"/>
              <a:t>(kontekst)</a:t>
            </a:r>
          </a:p>
        </p:txBody>
      </p:sp>
      <p:sp>
        <p:nvSpPr>
          <p:cNvPr id="13" name="Tekstfelt 12"/>
          <p:cNvSpPr txBox="1"/>
          <p:nvPr/>
        </p:nvSpPr>
        <p:spPr>
          <a:xfrm>
            <a:off x="9585734" y="3992816"/>
            <a:ext cx="317716" cy="369332"/>
          </a:xfrm>
          <a:prstGeom prst="rect">
            <a:avLst/>
          </a:prstGeom>
          <a:noFill/>
        </p:spPr>
        <p:txBody>
          <a:bodyPr wrap="none" rtlCol="0">
            <a:spAutoFit/>
          </a:bodyPr>
          <a:lstStyle/>
          <a:p>
            <a:r>
              <a:rPr lang="da-DK" dirty="0"/>
              <a:t>A</a:t>
            </a:r>
          </a:p>
        </p:txBody>
      </p:sp>
      <p:sp>
        <p:nvSpPr>
          <p:cNvPr id="14" name="Tekstfelt 13"/>
          <p:cNvSpPr txBox="1"/>
          <p:nvPr/>
        </p:nvSpPr>
        <p:spPr>
          <a:xfrm>
            <a:off x="10692216" y="3969358"/>
            <a:ext cx="309700" cy="369332"/>
          </a:xfrm>
          <a:prstGeom prst="rect">
            <a:avLst/>
          </a:prstGeom>
          <a:noFill/>
        </p:spPr>
        <p:txBody>
          <a:bodyPr wrap="none" rtlCol="0">
            <a:spAutoFit/>
          </a:bodyPr>
          <a:lstStyle/>
          <a:p>
            <a:r>
              <a:rPr lang="da-DK" dirty="0"/>
              <a:t>B</a:t>
            </a:r>
          </a:p>
        </p:txBody>
      </p:sp>
      <p:cxnSp>
        <p:nvCxnSpPr>
          <p:cNvPr id="17" name="Lige pilforbindelse 16"/>
          <p:cNvCxnSpPr>
            <a:cxnSpLocks/>
          </p:cNvCxnSpPr>
          <p:nvPr/>
        </p:nvCxnSpPr>
        <p:spPr>
          <a:xfrm flipH="1" flipV="1">
            <a:off x="9765467" y="4505872"/>
            <a:ext cx="330184" cy="580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a:cxnSpLocks/>
          </p:cNvCxnSpPr>
          <p:nvPr/>
        </p:nvCxnSpPr>
        <p:spPr>
          <a:xfrm flipV="1">
            <a:off x="10544914" y="4508353"/>
            <a:ext cx="274579" cy="577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kstboks 47"/>
          <p:cNvSpPr txBox="1">
            <a:spLocks noChangeArrowheads="1"/>
          </p:cNvSpPr>
          <p:nvPr/>
        </p:nvSpPr>
        <p:spPr bwMode="auto">
          <a:xfrm>
            <a:off x="9809901" y="5014570"/>
            <a:ext cx="1087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600"/>
              <a:t>kontiguitet</a:t>
            </a:r>
          </a:p>
        </p:txBody>
      </p:sp>
      <p:cxnSp>
        <p:nvCxnSpPr>
          <p:cNvPr id="20" name="Lige pilforbindelse 19"/>
          <p:cNvCxnSpPr/>
          <p:nvPr/>
        </p:nvCxnSpPr>
        <p:spPr>
          <a:xfrm rot="5400000" flipH="1" flipV="1">
            <a:off x="10148652" y="4438633"/>
            <a:ext cx="3206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kstboks 52"/>
          <p:cNvSpPr txBox="1">
            <a:spLocks noChangeArrowheads="1"/>
          </p:cNvSpPr>
          <p:nvPr/>
        </p:nvSpPr>
        <p:spPr bwMode="auto">
          <a:xfrm>
            <a:off x="9809901" y="4514508"/>
            <a:ext cx="1020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600"/>
              <a:t>similaritet</a:t>
            </a:r>
          </a:p>
        </p:txBody>
      </p:sp>
      <p:sp>
        <p:nvSpPr>
          <p:cNvPr id="29" name="Tekstboks 43"/>
          <p:cNvSpPr txBox="1">
            <a:spLocks noChangeArrowheads="1"/>
          </p:cNvSpPr>
          <p:nvPr/>
        </p:nvSpPr>
        <p:spPr bwMode="auto">
          <a:xfrm>
            <a:off x="2719097" y="4853549"/>
            <a:ext cx="41651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600" i="1" dirty="0">
                <a:latin typeface="+mj-lt"/>
              </a:rPr>
              <a:t>Julie er solen – </a:t>
            </a:r>
            <a:r>
              <a:rPr lang="da-DK" altLang="da-DK" sz="1600" dirty="0">
                <a:latin typeface="+mj-lt"/>
              </a:rPr>
              <a:t>R(</a:t>
            </a:r>
            <a:r>
              <a:rPr lang="da-DK" altLang="da-DK" sz="1600" b="1" dirty="0">
                <a:solidFill>
                  <a:srgbClr val="C00000"/>
                </a:solidFill>
                <a:latin typeface="+mj-lt"/>
              </a:rPr>
              <a:t>A</a:t>
            </a:r>
            <a:r>
              <a:rPr lang="da-DK" altLang="da-DK" sz="1600" dirty="0">
                <a:latin typeface="+mj-lt"/>
              </a:rPr>
              <a:t>,C) </a:t>
            </a:r>
            <a:r>
              <a:rPr lang="da-DK" altLang="da-DK" sz="1600" b="1" dirty="0">
                <a:solidFill>
                  <a:srgbClr val="C00000"/>
                </a:solidFill>
                <a:latin typeface="+mj-lt"/>
              </a:rPr>
              <a:t>= </a:t>
            </a:r>
            <a:r>
              <a:rPr lang="da-DK" altLang="da-DK" sz="1600" dirty="0">
                <a:latin typeface="+mj-lt"/>
              </a:rPr>
              <a:t>R(</a:t>
            </a:r>
            <a:r>
              <a:rPr lang="da-DK" altLang="da-DK" sz="1600" b="1" dirty="0">
                <a:solidFill>
                  <a:srgbClr val="C00000"/>
                </a:solidFill>
                <a:latin typeface="+mj-lt"/>
              </a:rPr>
              <a:t>B</a:t>
            </a:r>
            <a:r>
              <a:rPr lang="da-DK" altLang="da-DK" sz="1600" dirty="0">
                <a:latin typeface="+mj-lt"/>
              </a:rPr>
              <a:t>,C) mht. D (metafor)</a:t>
            </a:r>
          </a:p>
          <a:p>
            <a:pPr eaLnBrk="1" hangingPunct="1">
              <a:spcBef>
                <a:spcPct val="0"/>
              </a:spcBef>
              <a:buFontTx/>
              <a:buNone/>
            </a:pPr>
            <a:r>
              <a:rPr lang="da-DK" altLang="da-DK" sz="1600" i="1" dirty="0">
                <a:latin typeface="+mj-lt"/>
              </a:rPr>
              <a:t>himlens øje – </a:t>
            </a:r>
            <a:r>
              <a:rPr lang="da-DK" altLang="da-DK" sz="1600" b="1" dirty="0">
                <a:solidFill>
                  <a:srgbClr val="FF0000"/>
                </a:solidFill>
                <a:latin typeface="+mj-lt"/>
              </a:rPr>
              <a:t>R</a:t>
            </a:r>
            <a:r>
              <a:rPr lang="da-DK" altLang="da-DK" sz="1600" dirty="0">
                <a:latin typeface="+mj-lt"/>
              </a:rPr>
              <a:t>(A,</a:t>
            </a:r>
            <a:r>
              <a:rPr lang="da-DK" altLang="da-DK" sz="1600" b="1" dirty="0">
                <a:solidFill>
                  <a:srgbClr val="FF0000"/>
                </a:solidFill>
                <a:latin typeface="+mj-lt"/>
              </a:rPr>
              <a:t>C</a:t>
            </a:r>
            <a:r>
              <a:rPr lang="da-DK" altLang="da-DK" sz="1600" dirty="0">
                <a:latin typeface="+mj-lt"/>
              </a:rPr>
              <a:t>) </a:t>
            </a:r>
            <a:r>
              <a:rPr lang="da-DK" altLang="da-DK" sz="1600" b="1" dirty="0">
                <a:latin typeface="+mj-lt"/>
              </a:rPr>
              <a:t>= </a:t>
            </a:r>
            <a:r>
              <a:rPr lang="da-DK" altLang="da-DK" sz="1600" dirty="0">
                <a:latin typeface="+mj-lt"/>
              </a:rPr>
              <a:t>R(</a:t>
            </a:r>
            <a:r>
              <a:rPr lang="da-DK" altLang="da-DK" sz="1600" b="1" dirty="0">
                <a:solidFill>
                  <a:srgbClr val="C00000"/>
                </a:solidFill>
                <a:latin typeface="+mj-lt"/>
              </a:rPr>
              <a:t>B</a:t>
            </a:r>
            <a:r>
              <a:rPr lang="da-DK" altLang="da-DK" sz="1600" dirty="0">
                <a:latin typeface="+mj-lt"/>
              </a:rPr>
              <a:t>,C) mht. D  (metafor)</a:t>
            </a:r>
          </a:p>
          <a:p>
            <a:pPr eaLnBrk="1" hangingPunct="1">
              <a:spcBef>
                <a:spcPct val="0"/>
              </a:spcBef>
              <a:buFontTx/>
              <a:buNone/>
            </a:pPr>
            <a:endParaRPr lang="da-DK" altLang="da-DK" sz="1600" b="1" i="1" dirty="0">
              <a:solidFill>
                <a:srgbClr val="C00000"/>
              </a:solidFill>
            </a:endParaRPr>
          </a:p>
        </p:txBody>
      </p:sp>
      <p:sp>
        <p:nvSpPr>
          <p:cNvPr id="30" name="Rektangel 29"/>
          <p:cNvSpPr/>
          <p:nvPr/>
        </p:nvSpPr>
        <p:spPr>
          <a:xfrm>
            <a:off x="2733620" y="5352708"/>
            <a:ext cx="6096000" cy="1077218"/>
          </a:xfrm>
          <a:prstGeom prst="rect">
            <a:avLst/>
          </a:prstGeom>
        </p:spPr>
        <p:txBody>
          <a:bodyPr>
            <a:spAutoFit/>
          </a:bodyPr>
          <a:lstStyle/>
          <a:p>
            <a:pPr>
              <a:spcBef>
                <a:spcPct val="0"/>
              </a:spcBef>
            </a:pPr>
            <a:r>
              <a:rPr lang="da-DK" altLang="da-DK" sz="1600" i="1" dirty="0">
                <a:latin typeface="+mj-lt"/>
              </a:rPr>
              <a:t>skibet skar gennem bølgerne – </a:t>
            </a:r>
            <a:r>
              <a:rPr lang="da-DK" altLang="da-DK" sz="1600" dirty="0">
                <a:latin typeface="+mj-lt"/>
              </a:rPr>
              <a:t>R(</a:t>
            </a:r>
            <a:r>
              <a:rPr lang="da-DK" altLang="da-DK" sz="1600" b="1" dirty="0">
                <a:solidFill>
                  <a:srgbClr val="C00000"/>
                </a:solidFill>
                <a:latin typeface="+mj-lt"/>
              </a:rPr>
              <a:t>A</a:t>
            </a:r>
            <a:r>
              <a:rPr lang="da-DK" altLang="da-DK" sz="1600" dirty="0">
                <a:latin typeface="+mj-lt"/>
              </a:rPr>
              <a:t>,</a:t>
            </a:r>
            <a:r>
              <a:rPr lang="da-DK" altLang="da-DK" sz="1600" b="1" dirty="0">
                <a:solidFill>
                  <a:srgbClr val="C00000"/>
                </a:solidFill>
                <a:latin typeface="+mj-lt"/>
              </a:rPr>
              <a:t>C</a:t>
            </a:r>
            <a:r>
              <a:rPr lang="da-DK" altLang="da-DK" sz="1600" dirty="0">
                <a:latin typeface="+mj-lt"/>
              </a:rPr>
              <a:t>) </a:t>
            </a:r>
            <a:r>
              <a:rPr lang="da-DK" altLang="da-DK" sz="1600" b="1" dirty="0">
                <a:latin typeface="+mj-lt"/>
              </a:rPr>
              <a:t>= </a:t>
            </a:r>
            <a:r>
              <a:rPr lang="da-DK" altLang="da-DK" sz="1600" b="1" dirty="0">
                <a:solidFill>
                  <a:srgbClr val="C00000"/>
                </a:solidFill>
                <a:latin typeface="+mj-lt"/>
              </a:rPr>
              <a:t>R</a:t>
            </a:r>
            <a:r>
              <a:rPr lang="da-DK" altLang="da-DK" sz="1600" dirty="0">
                <a:latin typeface="+mj-lt"/>
              </a:rPr>
              <a:t>(B,</a:t>
            </a:r>
            <a:r>
              <a:rPr lang="da-DK" altLang="da-DK" sz="1600" b="1" dirty="0">
                <a:solidFill>
                  <a:srgbClr val="C00000"/>
                </a:solidFill>
                <a:latin typeface="+mj-lt"/>
              </a:rPr>
              <a:t>C</a:t>
            </a:r>
            <a:r>
              <a:rPr lang="da-DK" altLang="da-DK" sz="1600" dirty="0">
                <a:latin typeface="+mj-lt"/>
              </a:rPr>
              <a:t>) mht. D  (metafor)</a:t>
            </a:r>
          </a:p>
          <a:p>
            <a:pPr>
              <a:spcBef>
                <a:spcPct val="0"/>
              </a:spcBef>
            </a:pPr>
            <a:r>
              <a:rPr lang="da-DK" altLang="da-DK" sz="1600" i="1" dirty="0">
                <a:latin typeface="+mj-lt"/>
              </a:rPr>
              <a:t>Achilleus er modig som en løve – </a:t>
            </a:r>
            <a:r>
              <a:rPr lang="da-DK" altLang="da-DK" sz="1600" dirty="0">
                <a:latin typeface="+mj-lt"/>
              </a:rPr>
              <a:t>R(</a:t>
            </a:r>
            <a:r>
              <a:rPr lang="da-DK" altLang="da-DK" sz="1600" b="1" dirty="0">
                <a:solidFill>
                  <a:srgbClr val="C00000"/>
                </a:solidFill>
                <a:latin typeface="+mj-lt"/>
              </a:rPr>
              <a:t>A</a:t>
            </a:r>
            <a:r>
              <a:rPr lang="da-DK" altLang="da-DK" sz="1600" dirty="0">
                <a:latin typeface="+mj-lt"/>
              </a:rPr>
              <a:t>,C) </a:t>
            </a:r>
            <a:r>
              <a:rPr lang="da-DK" altLang="da-DK" sz="1600" b="1" dirty="0">
                <a:solidFill>
                  <a:srgbClr val="C00000"/>
                </a:solidFill>
                <a:latin typeface="+mj-lt"/>
              </a:rPr>
              <a:t>=</a:t>
            </a:r>
            <a:r>
              <a:rPr lang="da-DK" altLang="da-DK" sz="1600" b="1" dirty="0">
                <a:latin typeface="+mj-lt"/>
              </a:rPr>
              <a:t> </a:t>
            </a:r>
            <a:r>
              <a:rPr lang="da-DK" altLang="da-DK" sz="1600" dirty="0">
                <a:latin typeface="+mj-lt"/>
              </a:rPr>
              <a:t>R(</a:t>
            </a:r>
            <a:r>
              <a:rPr lang="da-DK" altLang="da-DK" sz="1600" b="1" dirty="0">
                <a:solidFill>
                  <a:srgbClr val="C00000"/>
                </a:solidFill>
                <a:latin typeface="+mj-lt"/>
              </a:rPr>
              <a:t>B</a:t>
            </a:r>
            <a:r>
              <a:rPr lang="da-DK" altLang="da-DK" sz="1600" b="1" dirty="0">
                <a:latin typeface="+mj-lt"/>
              </a:rPr>
              <a:t>,</a:t>
            </a:r>
            <a:r>
              <a:rPr lang="da-DK" altLang="da-DK" sz="1600" dirty="0">
                <a:latin typeface="+mj-lt"/>
              </a:rPr>
              <a:t>C) </a:t>
            </a:r>
            <a:r>
              <a:rPr lang="da-DK" altLang="da-DK" sz="1600" b="1" dirty="0">
                <a:solidFill>
                  <a:srgbClr val="C00000"/>
                </a:solidFill>
                <a:latin typeface="+mj-lt"/>
              </a:rPr>
              <a:t>mht. D  </a:t>
            </a:r>
            <a:r>
              <a:rPr lang="da-DK" altLang="da-DK" sz="1600" dirty="0">
                <a:latin typeface="+mj-lt"/>
              </a:rPr>
              <a:t>(simile)</a:t>
            </a:r>
          </a:p>
          <a:p>
            <a:pPr>
              <a:spcBef>
                <a:spcPct val="0"/>
              </a:spcBef>
            </a:pPr>
            <a:r>
              <a:rPr lang="da-DK" sz="1600" i="1" dirty="0">
                <a:latin typeface="+mj-lt"/>
              </a:rPr>
              <a:t>Bussen råbte hurra</a:t>
            </a:r>
            <a:r>
              <a:rPr lang="da-DK" sz="1600" dirty="0">
                <a:latin typeface="+mj-lt"/>
              </a:rPr>
              <a:t> – </a:t>
            </a:r>
            <a:r>
              <a:rPr lang="da-DK" sz="1600" b="1" dirty="0">
                <a:solidFill>
                  <a:srgbClr val="FF0000"/>
                </a:solidFill>
                <a:latin typeface="+mj-lt"/>
              </a:rPr>
              <a:t>R</a:t>
            </a:r>
            <a:r>
              <a:rPr lang="da-DK" sz="1600" dirty="0">
                <a:latin typeface="+mj-lt"/>
              </a:rPr>
              <a:t>(</a:t>
            </a:r>
            <a:r>
              <a:rPr lang="da-DK" sz="1600" b="1" dirty="0">
                <a:solidFill>
                  <a:srgbClr val="FF0000"/>
                </a:solidFill>
                <a:latin typeface="+mj-lt"/>
              </a:rPr>
              <a:t>A</a:t>
            </a:r>
            <a:r>
              <a:rPr lang="da-DK" sz="1600" dirty="0">
                <a:latin typeface="+mj-lt"/>
              </a:rPr>
              <a:t>,</a:t>
            </a:r>
            <a:r>
              <a:rPr lang="da-DK" sz="1600" b="1" dirty="0">
                <a:solidFill>
                  <a:srgbClr val="FF0000"/>
                </a:solidFill>
                <a:latin typeface="+mj-lt"/>
              </a:rPr>
              <a:t>B</a:t>
            </a:r>
            <a:r>
              <a:rPr lang="da-DK" sz="1600" dirty="0">
                <a:latin typeface="+mj-lt"/>
              </a:rPr>
              <a:t>)  (metonymi)</a:t>
            </a:r>
          </a:p>
          <a:p>
            <a:pPr>
              <a:spcBef>
                <a:spcPct val="0"/>
              </a:spcBef>
            </a:pPr>
            <a:r>
              <a:rPr lang="da-DK" sz="1600" i="1" dirty="0">
                <a:latin typeface="+mj-lt"/>
              </a:rPr>
              <a:t>Justitias vægt</a:t>
            </a:r>
            <a:r>
              <a:rPr lang="da-DK" sz="1600" dirty="0">
                <a:latin typeface="+mj-lt"/>
              </a:rPr>
              <a:t> – </a:t>
            </a:r>
            <a:r>
              <a:rPr lang="da-DK" sz="1600" b="1" dirty="0">
                <a:solidFill>
                  <a:srgbClr val="FF0000"/>
                </a:solidFill>
                <a:latin typeface="+mj-lt"/>
              </a:rPr>
              <a:t>R</a:t>
            </a:r>
            <a:r>
              <a:rPr lang="da-DK" sz="1600" dirty="0">
                <a:latin typeface="+mj-lt"/>
              </a:rPr>
              <a:t>(</a:t>
            </a:r>
            <a:r>
              <a:rPr lang="da-DK" sz="1600" b="1" dirty="0">
                <a:solidFill>
                  <a:srgbClr val="FF0000"/>
                </a:solidFill>
                <a:latin typeface="+mj-lt"/>
              </a:rPr>
              <a:t>A</a:t>
            </a:r>
            <a:r>
              <a:rPr lang="da-DK" sz="1600" dirty="0">
                <a:latin typeface="+mj-lt"/>
              </a:rPr>
              <a:t>,</a:t>
            </a:r>
            <a:r>
              <a:rPr lang="da-DK" sz="1600" b="1" dirty="0">
                <a:solidFill>
                  <a:srgbClr val="FF0000"/>
                </a:solidFill>
                <a:latin typeface="+mj-lt"/>
              </a:rPr>
              <a:t>C</a:t>
            </a:r>
            <a:r>
              <a:rPr lang="da-DK" sz="1600" dirty="0">
                <a:latin typeface="+mj-lt"/>
              </a:rPr>
              <a:t>) = R(B,C) mht. D  (allegori)</a:t>
            </a:r>
          </a:p>
        </p:txBody>
      </p:sp>
      <p:sp>
        <p:nvSpPr>
          <p:cNvPr id="31" name="Tekstfelt 30"/>
          <p:cNvSpPr txBox="1"/>
          <p:nvPr/>
        </p:nvSpPr>
        <p:spPr>
          <a:xfrm>
            <a:off x="9057180" y="5469959"/>
            <a:ext cx="2526204" cy="523220"/>
          </a:xfrm>
          <a:prstGeom prst="rect">
            <a:avLst/>
          </a:prstGeom>
          <a:noFill/>
        </p:spPr>
        <p:txBody>
          <a:bodyPr wrap="none" rtlCol="0">
            <a:spAutoFit/>
          </a:bodyPr>
          <a:lstStyle/>
          <a:p>
            <a:r>
              <a:rPr lang="da-DK" sz="1400" dirty="0"/>
              <a:t>Forholdet mellem A og C: R(A,C)</a:t>
            </a:r>
          </a:p>
          <a:p>
            <a:r>
              <a:rPr lang="da-DK" sz="1400" dirty="0"/>
              <a:t>Forholdet mellem B og C: R(B,C)</a:t>
            </a:r>
          </a:p>
        </p:txBody>
      </p:sp>
      <p:sp>
        <p:nvSpPr>
          <p:cNvPr id="12" name="Tekstfelt 11"/>
          <p:cNvSpPr txBox="1"/>
          <p:nvPr/>
        </p:nvSpPr>
        <p:spPr>
          <a:xfrm>
            <a:off x="7428198" y="6168591"/>
            <a:ext cx="3915752" cy="523220"/>
          </a:xfrm>
          <a:prstGeom prst="rect">
            <a:avLst/>
          </a:prstGeom>
          <a:noFill/>
        </p:spPr>
        <p:txBody>
          <a:bodyPr wrap="none" rtlCol="0">
            <a:spAutoFit/>
          </a:bodyPr>
          <a:lstStyle/>
          <a:p>
            <a:r>
              <a:rPr lang="da-DK" sz="1400" dirty="0">
                <a:solidFill>
                  <a:srgbClr val="FF0000"/>
                </a:solidFill>
              </a:rPr>
              <a:t>Rød farve </a:t>
            </a:r>
            <a:r>
              <a:rPr lang="da-DK" sz="1400" dirty="0"/>
              <a:t>betyder, at komponenten foreligger i det </a:t>
            </a:r>
          </a:p>
          <a:p>
            <a:r>
              <a:rPr lang="da-DK" sz="1400" dirty="0"/>
              <a:t>metaforiske udtryk</a:t>
            </a:r>
          </a:p>
        </p:txBody>
      </p:sp>
      <p:cxnSp>
        <p:nvCxnSpPr>
          <p:cNvPr id="16" name="Lige pilforbindelse 15"/>
          <p:cNvCxnSpPr>
            <a:cxnSpLocks/>
          </p:cNvCxnSpPr>
          <p:nvPr/>
        </p:nvCxnSpPr>
        <p:spPr>
          <a:xfrm flipH="1" flipV="1">
            <a:off x="7028121" y="6168591"/>
            <a:ext cx="400077" cy="2613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15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par>
                                <p:cTn id="11" presetID="4"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ox(in)">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9" grpId="0"/>
      <p:bldP spid="3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38370" y="359709"/>
            <a:ext cx="1288494" cy="369332"/>
          </a:xfrm>
          <a:prstGeom prst="rect">
            <a:avLst/>
          </a:prstGeom>
          <a:noFill/>
        </p:spPr>
        <p:txBody>
          <a:bodyPr wrap="none" rtlCol="0">
            <a:spAutoFit/>
          </a:bodyPr>
          <a:lstStyle/>
          <a:p>
            <a:r>
              <a:rPr lang="da-DK" b="1" dirty="0"/>
              <a:t>TROPICITET</a:t>
            </a:r>
          </a:p>
        </p:txBody>
      </p:sp>
      <p:sp>
        <p:nvSpPr>
          <p:cNvPr id="3" name="Rektangel 2"/>
          <p:cNvSpPr/>
          <p:nvPr/>
        </p:nvSpPr>
        <p:spPr>
          <a:xfrm>
            <a:off x="885894" y="667637"/>
            <a:ext cx="10852716" cy="6032421"/>
          </a:xfrm>
          <a:prstGeom prst="rect">
            <a:avLst/>
          </a:prstGeom>
        </p:spPr>
        <p:txBody>
          <a:bodyPr wrap="square">
            <a:spAutoFit/>
          </a:bodyPr>
          <a:lstStyle/>
          <a:p>
            <a:pPr marL="285750" indent="-285750">
              <a:spcBef>
                <a:spcPct val="0"/>
              </a:spcBef>
              <a:buFont typeface="Arial" panose="020B0604020202020204" pitchFamily="34" charset="0"/>
              <a:buChar char="•"/>
            </a:pPr>
            <a:r>
              <a:rPr lang="da-DK" altLang="da-DK" dirty="0">
                <a:latin typeface="+mj-lt"/>
              </a:rPr>
              <a:t>Troper har </a:t>
            </a:r>
            <a:r>
              <a:rPr lang="da-DK" altLang="da-DK" b="1" dirty="0">
                <a:latin typeface="+mj-lt"/>
              </a:rPr>
              <a:t>kategorial struktur</a:t>
            </a:r>
            <a:r>
              <a:rPr lang="da-DK" altLang="da-DK" dirty="0">
                <a:latin typeface="+mj-lt"/>
              </a:rPr>
              <a:t>. De afspejler tanken, sådan som den kommer til udtryk i den assertive talehand-ling. Den består som den assertive talehandling af en </a:t>
            </a:r>
            <a:r>
              <a:rPr lang="da-DK" altLang="da-DK" b="1" dirty="0">
                <a:latin typeface="+mj-lt"/>
              </a:rPr>
              <a:t>referencedel</a:t>
            </a:r>
            <a:r>
              <a:rPr lang="da-DK" altLang="da-DK" dirty="0">
                <a:latin typeface="+mj-lt"/>
              </a:rPr>
              <a:t> (rød) og en </a:t>
            </a:r>
            <a:r>
              <a:rPr lang="da-DK" altLang="da-DK" b="1" dirty="0">
                <a:latin typeface="+mj-lt"/>
              </a:rPr>
              <a:t>prædikationsdel </a:t>
            </a:r>
            <a:r>
              <a:rPr lang="da-DK" altLang="da-DK" dirty="0">
                <a:latin typeface="+mj-lt"/>
              </a:rPr>
              <a:t>(blå). Troper er en art prædikationer:</a:t>
            </a:r>
          </a:p>
          <a:p>
            <a:pPr>
              <a:spcBef>
                <a:spcPct val="0"/>
              </a:spcBef>
            </a:pPr>
            <a:endParaRPr lang="da-DK" altLang="da-DK" sz="800" dirty="0">
              <a:latin typeface="+mj-lt"/>
            </a:endParaRPr>
          </a:p>
          <a:p>
            <a:pPr>
              <a:spcBef>
                <a:spcPct val="0"/>
              </a:spcBef>
            </a:pPr>
            <a:r>
              <a:rPr lang="da-DK" altLang="da-DK" dirty="0">
                <a:latin typeface="+mj-lt"/>
              </a:rPr>
              <a:t>		</a:t>
            </a:r>
            <a:r>
              <a:rPr lang="da-DK" altLang="da-DK" sz="1600" b="1" dirty="0">
                <a:latin typeface="+mj-lt"/>
              </a:rPr>
              <a:t>Bogstavelig prædikation                               	 Trope (metafor) </a:t>
            </a:r>
          </a:p>
          <a:p>
            <a:pPr>
              <a:spcBef>
                <a:spcPct val="0"/>
              </a:spcBef>
            </a:pPr>
            <a:r>
              <a:rPr lang="da-DK" altLang="da-DK" sz="1600" dirty="0">
                <a:latin typeface="+mj-lt"/>
              </a:rPr>
              <a:t>		</a:t>
            </a:r>
            <a:r>
              <a:rPr lang="da-DK" altLang="da-DK" sz="1600" i="1" dirty="0">
                <a:solidFill>
                  <a:srgbClr val="FF0000"/>
                </a:solidFill>
                <a:latin typeface="+mj-lt"/>
              </a:rPr>
              <a:t>Jens</a:t>
            </a:r>
            <a:r>
              <a:rPr lang="da-DK" altLang="da-DK" sz="1600" i="1" dirty="0">
                <a:latin typeface="+mj-lt"/>
              </a:rPr>
              <a:t> er soldat			 </a:t>
            </a:r>
            <a:r>
              <a:rPr lang="da-DK" altLang="da-DK" sz="1600" i="1" dirty="0">
                <a:solidFill>
                  <a:srgbClr val="FF0000"/>
                </a:solidFill>
                <a:latin typeface="+mj-lt"/>
              </a:rPr>
              <a:t>Julie</a:t>
            </a:r>
            <a:r>
              <a:rPr lang="da-DK" altLang="da-DK" sz="1600" i="1" dirty="0">
                <a:latin typeface="+mj-lt"/>
              </a:rPr>
              <a:t> </a:t>
            </a:r>
            <a:r>
              <a:rPr lang="da-DK" altLang="da-DK" sz="1600" i="1" dirty="0">
                <a:solidFill>
                  <a:srgbClr val="0070C0"/>
                </a:solidFill>
                <a:latin typeface="+mj-lt"/>
              </a:rPr>
              <a:t>er solen</a:t>
            </a:r>
          </a:p>
          <a:p>
            <a:pPr>
              <a:spcBef>
                <a:spcPct val="0"/>
              </a:spcBef>
            </a:pPr>
            <a:r>
              <a:rPr lang="da-DK" altLang="da-DK" sz="1600" i="1" dirty="0">
                <a:latin typeface="+mj-lt"/>
              </a:rPr>
              <a:t>		</a:t>
            </a:r>
            <a:r>
              <a:rPr lang="da-DK" altLang="da-DK" sz="1600" i="1" dirty="0">
                <a:solidFill>
                  <a:srgbClr val="FF0000"/>
                </a:solidFill>
                <a:latin typeface="+mj-lt"/>
              </a:rPr>
              <a:t>Skibet </a:t>
            </a:r>
            <a:r>
              <a:rPr lang="da-DK" altLang="da-DK" sz="1600" i="1" dirty="0">
                <a:latin typeface="+mj-lt"/>
              </a:rPr>
              <a:t>sejlede ind i </a:t>
            </a:r>
            <a:r>
              <a:rPr lang="da-DK" altLang="da-DK" sz="1600" i="1" dirty="0">
                <a:solidFill>
                  <a:srgbClr val="FF0000"/>
                </a:solidFill>
                <a:latin typeface="+mj-lt"/>
              </a:rPr>
              <a:t>havnen</a:t>
            </a:r>
            <a:r>
              <a:rPr lang="da-DK" altLang="da-DK" sz="1600" i="1" dirty="0">
                <a:latin typeface="+mj-lt"/>
              </a:rPr>
              <a:t>		 </a:t>
            </a:r>
            <a:r>
              <a:rPr lang="da-DK" altLang="da-DK" sz="1600" i="1" dirty="0">
                <a:solidFill>
                  <a:srgbClr val="FF0000"/>
                </a:solidFill>
                <a:latin typeface="+mj-lt"/>
              </a:rPr>
              <a:t>Skibet </a:t>
            </a:r>
            <a:r>
              <a:rPr lang="da-DK" altLang="da-DK" sz="1600" i="1" dirty="0">
                <a:solidFill>
                  <a:srgbClr val="0070C0"/>
                </a:solidFill>
                <a:latin typeface="+mj-lt"/>
              </a:rPr>
              <a:t>pløjede sig gennem</a:t>
            </a:r>
            <a:r>
              <a:rPr lang="da-DK" altLang="da-DK" sz="1600" i="1" dirty="0">
                <a:latin typeface="+mj-lt"/>
              </a:rPr>
              <a:t> </a:t>
            </a:r>
            <a:r>
              <a:rPr lang="da-DK" altLang="da-DK" sz="1600" i="1" dirty="0">
                <a:solidFill>
                  <a:srgbClr val="FF0000"/>
                </a:solidFill>
                <a:latin typeface="+mj-lt"/>
              </a:rPr>
              <a:t>bølgerne</a:t>
            </a:r>
            <a:r>
              <a:rPr lang="da-DK" altLang="da-DK" sz="1600" i="1" dirty="0">
                <a:latin typeface="+mj-lt"/>
              </a:rPr>
              <a:t> </a:t>
            </a:r>
            <a:r>
              <a:rPr lang="da-DK" altLang="da-DK" sz="800" dirty="0">
                <a:latin typeface="+mj-lt"/>
              </a:rPr>
              <a:t>	</a:t>
            </a:r>
          </a:p>
          <a:p>
            <a:pPr>
              <a:spcBef>
                <a:spcPct val="0"/>
              </a:spcBef>
            </a:pPr>
            <a:r>
              <a:rPr lang="da-DK" altLang="da-DK" sz="800" dirty="0">
                <a:latin typeface="+mj-lt"/>
              </a:rPr>
              <a:t>		</a:t>
            </a:r>
          </a:p>
          <a:p>
            <a:pPr>
              <a:spcBef>
                <a:spcPct val="0"/>
              </a:spcBef>
            </a:pPr>
            <a:r>
              <a:rPr lang="da-DK" altLang="da-DK" sz="800" dirty="0">
                <a:latin typeface="+mj-lt"/>
              </a:rPr>
              <a:t>  </a:t>
            </a:r>
          </a:p>
          <a:p>
            <a:pPr marL="285750" indent="-285750">
              <a:spcBef>
                <a:spcPct val="0"/>
              </a:spcBef>
              <a:buFont typeface="Arial" panose="020B0604020202020204" pitchFamily="34" charset="0"/>
              <a:buChar char="•"/>
            </a:pPr>
            <a:r>
              <a:rPr lang="da-DK" altLang="da-DK" dirty="0">
                <a:latin typeface="+mj-lt"/>
              </a:rPr>
              <a:t>Vi kan definere en trope således: </a:t>
            </a:r>
            <a:r>
              <a:rPr lang="da-DK" altLang="da-DK" b="1" dirty="0">
                <a:latin typeface="+mj-lt"/>
              </a:rPr>
              <a:t>En trope er en slutning fra et kategorialt A i en kontekst C til et kate-gorialt B i samme kontekst C på baggrund af similaritet (simile, metafor), kontiguitet (metonymi, synekdoke).</a:t>
            </a:r>
          </a:p>
          <a:p>
            <a:pPr>
              <a:spcBef>
                <a:spcPct val="0"/>
              </a:spcBef>
            </a:pPr>
            <a:endParaRPr lang="da-DK" altLang="da-DK" sz="800" b="1" strike="sngStrike" dirty="0">
              <a:latin typeface="+mj-lt"/>
            </a:endParaRPr>
          </a:p>
          <a:p>
            <a:pPr marL="285750" indent="-285750">
              <a:spcBef>
                <a:spcPct val="0"/>
              </a:spcBef>
              <a:buFont typeface="Arial" panose="020B0604020202020204" pitchFamily="34" charset="0"/>
              <a:buChar char="•"/>
            </a:pPr>
            <a:r>
              <a:rPr lang="da-DK" altLang="da-DK" dirty="0">
                <a:latin typeface="+mj-lt"/>
              </a:rPr>
              <a:t>er D nævnt, er tropen en simile, ellers en metafor (Aristoteles, Quintilian: Metaforen er en </a:t>
            </a:r>
            <a:r>
              <a:rPr lang="da-DK" altLang="da-DK" b="1" dirty="0">
                <a:latin typeface="+mj-lt"/>
              </a:rPr>
              <a:t>elliptisk simile</a:t>
            </a:r>
            <a:r>
              <a:rPr lang="da-DK" altLang="da-DK" dirty="0">
                <a:latin typeface="+mj-lt"/>
              </a:rPr>
              <a:t>)  </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i den </a:t>
            </a:r>
            <a:r>
              <a:rPr lang="da-DK" altLang="da-DK" b="1" dirty="0">
                <a:latin typeface="+mj-lt"/>
              </a:rPr>
              <a:t>klassiske metaforteori </a:t>
            </a:r>
            <a:r>
              <a:rPr lang="da-DK" altLang="da-DK" dirty="0">
                <a:latin typeface="+mj-lt"/>
              </a:rPr>
              <a:t>(Aristoteles, Quintilian) menes tertium comparationis at være kendt som abstraktion før den metaforiske slutning som baggrund for denne slutning. Inden for moderne tropeteori, båden inden for </a:t>
            </a:r>
            <a:r>
              <a:rPr lang="da-DK" altLang="da-DK" b="1" dirty="0">
                <a:latin typeface="+mj-lt"/>
              </a:rPr>
              <a:t>interaktionsteori</a:t>
            </a:r>
            <a:r>
              <a:rPr lang="da-DK" altLang="da-DK" dirty="0">
                <a:latin typeface="+mj-lt"/>
              </a:rPr>
              <a:t> (Max Black) og inden for </a:t>
            </a:r>
            <a:r>
              <a:rPr lang="da-DK" altLang="da-DK" b="1" dirty="0">
                <a:latin typeface="+mj-lt"/>
              </a:rPr>
              <a:t>kognitiv semantik </a:t>
            </a:r>
            <a:r>
              <a:rPr lang="da-DK" altLang="da-DK" dirty="0">
                <a:latin typeface="+mj-lt"/>
              </a:rPr>
              <a:t>(Lakoff &amp; Johnson), mener man – i forlængelse af den romantiske tropeopfattelse (Coleridge, Goethe) – at tropen </a:t>
            </a:r>
            <a:r>
              <a:rPr lang="da-DK" altLang="da-DK" b="1" dirty="0">
                <a:latin typeface="+mj-lt"/>
              </a:rPr>
              <a:t>rummer kreative aspekter</a:t>
            </a:r>
            <a:r>
              <a:rPr lang="da-DK" altLang="da-DK" dirty="0">
                <a:latin typeface="+mj-lt"/>
              </a:rPr>
              <a:t>. </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Dette tilbagevises af </a:t>
            </a:r>
            <a:r>
              <a:rPr lang="da-DK" altLang="da-DK" b="1" dirty="0">
                <a:latin typeface="+mj-lt"/>
              </a:rPr>
              <a:t>kommunikationsteorien</a:t>
            </a:r>
            <a:r>
              <a:rPr lang="da-DK" altLang="da-DK" dirty="0">
                <a:latin typeface="+mj-lt"/>
              </a:rPr>
              <a:t> (Searle, Grice). Her mener man ikke, at det indgår i definitionen af fx en metafor, at der skal være interaktion mellem A og B, men at den påståede interaktion her blot består i succes-siv dannelse af flere metaforer. Heri er Lakoff &amp; Johnson enig: For dem er der tale om </a:t>
            </a:r>
            <a:r>
              <a:rPr lang="da-DK" altLang="da-DK" b="1" dirty="0">
                <a:latin typeface="+mj-lt"/>
              </a:rPr>
              <a:t>one-way-mapping</a:t>
            </a:r>
            <a:r>
              <a:rPr lang="da-DK" altLang="da-DK" dirty="0">
                <a:latin typeface="+mj-lt"/>
              </a:rPr>
              <a:t>. Over for Lakoff &amp; Johnson hævdes i kommunikationsteorien, at den tingslige verden og handleverden ikke kan skabes gen-nem sproget: at det tværtimod altid er sproget, der først får mening ved at forholde sig til den sproguafhængige tings- og handleverden. Metaforen </a:t>
            </a:r>
            <a:r>
              <a:rPr lang="da-DK" altLang="da-DK" b="1" dirty="0">
                <a:latin typeface="+mj-lt"/>
              </a:rPr>
              <a:t>rummer ingen kreative aspekter</a:t>
            </a:r>
            <a:r>
              <a:rPr lang="da-DK" altLang="da-DK" dirty="0">
                <a:latin typeface="+mj-lt"/>
              </a:rPr>
              <a:t>. Den klassiske metaforteori gælder stadig.</a:t>
            </a:r>
          </a:p>
        </p:txBody>
      </p:sp>
    </p:spTree>
    <p:extLst>
      <p:ext uri="{BB962C8B-B14F-4D97-AF65-F5344CB8AC3E}">
        <p14:creationId xmlns:p14="http://schemas.microsoft.com/office/powerpoint/2010/main" val="119625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885894" y="667637"/>
            <a:ext cx="10898436" cy="6217087"/>
          </a:xfrm>
          <a:prstGeom prst="rect">
            <a:avLst/>
          </a:prstGeom>
        </p:spPr>
        <p:txBody>
          <a:bodyPr wrap="square">
            <a:spAutoFit/>
          </a:bodyPr>
          <a:lstStyle/>
          <a:p>
            <a:pPr marL="285750" indent="-285750">
              <a:spcBef>
                <a:spcPct val="0"/>
              </a:spcBef>
              <a:buFont typeface="Arial" panose="020B0604020202020204" pitchFamily="34" charset="0"/>
              <a:buChar char="•"/>
            </a:pPr>
            <a:r>
              <a:rPr lang="da-DK" altLang="da-DK" dirty="0">
                <a:latin typeface="+mj-lt"/>
              </a:rPr>
              <a:t>Det er Lakoff &amp; Johnsons opfattelse, at de troper, fx metaforer, der optræder i tekster, ikke er de egentlige meta- forer, men blot punktvise nedslag i en mere omfattende kognitiv sammenhæng. De mener derfor, at man bør skelne mellem </a:t>
            </a:r>
            <a:r>
              <a:rPr lang="da-DK" altLang="da-DK" b="1" dirty="0">
                <a:latin typeface="+mj-lt"/>
              </a:rPr>
              <a:t>metaforiske udtryk </a:t>
            </a:r>
            <a:r>
              <a:rPr lang="da-DK" altLang="da-DK" dirty="0">
                <a:latin typeface="+mj-lt"/>
              </a:rPr>
              <a:t>på den ene side og så egentlige </a:t>
            </a:r>
            <a:r>
              <a:rPr lang="da-DK" altLang="da-DK" b="1" dirty="0">
                <a:latin typeface="+mj-lt"/>
              </a:rPr>
              <a:t>kognitive metaforer</a:t>
            </a:r>
            <a:r>
              <a:rPr lang="da-DK" altLang="da-DK" dirty="0">
                <a:latin typeface="+mj-lt"/>
              </a:rPr>
              <a:t> på den anden side. De opfatter metaforer som afbildninger af strukturer fra et kognitivt område – et </a:t>
            </a:r>
            <a:r>
              <a:rPr lang="da-DK" altLang="da-DK" b="1" dirty="0">
                <a:latin typeface="+mj-lt"/>
              </a:rPr>
              <a:t>kildedomæne </a:t>
            </a:r>
            <a:r>
              <a:rPr lang="da-DK" altLang="da-DK" dirty="0">
                <a:latin typeface="+mj-lt"/>
              </a:rPr>
              <a:t>– til et andet kog-nitivt område – et </a:t>
            </a:r>
            <a:r>
              <a:rPr lang="da-DK" altLang="da-DK" b="1" dirty="0">
                <a:latin typeface="+mj-lt"/>
              </a:rPr>
              <a:t>måldomæne:</a:t>
            </a:r>
            <a:r>
              <a:rPr lang="da-DK" altLang="da-DK" dirty="0">
                <a:latin typeface="+mj-lt"/>
              </a:rPr>
              <a:t>  </a:t>
            </a:r>
          </a:p>
          <a:p>
            <a:pPr marL="285750" indent="-285750">
              <a:spcBef>
                <a:spcPct val="0"/>
              </a:spcBef>
              <a:buFont typeface="Arial" panose="020B0604020202020204" pitchFamily="34" charset="0"/>
              <a:buChar char="•"/>
            </a:pPr>
            <a:endParaRPr lang="da-DK" altLang="da-DK" dirty="0">
              <a:latin typeface="+mj-lt"/>
            </a:endParaRPr>
          </a:p>
          <a:p>
            <a:pPr marL="285750" indent="-285750">
              <a:spcBef>
                <a:spcPct val="0"/>
              </a:spcBef>
              <a:buFont typeface="Arial" panose="020B0604020202020204" pitchFamily="34" charset="0"/>
              <a:buChar char="•"/>
            </a:pPr>
            <a:endParaRPr lang="da-DK" altLang="da-DK" dirty="0">
              <a:latin typeface="+mj-lt"/>
            </a:endParaRPr>
          </a:p>
          <a:p>
            <a:pPr marL="285750" indent="-285750">
              <a:spcBef>
                <a:spcPct val="0"/>
              </a:spcBef>
              <a:buFont typeface="Arial" panose="020B0604020202020204" pitchFamily="34" charset="0"/>
              <a:buChar char="•"/>
            </a:pPr>
            <a:endParaRPr lang="da-DK" altLang="da-DK" dirty="0">
              <a:latin typeface="+mj-lt"/>
            </a:endParaRPr>
          </a:p>
          <a:p>
            <a:pPr marL="285750" indent="-285750">
              <a:spcBef>
                <a:spcPct val="0"/>
              </a:spcBef>
              <a:buFont typeface="Arial" panose="020B0604020202020204" pitchFamily="34" charset="0"/>
              <a:buChar char="•"/>
            </a:pPr>
            <a:endParaRPr lang="da-DK" altLang="da-DK" dirty="0">
              <a:latin typeface="+mj-lt"/>
            </a:endParaRPr>
          </a:p>
          <a:p>
            <a:pPr marL="285750" indent="-285750">
              <a:spcBef>
                <a:spcPct val="0"/>
              </a:spcBef>
              <a:buFont typeface="Arial" panose="020B0604020202020204" pitchFamily="34" charset="0"/>
              <a:buChar char="•"/>
            </a:pPr>
            <a:endParaRPr lang="da-DK" altLang="da-DK" dirty="0">
              <a:latin typeface="+mj-lt"/>
            </a:endParaRPr>
          </a:p>
          <a:p>
            <a:pPr>
              <a:spcBef>
                <a:spcPct val="0"/>
              </a:spcBef>
            </a:pPr>
            <a:endParaRPr lang="da-DK" altLang="da-DK" sz="1200" dirty="0">
              <a:latin typeface="+mj-lt"/>
            </a:endParaRPr>
          </a:p>
          <a:p>
            <a:pPr marL="285750" indent="-285750">
              <a:spcBef>
                <a:spcPct val="0"/>
              </a:spcBef>
              <a:buFont typeface="Arial" panose="020B0604020202020204" pitchFamily="34" charset="0"/>
              <a:buChar char="•"/>
            </a:pPr>
            <a:r>
              <a:rPr lang="da-DK" altLang="da-DK" dirty="0">
                <a:latin typeface="+mj-lt"/>
              </a:rPr>
              <a:t>Kommunikationsteoretikerne mener ikke der er belæg for at operere med disse domæner som dybereliggende kognitive mekanismer i den menneskelige psykologi, men at der blot er tale om erfaringssammenhænge dannet gennem brug af sproget i forskellige instrumentelle handle- og perceptionssammenhænge.  </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Denne kritik må accepteres. Alligevel er der ikke noget i vejen for, at selve ideen med de omfattende erfarings-sammenhænge som baggrund for metafordannelsen kan benyttes ved analyse. Vi får da følgende </a:t>
            </a:r>
            <a:r>
              <a:rPr lang="da-DK" altLang="da-DK" b="1" dirty="0">
                <a:latin typeface="+mj-lt"/>
              </a:rPr>
              <a:t>integration mellem Lakoff &amp; Johnson og den </a:t>
            </a:r>
          </a:p>
          <a:p>
            <a:pPr>
              <a:spcBef>
                <a:spcPct val="0"/>
              </a:spcBef>
            </a:pPr>
            <a:r>
              <a:rPr lang="da-DK" altLang="da-DK" b="1" dirty="0">
                <a:latin typeface="+mj-lt"/>
              </a:rPr>
              <a:t>     kommunikative forståelse af me-</a:t>
            </a:r>
          </a:p>
          <a:p>
            <a:pPr>
              <a:spcBef>
                <a:spcPct val="0"/>
              </a:spcBef>
            </a:pPr>
            <a:r>
              <a:rPr lang="da-DK" altLang="da-DK" b="1" dirty="0">
                <a:latin typeface="+mj-lt"/>
              </a:rPr>
              <a:t>     taforen </a:t>
            </a:r>
            <a:r>
              <a:rPr lang="da-DK" altLang="da-DK" dirty="0">
                <a:latin typeface="+mj-lt"/>
              </a:rPr>
              <a:t>(som med fordel vil kunne </a:t>
            </a:r>
          </a:p>
          <a:p>
            <a:pPr>
              <a:spcBef>
                <a:spcPct val="0"/>
              </a:spcBef>
            </a:pPr>
            <a:r>
              <a:rPr lang="da-DK" altLang="da-DK" dirty="0">
                <a:latin typeface="+mj-lt"/>
              </a:rPr>
              <a:t>     anvendes som illustration i forbin-</a:t>
            </a:r>
          </a:p>
          <a:p>
            <a:pPr>
              <a:spcBef>
                <a:spcPct val="0"/>
              </a:spcBef>
            </a:pPr>
            <a:r>
              <a:rPr lang="da-DK" altLang="da-DK" dirty="0">
                <a:latin typeface="+mj-lt"/>
              </a:rPr>
              <a:t>     delse med tropeanalysen): </a:t>
            </a:r>
          </a:p>
          <a:p>
            <a:pPr marL="285750" indent="-285750">
              <a:spcBef>
                <a:spcPct val="0"/>
              </a:spcBef>
              <a:buFont typeface="Arial" panose="020B0604020202020204" pitchFamily="34" charset="0"/>
              <a:buChar char="•"/>
            </a:pPr>
            <a:endParaRPr lang="da-DK" altLang="da-DK" dirty="0"/>
          </a:p>
        </p:txBody>
      </p:sp>
      <p:sp>
        <p:nvSpPr>
          <p:cNvPr id="6" name="Rektangel 5"/>
          <p:cNvSpPr/>
          <p:nvPr/>
        </p:nvSpPr>
        <p:spPr>
          <a:xfrm>
            <a:off x="5354605" y="2272438"/>
            <a:ext cx="1715995" cy="120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464967" y="2274832"/>
            <a:ext cx="1758153" cy="120032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p:cNvSpPr txBox="1"/>
          <p:nvPr/>
        </p:nvSpPr>
        <p:spPr>
          <a:xfrm>
            <a:off x="638370" y="359709"/>
            <a:ext cx="1288494" cy="369332"/>
          </a:xfrm>
          <a:prstGeom prst="rect">
            <a:avLst/>
          </a:prstGeom>
          <a:noFill/>
        </p:spPr>
        <p:txBody>
          <a:bodyPr wrap="none" rtlCol="0">
            <a:spAutoFit/>
          </a:bodyPr>
          <a:lstStyle/>
          <a:p>
            <a:r>
              <a:rPr lang="da-DK" b="1" dirty="0"/>
              <a:t>TROPICITET</a:t>
            </a:r>
          </a:p>
        </p:txBody>
      </p:sp>
      <p:sp>
        <p:nvSpPr>
          <p:cNvPr id="4" name="Tekstboks 1"/>
          <p:cNvSpPr txBox="1">
            <a:spLocks noChangeArrowheads="1"/>
          </p:cNvSpPr>
          <p:nvPr/>
        </p:nvSpPr>
        <p:spPr bwMode="auto">
          <a:xfrm>
            <a:off x="2555083" y="2297029"/>
            <a:ext cx="45977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da-DK" sz="1400" dirty="0">
                <a:latin typeface="Arial" panose="020B0604020202020204" pitchFamily="34" charset="0"/>
                <a:cs typeface="Arial" panose="020B0604020202020204" pitchFamily="34" charset="0"/>
              </a:rPr>
              <a:t>REJSE			KÆRLIGHED</a:t>
            </a:r>
          </a:p>
          <a:p>
            <a:pPr eaLnBrk="1" hangingPunct="1">
              <a:spcBef>
                <a:spcPct val="0"/>
              </a:spcBef>
              <a:buFontTx/>
              <a:buNone/>
            </a:pPr>
            <a:endParaRPr lang="da-DK" altLang="da-DK" sz="800" dirty="0">
              <a:latin typeface="Arial" panose="020B0604020202020204" pitchFamily="34" charset="0"/>
              <a:cs typeface="Arial" panose="020B0604020202020204" pitchFamily="34" charset="0"/>
            </a:endParaRPr>
          </a:p>
          <a:p>
            <a:pPr eaLnBrk="1" hangingPunct="1">
              <a:spcBef>
                <a:spcPct val="0"/>
              </a:spcBef>
              <a:buFontTx/>
              <a:buNone/>
            </a:pPr>
            <a:r>
              <a:rPr lang="da-DK" altLang="da-DK" sz="1200" dirty="0">
                <a:latin typeface="Arial" panose="020B0604020202020204" pitchFamily="34" charset="0"/>
                <a:cs typeface="Arial" panose="020B0604020202020204" pitchFamily="34" charset="0"/>
              </a:rPr>
              <a:t>de rejsende			de elskende</a:t>
            </a:r>
          </a:p>
          <a:p>
            <a:pPr eaLnBrk="1" hangingPunct="1">
              <a:spcBef>
                <a:spcPct val="0"/>
              </a:spcBef>
              <a:buFontTx/>
              <a:buNone/>
            </a:pPr>
            <a:r>
              <a:rPr lang="da-DK" altLang="da-DK" sz="1200" dirty="0">
                <a:latin typeface="Arial" panose="020B0604020202020204" pitchFamily="34" charset="0"/>
                <a:cs typeface="Arial" panose="020B0604020202020204" pitchFamily="34" charset="0"/>
              </a:rPr>
              <a:t>befordringsmidlet		selve forholdet</a:t>
            </a:r>
          </a:p>
          <a:p>
            <a:pPr eaLnBrk="1" hangingPunct="1">
              <a:spcBef>
                <a:spcPct val="0"/>
              </a:spcBef>
              <a:buFontTx/>
              <a:buNone/>
            </a:pPr>
            <a:r>
              <a:rPr lang="da-DK" altLang="da-DK" sz="1200" dirty="0">
                <a:latin typeface="Arial" panose="020B0604020202020204" pitchFamily="34" charset="0"/>
                <a:cs typeface="Arial" panose="020B0604020202020204" pitchFamily="34" charset="0"/>
              </a:rPr>
              <a:t>rejsen			begivenheder i forholdet</a:t>
            </a:r>
          </a:p>
          <a:p>
            <a:pPr eaLnBrk="1" hangingPunct="1">
              <a:spcBef>
                <a:spcPct val="0"/>
              </a:spcBef>
              <a:buFontTx/>
              <a:buNone/>
            </a:pPr>
            <a:r>
              <a:rPr lang="da-DK" altLang="da-DK" sz="1400" dirty="0">
                <a:latin typeface="Arial" panose="020B0604020202020204" pitchFamily="34" charset="0"/>
                <a:cs typeface="Arial" panose="020B0604020202020204" pitchFamily="34" charset="0"/>
              </a:rPr>
              <a:t>…			…</a:t>
            </a:r>
          </a:p>
        </p:txBody>
      </p:sp>
      <p:sp>
        <p:nvSpPr>
          <p:cNvPr id="8" name="Bue 7"/>
          <p:cNvSpPr/>
          <p:nvPr/>
        </p:nvSpPr>
        <p:spPr>
          <a:xfrm>
            <a:off x="3978197" y="2612169"/>
            <a:ext cx="1623060" cy="1303020"/>
          </a:xfrm>
          <a:prstGeom prst="arc">
            <a:avLst>
              <a:gd name="adj1" fmla="val 13801345"/>
              <a:gd name="adj2" fmla="val 18439082"/>
            </a:avLst>
          </a:pr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9" name="Rektangel 8"/>
          <p:cNvSpPr/>
          <p:nvPr/>
        </p:nvSpPr>
        <p:spPr>
          <a:xfrm>
            <a:off x="4560569" y="5332799"/>
            <a:ext cx="7044939" cy="111849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dirty="0"/>
          </a:p>
        </p:txBody>
      </p:sp>
      <p:sp>
        <p:nvSpPr>
          <p:cNvPr id="11" name="Tekstfelt 19"/>
          <p:cNvSpPr txBox="1">
            <a:spLocks noChangeArrowheads="1"/>
          </p:cNvSpPr>
          <p:nvPr/>
        </p:nvSpPr>
        <p:spPr bwMode="auto">
          <a:xfrm>
            <a:off x="6572814" y="5301491"/>
            <a:ext cx="1091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a-DK" altLang="da-DK" sz="1600" dirty="0">
                <a:latin typeface="+mn-lt"/>
              </a:rPr>
              <a:t>en sproglig</a:t>
            </a:r>
          </a:p>
          <a:p>
            <a:pPr algn="ctr">
              <a:spcBef>
                <a:spcPct val="0"/>
              </a:spcBef>
              <a:buFontTx/>
              <a:buNone/>
            </a:pPr>
            <a:r>
              <a:rPr lang="da-DK" altLang="da-DK" sz="1600" dirty="0">
                <a:solidFill>
                  <a:srgbClr val="FF0000"/>
                </a:solidFill>
                <a:latin typeface="+mn-lt"/>
              </a:rPr>
              <a:t>markør</a:t>
            </a:r>
          </a:p>
        </p:txBody>
      </p:sp>
      <p:sp>
        <p:nvSpPr>
          <p:cNvPr id="12" name="Tekstfelt 20"/>
          <p:cNvSpPr txBox="1">
            <a:spLocks noChangeArrowheads="1"/>
          </p:cNvSpPr>
          <p:nvPr/>
        </p:nvSpPr>
        <p:spPr bwMode="auto">
          <a:xfrm>
            <a:off x="8059969" y="5298389"/>
            <a:ext cx="16453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da-DK" altLang="da-DK" sz="1600" dirty="0">
                <a:latin typeface="+mn-lt"/>
              </a:rPr>
              <a:t>en ”</a:t>
            </a:r>
            <a:r>
              <a:rPr lang="da-DK" altLang="da-DK" sz="1600" dirty="0">
                <a:solidFill>
                  <a:srgbClr val="FF0000"/>
                </a:solidFill>
                <a:latin typeface="+mn-lt"/>
              </a:rPr>
              <a:t>mekanisme</a:t>
            </a:r>
            <a:r>
              <a:rPr lang="da-DK" altLang="da-DK" sz="1600" dirty="0">
                <a:latin typeface="+mn-lt"/>
              </a:rPr>
              <a:t>”</a:t>
            </a:r>
          </a:p>
          <a:p>
            <a:pPr algn="ctr">
              <a:spcBef>
                <a:spcPct val="0"/>
              </a:spcBef>
              <a:buFontTx/>
              <a:buNone/>
            </a:pPr>
            <a:r>
              <a:rPr lang="da-DK" altLang="da-DK" sz="1400" dirty="0">
                <a:latin typeface="+mn-lt"/>
              </a:rPr>
              <a:t>(en tropisk slutning)</a:t>
            </a:r>
          </a:p>
        </p:txBody>
      </p:sp>
      <p:sp>
        <p:nvSpPr>
          <p:cNvPr id="13" name="Tekstfelt 21"/>
          <p:cNvSpPr txBox="1">
            <a:spLocks noChangeArrowheads="1"/>
          </p:cNvSpPr>
          <p:nvPr/>
        </p:nvSpPr>
        <p:spPr bwMode="auto">
          <a:xfrm>
            <a:off x="10183875" y="5281744"/>
            <a:ext cx="1118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dirty="0">
                <a:latin typeface="+mn-lt"/>
              </a:rPr>
              <a:t>en el. flere </a:t>
            </a:r>
          </a:p>
          <a:p>
            <a:pPr>
              <a:spcBef>
                <a:spcPct val="0"/>
              </a:spcBef>
              <a:buFontTx/>
              <a:buNone/>
            </a:pPr>
            <a:r>
              <a:rPr lang="da-DK" altLang="da-DK" sz="1600" dirty="0">
                <a:solidFill>
                  <a:srgbClr val="FF0000"/>
                </a:solidFill>
                <a:latin typeface="+mn-lt"/>
              </a:rPr>
              <a:t>parafraser</a:t>
            </a:r>
          </a:p>
        </p:txBody>
      </p:sp>
      <p:sp>
        <p:nvSpPr>
          <p:cNvPr id="22" name="Tekstfelt 1"/>
          <p:cNvSpPr txBox="1">
            <a:spLocks noChangeArrowheads="1"/>
          </p:cNvSpPr>
          <p:nvPr/>
        </p:nvSpPr>
        <p:spPr bwMode="auto">
          <a:xfrm>
            <a:off x="4656028" y="6000396"/>
            <a:ext cx="1347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i="1" dirty="0">
                <a:latin typeface="Arial" panose="020B0604020202020204" pitchFamily="34" charset="0"/>
              </a:rPr>
              <a:t>Bo er en gris</a:t>
            </a:r>
          </a:p>
        </p:txBody>
      </p:sp>
      <p:sp>
        <p:nvSpPr>
          <p:cNvPr id="23" name="Tekstfelt 30"/>
          <p:cNvSpPr txBox="1">
            <a:spLocks noChangeArrowheads="1"/>
          </p:cNvSpPr>
          <p:nvPr/>
        </p:nvSpPr>
        <p:spPr bwMode="auto">
          <a:xfrm>
            <a:off x="6545516" y="6000395"/>
            <a:ext cx="9921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i="1" dirty="0">
                <a:latin typeface="Arial" panose="020B0604020202020204" pitchFamily="34" charset="0"/>
              </a:rPr>
              <a:t>Bo ≠ gris</a:t>
            </a:r>
          </a:p>
        </p:txBody>
      </p:sp>
      <p:sp>
        <p:nvSpPr>
          <p:cNvPr id="24" name="Rektangel 23"/>
          <p:cNvSpPr/>
          <p:nvPr/>
        </p:nvSpPr>
        <p:spPr>
          <a:xfrm>
            <a:off x="8147543" y="5900369"/>
            <a:ext cx="503238" cy="476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5" name="Bue 24"/>
          <p:cNvSpPr/>
          <p:nvPr/>
        </p:nvSpPr>
        <p:spPr>
          <a:xfrm rot="5131938" flipH="1">
            <a:off x="8622601" y="5901956"/>
            <a:ext cx="411163" cy="473075"/>
          </a:xfrm>
          <a:prstGeom prst="arc">
            <a:avLst>
              <a:gd name="adj1" fmla="val 16200000"/>
              <a:gd name="adj2" fmla="val 4914385"/>
            </a:avLst>
          </a:pr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a-DK"/>
          </a:p>
        </p:txBody>
      </p:sp>
      <p:pic>
        <p:nvPicPr>
          <p:cNvPr id="26" name="Picture 2" descr="Billedresultat for dreng teg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144" y="5883695"/>
            <a:ext cx="30003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8" descr="http://2.bp.blogspot.com/-OBYcnJ-_fh8/UzWkOMRj4PI/AAAAAAAAD_E/fTLSHkqdZb0/s1600/gr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859" y="5956498"/>
            <a:ext cx="50641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ktangel 27"/>
          <p:cNvSpPr/>
          <p:nvPr/>
        </p:nvSpPr>
        <p:spPr>
          <a:xfrm>
            <a:off x="9033565" y="5926685"/>
            <a:ext cx="504825" cy="409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9" name="Tekstfelt 2"/>
          <p:cNvSpPr txBox="1">
            <a:spLocks noChangeArrowheads="1"/>
          </p:cNvSpPr>
          <p:nvPr/>
        </p:nvSpPr>
        <p:spPr bwMode="auto">
          <a:xfrm>
            <a:off x="10074321" y="5866520"/>
            <a:ext cx="15311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a-DK" altLang="da-DK" sz="1600" i="1" dirty="0">
                <a:latin typeface="Arial" panose="020B0604020202020204" pitchFamily="34" charset="0"/>
              </a:rPr>
              <a:t>Bo er snavset</a:t>
            </a:r>
          </a:p>
          <a:p>
            <a:pPr>
              <a:spcBef>
                <a:spcPct val="0"/>
              </a:spcBef>
              <a:buFontTx/>
              <a:buNone/>
            </a:pPr>
            <a:r>
              <a:rPr lang="da-DK" altLang="da-DK" sz="1600" i="1" dirty="0">
                <a:latin typeface="Arial" panose="020B0604020202020204" pitchFamily="34" charset="0"/>
              </a:rPr>
              <a:t>Bo smasker …</a:t>
            </a:r>
          </a:p>
        </p:txBody>
      </p:sp>
      <p:sp>
        <p:nvSpPr>
          <p:cNvPr id="14" name="Tekstfelt 13"/>
          <p:cNvSpPr txBox="1"/>
          <p:nvPr/>
        </p:nvSpPr>
        <p:spPr>
          <a:xfrm>
            <a:off x="7493403" y="2244016"/>
            <a:ext cx="1854995" cy="1077218"/>
          </a:xfrm>
          <a:prstGeom prst="rect">
            <a:avLst/>
          </a:prstGeom>
          <a:noFill/>
        </p:spPr>
        <p:txBody>
          <a:bodyPr wrap="none" rtlCol="0">
            <a:spAutoFit/>
          </a:bodyPr>
          <a:lstStyle/>
          <a:p>
            <a:r>
              <a:rPr lang="da-DK" sz="1600" dirty="0"/>
              <a:t>REJSE = KÆRLIGHED</a:t>
            </a:r>
          </a:p>
          <a:p>
            <a:endParaRPr lang="da-DK" sz="1600" dirty="0"/>
          </a:p>
          <a:p>
            <a:r>
              <a:rPr lang="da-DK" sz="1600" i="1" dirty="0"/>
              <a:t>Vort parforhold var </a:t>
            </a:r>
          </a:p>
          <a:p>
            <a:r>
              <a:rPr lang="da-DK" sz="1600" i="1" dirty="0"/>
              <a:t>kørt fast</a:t>
            </a:r>
          </a:p>
        </p:txBody>
      </p:sp>
      <p:cxnSp>
        <p:nvCxnSpPr>
          <p:cNvPr id="16" name="Lige pilforbindelse 15"/>
          <p:cNvCxnSpPr/>
          <p:nvPr/>
        </p:nvCxnSpPr>
        <p:spPr>
          <a:xfrm flipH="1" flipV="1">
            <a:off x="9383911" y="2406640"/>
            <a:ext cx="257605" cy="151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kstfelt 16"/>
          <p:cNvSpPr txBox="1"/>
          <p:nvPr/>
        </p:nvSpPr>
        <p:spPr>
          <a:xfrm>
            <a:off x="9622496" y="2260607"/>
            <a:ext cx="800604" cy="523220"/>
          </a:xfrm>
          <a:prstGeom prst="rect">
            <a:avLst/>
          </a:prstGeom>
          <a:noFill/>
        </p:spPr>
        <p:txBody>
          <a:bodyPr wrap="none" rtlCol="0">
            <a:spAutoFit/>
          </a:bodyPr>
          <a:lstStyle/>
          <a:p>
            <a:r>
              <a:rPr lang="da-DK" sz="1400" dirty="0"/>
              <a:t>kognitiv </a:t>
            </a:r>
          </a:p>
          <a:p>
            <a:r>
              <a:rPr lang="da-DK" sz="1400" dirty="0"/>
              <a:t>metafor</a:t>
            </a:r>
          </a:p>
        </p:txBody>
      </p:sp>
      <p:cxnSp>
        <p:nvCxnSpPr>
          <p:cNvPr id="19" name="Lige pilforbindelse 18"/>
          <p:cNvCxnSpPr>
            <a:cxnSpLocks/>
          </p:cNvCxnSpPr>
          <p:nvPr/>
        </p:nvCxnSpPr>
        <p:spPr>
          <a:xfrm flipH="1">
            <a:off x="9261662" y="3035343"/>
            <a:ext cx="369773" cy="56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kstfelt 32"/>
          <p:cNvSpPr txBox="1"/>
          <p:nvPr/>
        </p:nvSpPr>
        <p:spPr>
          <a:xfrm>
            <a:off x="9642784" y="2830145"/>
            <a:ext cx="962186" cy="523220"/>
          </a:xfrm>
          <a:prstGeom prst="rect">
            <a:avLst/>
          </a:prstGeom>
          <a:noFill/>
        </p:spPr>
        <p:txBody>
          <a:bodyPr wrap="none" rtlCol="0">
            <a:spAutoFit/>
          </a:bodyPr>
          <a:lstStyle/>
          <a:p>
            <a:r>
              <a:rPr lang="da-DK" sz="1400" dirty="0"/>
              <a:t>metaforisk</a:t>
            </a:r>
          </a:p>
          <a:p>
            <a:r>
              <a:rPr lang="da-DK" sz="1400" dirty="0"/>
              <a:t>udtryk</a:t>
            </a:r>
          </a:p>
        </p:txBody>
      </p:sp>
    </p:spTree>
    <p:extLst>
      <p:ext uri="{BB962C8B-B14F-4D97-AF65-F5344CB8AC3E}">
        <p14:creationId xmlns:p14="http://schemas.microsoft.com/office/powerpoint/2010/main" val="198800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638370" y="359709"/>
            <a:ext cx="1598515" cy="369332"/>
          </a:xfrm>
          <a:prstGeom prst="rect">
            <a:avLst/>
          </a:prstGeom>
          <a:noFill/>
        </p:spPr>
        <p:txBody>
          <a:bodyPr wrap="none" rtlCol="0">
            <a:spAutoFit/>
          </a:bodyPr>
          <a:lstStyle/>
          <a:p>
            <a:r>
              <a:rPr lang="da-DK" b="1" dirty="0"/>
              <a:t>FIKTIONALITET</a:t>
            </a:r>
          </a:p>
        </p:txBody>
      </p:sp>
      <p:sp>
        <p:nvSpPr>
          <p:cNvPr id="3" name="Rektangel 2"/>
          <p:cNvSpPr/>
          <p:nvPr/>
        </p:nvSpPr>
        <p:spPr>
          <a:xfrm>
            <a:off x="897324" y="729041"/>
            <a:ext cx="10883550" cy="5970865"/>
          </a:xfrm>
          <a:prstGeom prst="rect">
            <a:avLst/>
          </a:prstGeom>
        </p:spPr>
        <p:txBody>
          <a:bodyPr wrap="square">
            <a:spAutoFit/>
          </a:bodyPr>
          <a:lstStyle/>
          <a:p>
            <a:pPr marL="285750" indent="-285750">
              <a:spcBef>
                <a:spcPct val="0"/>
              </a:spcBef>
              <a:buFont typeface="Arial" panose="020B0604020202020204" pitchFamily="34" charset="0"/>
              <a:buChar char="•"/>
            </a:pPr>
            <a:r>
              <a:rPr lang="da-DK" altLang="da-DK" dirty="0">
                <a:latin typeface="+mj-lt"/>
              </a:rPr>
              <a:t>Der er to indgange til forståelsen af, hvad fiktionalitet er: den </a:t>
            </a:r>
            <a:r>
              <a:rPr lang="da-DK" altLang="da-DK" b="1" dirty="0">
                <a:latin typeface="+mj-lt"/>
              </a:rPr>
              <a:t>semantiske</a:t>
            </a:r>
            <a:r>
              <a:rPr lang="da-DK" altLang="da-DK" dirty="0">
                <a:latin typeface="+mj-lt"/>
              </a:rPr>
              <a:t> og den </a:t>
            </a:r>
            <a:r>
              <a:rPr lang="da-DK" altLang="da-DK" b="1" dirty="0">
                <a:latin typeface="+mj-lt"/>
              </a:rPr>
              <a:t>pragmatiske</a:t>
            </a:r>
            <a:r>
              <a:rPr lang="da-DK" altLang="da-DK" dirty="0">
                <a:latin typeface="+mj-lt"/>
              </a:rPr>
              <a:t>:</a:t>
            </a:r>
          </a:p>
          <a:p>
            <a:pPr marL="285750" indent="-285750">
              <a:spcBef>
                <a:spcPct val="0"/>
              </a:spcBef>
              <a:buFont typeface="Arial" panose="020B0604020202020204" pitchFamily="34" charset="0"/>
              <a:buChar char="•"/>
            </a:pPr>
            <a:endParaRPr lang="da-DK" altLang="da-DK" sz="800" dirty="0">
              <a:latin typeface="+mj-lt"/>
            </a:endParaRPr>
          </a:p>
          <a:p>
            <a:pPr lvl="8">
              <a:spcBef>
                <a:spcPct val="0"/>
              </a:spcBef>
            </a:pPr>
            <a:r>
              <a:rPr lang="da-DK" altLang="da-DK" dirty="0">
                <a:latin typeface="+mj-lt"/>
              </a:rPr>
              <a:t>Ifølge den semantiske opfattelse opfattes fiktionalitet i termer af reference: I fiktion er der tale om, at man i stedet for at referere til ting og handlinger i den faktiske verden refererer ind i en </a:t>
            </a:r>
            <a:r>
              <a:rPr lang="da-DK" altLang="da-DK" b="1" dirty="0">
                <a:latin typeface="+mj-lt"/>
              </a:rPr>
              <a:t>mulig</a:t>
            </a:r>
            <a:r>
              <a:rPr lang="da-DK" altLang="da-DK" dirty="0">
                <a:latin typeface="+mj-lt"/>
              </a:rPr>
              <a:t> </a:t>
            </a:r>
            <a:r>
              <a:rPr lang="da-DK" altLang="da-DK" b="1" dirty="0">
                <a:latin typeface="+mj-lt"/>
              </a:rPr>
              <a:t>eller forestillet verden</a:t>
            </a:r>
            <a:r>
              <a:rPr lang="da-DK" altLang="da-DK" dirty="0">
                <a:latin typeface="+mj-lt"/>
              </a:rPr>
              <a:t>. </a:t>
            </a:r>
          </a:p>
          <a:p>
            <a:pPr lvl="8">
              <a:spcBef>
                <a:spcPct val="0"/>
              </a:spcBef>
            </a:pPr>
            <a:endParaRPr lang="da-DK" altLang="da-DK" sz="800" dirty="0">
              <a:latin typeface="+mj-lt"/>
            </a:endParaRPr>
          </a:p>
          <a:p>
            <a:pPr lvl="8">
              <a:spcBef>
                <a:spcPct val="0"/>
              </a:spcBef>
            </a:pPr>
            <a:r>
              <a:rPr lang="da-DK" altLang="da-DK" dirty="0">
                <a:latin typeface="+mj-lt"/>
              </a:rPr>
              <a:t>Ifølge den pragmatiske opfattelse er en sådan måde at fremstille fiktion på utilfredsstillende. Vi vil ikke kunne dele noget, vi ikke kan være fælles om. Derfor må vi for at forklare, hvad fiktionalitet er, tage udgangspunkt i de ting, vi i fællesskab kan se, og de handlinger, vi i fællesskab udfører, i </a:t>
            </a:r>
            <a:r>
              <a:rPr lang="da-DK" altLang="da-DK" b="1" dirty="0">
                <a:latin typeface="+mj-lt"/>
              </a:rPr>
              <a:t>den faktiske verden </a:t>
            </a:r>
            <a:r>
              <a:rPr lang="da-DK" altLang="da-DK" dirty="0">
                <a:latin typeface="+mj-lt"/>
              </a:rPr>
              <a:t>(jf. Wittgenstein).</a:t>
            </a:r>
          </a:p>
          <a:p>
            <a:pPr lvl="8">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I stedet foreslår man inden for den pragmatiske opfattelse at se på fiktionalitet, ikke som noget, der involverer et kig ind i en verden, vi ikke kan vide noget om, men som en sammenhæng, der har med vores perception og hand-len i den faktiske verden at gøre. Her definerer bl.a. Searle fiktionalitet som handlen, hvor vi </a:t>
            </a:r>
            <a:r>
              <a:rPr lang="da-DK" altLang="da-DK" b="1" dirty="0">
                <a:latin typeface="+mj-lt"/>
              </a:rPr>
              <a:t>foregiver</a:t>
            </a:r>
            <a:r>
              <a:rPr lang="da-DK" altLang="da-DK" dirty="0">
                <a:latin typeface="+mj-lt"/>
              </a:rPr>
              <a:t> det, vi gør. </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Fiktionalitet har sit udspring blandt dyrene, dels inden for </a:t>
            </a:r>
            <a:r>
              <a:rPr lang="da-DK" altLang="da-DK" b="1" dirty="0">
                <a:latin typeface="+mj-lt"/>
              </a:rPr>
              <a:t>simpel, strategisk handlen</a:t>
            </a:r>
            <a:r>
              <a:rPr lang="da-DK" altLang="da-DK" dirty="0">
                <a:latin typeface="+mj-lt"/>
              </a:rPr>
              <a:t>, dels inden for </a:t>
            </a:r>
            <a:r>
              <a:rPr lang="da-DK" altLang="da-DK" b="1" dirty="0">
                <a:latin typeface="+mj-lt"/>
              </a:rPr>
              <a:t>leg</a:t>
            </a:r>
            <a:r>
              <a:rPr lang="da-DK" altLang="da-DK" dirty="0">
                <a:latin typeface="+mj-lt"/>
              </a:rPr>
              <a:t>. I simpel strategisk handlen finder vi forformen til det, der sker i fiktionalitet, fx i det at </a:t>
            </a:r>
            <a:r>
              <a:rPr lang="da-DK" altLang="da-DK" b="1" dirty="0">
                <a:latin typeface="+mj-lt"/>
              </a:rPr>
              <a:t>finte</a:t>
            </a:r>
            <a:r>
              <a:rPr lang="da-DK" altLang="da-DK" dirty="0">
                <a:latin typeface="+mj-lt"/>
              </a:rPr>
              <a:t>, hvor byttedyr forsøger at und-slippe jagende rovdyr. Dvs. de </a:t>
            </a:r>
            <a:r>
              <a:rPr lang="da-DK" altLang="da-DK" b="1" dirty="0">
                <a:latin typeface="+mj-lt"/>
              </a:rPr>
              <a:t>foregiver</a:t>
            </a:r>
            <a:r>
              <a:rPr lang="da-DK" altLang="da-DK" dirty="0">
                <a:latin typeface="+mj-lt"/>
              </a:rPr>
              <a:t> at ville handle på én måde. Hvad leg angår, består den i at indrette sig handlemæssigt i en sammenhæng, hvor selve aktiviteten er uden noget videre formål, nogen videre interesse. Her er det, der foregår, </a:t>
            </a:r>
            <a:r>
              <a:rPr lang="da-DK" altLang="da-DK" b="1" dirty="0">
                <a:latin typeface="+mj-lt"/>
              </a:rPr>
              <a:t>et mål i sig selv</a:t>
            </a:r>
            <a:r>
              <a:rPr lang="da-DK" altLang="da-DK" dirty="0">
                <a:latin typeface="+mj-lt"/>
              </a:rPr>
              <a:t>.</a:t>
            </a:r>
          </a:p>
          <a:p>
            <a:pPr>
              <a:spcBef>
                <a:spcPct val="0"/>
              </a:spcBef>
            </a:pPr>
            <a:endParaRPr lang="da-DK" altLang="da-DK" sz="800" dirty="0">
              <a:latin typeface="+mj-lt"/>
            </a:endParaRPr>
          </a:p>
          <a:p>
            <a:pPr marL="285750" indent="-285750">
              <a:spcBef>
                <a:spcPct val="0"/>
              </a:spcBef>
              <a:buFont typeface="Arial" panose="020B0604020202020204" pitchFamily="34" charset="0"/>
              <a:buChar char="•"/>
            </a:pPr>
            <a:r>
              <a:rPr lang="da-DK" altLang="da-DK" dirty="0">
                <a:latin typeface="+mj-lt"/>
              </a:rPr>
              <a:t>Når finter og leg kombineres opstår fiktionalitet: I den interaktive leg indgår dyrene i indbyrdes sammenhæng med hinanden, hvor de er </a:t>
            </a:r>
            <a:r>
              <a:rPr lang="da-DK" altLang="da-DK" b="1" dirty="0">
                <a:latin typeface="+mj-lt"/>
              </a:rPr>
              <a:t>enige om </a:t>
            </a:r>
            <a:r>
              <a:rPr lang="da-DK" altLang="da-DK" dirty="0">
                <a:latin typeface="+mj-lt"/>
              </a:rPr>
              <a:t>at udføre fx bid, der ikke er egentlige bid.   </a:t>
            </a:r>
          </a:p>
        </p:txBody>
      </p:sp>
      <p:pic>
        <p:nvPicPr>
          <p:cNvPr id="5" name="Picture 7" descr="http://images.fyens.dk/86/464786_605_450_0_0_0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6217" y="1426390"/>
            <a:ext cx="1191273" cy="15766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efstation.com/images/imagination-sto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1054" y="1275658"/>
            <a:ext cx="1531274" cy="17274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anderstrup-haandtryk.dk/rentegninger/isvaff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1709" y="1455519"/>
            <a:ext cx="294989" cy="623645"/>
          </a:xfrm>
          <a:prstGeom prst="rect">
            <a:avLst/>
          </a:prstGeom>
          <a:noFill/>
          <a:extLst>
            <a:ext uri="{909E8E84-426E-40DD-AFC4-6F175D3DCCD1}">
              <a14:hiddenFill xmlns:a14="http://schemas.microsoft.com/office/drawing/2010/main">
                <a:solidFill>
                  <a:srgbClr val="FFFFFF"/>
                </a:solidFill>
              </a14:hiddenFill>
            </a:ext>
          </a:extLst>
        </p:spPr>
      </p:pic>
      <p:sp>
        <p:nvSpPr>
          <p:cNvPr id="9" name="Rektangel 8"/>
          <p:cNvSpPr/>
          <p:nvPr/>
        </p:nvSpPr>
        <p:spPr>
          <a:xfrm>
            <a:off x="3699168" y="2461476"/>
            <a:ext cx="560070" cy="541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p:cNvSpPr txBox="1"/>
          <p:nvPr/>
        </p:nvSpPr>
        <p:spPr>
          <a:xfrm>
            <a:off x="1164373" y="3035081"/>
            <a:ext cx="1287788" cy="338554"/>
          </a:xfrm>
          <a:prstGeom prst="rect">
            <a:avLst/>
          </a:prstGeom>
          <a:noFill/>
        </p:spPr>
        <p:txBody>
          <a:bodyPr wrap="none" rtlCol="0">
            <a:spAutoFit/>
          </a:bodyPr>
          <a:lstStyle/>
          <a:p>
            <a:r>
              <a:rPr lang="da-DK" sz="1600" dirty="0"/>
              <a:t>    pragmatisk</a:t>
            </a:r>
          </a:p>
        </p:txBody>
      </p:sp>
      <p:sp>
        <p:nvSpPr>
          <p:cNvPr id="11" name="Tekstfelt 10"/>
          <p:cNvSpPr txBox="1"/>
          <p:nvPr/>
        </p:nvSpPr>
        <p:spPr>
          <a:xfrm>
            <a:off x="3075333" y="3054267"/>
            <a:ext cx="1022716" cy="338554"/>
          </a:xfrm>
          <a:prstGeom prst="rect">
            <a:avLst/>
          </a:prstGeom>
          <a:noFill/>
        </p:spPr>
        <p:txBody>
          <a:bodyPr wrap="none" rtlCol="0">
            <a:spAutoFit/>
          </a:bodyPr>
          <a:lstStyle/>
          <a:p>
            <a:r>
              <a:rPr lang="da-DK" sz="1600" dirty="0"/>
              <a:t>semantisk</a:t>
            </a:r>
          </a:p>
        </p:txBody>
      </p:sp>
    </p:spTree>
    <p:extLst>
      <p:ext uri="{BB962C8B-B14F-4D97-AF65-F5344CB8AC3E}">
        <p14:creationId xmlns:p14="http://schemas.microsoft.com/office/powerpoint/2010/main" val="296043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62415" y="3851055"/>
            <a:ext cx="1749704" cy="1242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p:cNvSpPr txBox="1"/>
          <p:nvPr/>
        </p:nvSpPr>
        <p:spPr>
          <a:xfrm>
            <a:off x="638370" y="359709"/>
            <a:ext cx="1598515" cy="369332"/>
          </a:xfrm>
          <a:prstGeom prst="rect">
            <a:avLst/>
          </a:prstGeom>
          <a:noFill/>
        </p:spPr>
        <p:txBody>
          <a:bodyPr wrap="none" rtlCol="0">
            <a:spAutoFit/>
          </a:bodyPr>
          <a:lstStyle/>
          <a:p>
            <a:r>
              <a:rPr lang="da-DK" b="1" dirty="0"/>
              <a:t>FIKTIONALITET</a:t>
            </a:r>
          </a:p>
        </p:txBody>
      </p:sp>
      <p:pic>
        <p:nvPicPr>
          <p:cNvPr id="12" name="Picture 2" descr="http://farm4.static.flickr.com/3469/3997857214_7df459c1cb.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500" y="865489"/>
            <a:ext cx="1760620" cy="1169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smithmagenis.dk/08062008.jpg-for-web-norm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646" y="2170988"/>
            <a:ext cx="1741473" cy="1523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62stockton.com/adeola/images/man-with-gu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384" y="4233887"/>
            <a:ext cx="624998" cy="6333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multimedia.jp.dk/archive/00105/biograf-tilskuere_105898e.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166" y="5001031"/>
            <a:ext cx="1744953" cy="6979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image.spreadshirt.net/image-server/image/composition/7400809/view/1/producttypecolor/70/type/png/width/378/height/378/hvid-sort-mand-t-shirts_desig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5986" y="4233887"/>
            <a:ext cx="648420" cy="64842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1016384" y="3977640"/>
            <a:ext cx="1278022" cy="25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aleboble: oval 18"/>
          <p:cNvSpPr/>
          <p:nvPr/>
        </p:nvSpPr>
        <p:spPr>
          <a:xfrm>
            <a:off x="1286027" y="3977639"/>
            <a:ext cx="609324" cy="28819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p:cNvSpPr/>
          <p:nvPr/>
        </p:nvSpPr>
        <p:spPr>
          <a:xfrm>
            <a:off x="762415" y="619166"/>
            <a:ext cx="11227140" cy="6001643"/>
          </a:xfrm>
          <a:prstGeom prst="rect">
            <a:avLst/>
          </a:prstGeom>
        </p:spPr>
        <p:txBody>
          <a:bodyPr wrap="square">
            <a:spAutoFit/>
          </a:bodyPr>
          <a:lstStyle/>
          <a:p>
            <a:pPr marL="2114550" lvl="4" indent="-285750">
              <a:spcBef>
                <a:spcPct val="0"/>
              </a:spcBef>
              <a:buFont typeface="Arial" panose="020B0604020202020204" pitchFamily="34" charset="0"/>
              <a:buChar char="•"/>
            </a:pPr>
            <a:r>
              <a:rPr lang="da-DK" altLang="da-DK" dirty="0">
                <a:latin typeface="+mj-lt"/>
              </a:rPr>
              <a:t>Allerede abernes leg må involvere bevidsthed om indgåelse i en fælles non-instrumentel aktivi-tet. Dette forhold accentueres yderligere i  børns </a:t>
            </a:r>
            <a:r>
              <a:rPr lang="da-DK" altLang="da-DK" b="1" dirty="0">
                <a:latin typeface="+mj-lt"/>
              </a:rPr>
              <a:t>rolleleg</a:t>
            </a:r>
            <a:r>
              <a:rPr lang="da-DK" altLang="da-DK" dirty="0">
                <a:latin typeface="+mj-lt"/>
              </a:rPr>
              <a:t>, hvor legerammen fyldes ud med egentlige sociale roller. I teatret antager rammen om de sociale aktiviteter form af en stabil kon-vention: Selve teaterbygningen, scenen og tilskuerrummet er et ”X”, der står som udtryk for </a:t>
            </a:r>
            <a:r>
              <a:rPr lang="da-DK" altLang="da-DK" b="1" dirty="0">
                <a:latin typeface="+mj-lt"/>
              </a:rPr>
              <a:t>det kontraktlige forhold mellem skuespillere og publikum</a:t>
            </a:r>
            <a:r>
              <a:rPr lang="da-DK" altLang="da-DK" dirty="0">
                <a:latin typeface="+mj-lt"/>
              </a:rPr>
              <a:t>, der sikrer, at den handlen, der finder sted på scenen, ikke er virkelig, men foregiven. Og som ved legen danner teaterbygningen osv. også </a:t>
            </a:r>
            <a:r>
              <a:rPr lang="da-DK" altLang="da-DK" b="1" dirty="0">
                <a:latin typeface="+mj-lt"/>
              </a:rPr>
              <a:t>rammen om en æstetisk aktivitet</a:t>
            </a:r>
            <a:r>
              <a:rPr lang="da-DK" altLang="da-DK" dirty="0">
                <a:latin typeface="+mj-lt"/>
              </a:rPr>
              <a:t>.  </a:t>
            </a:r>
          </a:p>
          <a:p>
            <a:pPr lvl="5">
              <a:spcBef>
                <a:spcPct val="0"/>
              </a:spcBef>
            </a:pPr>
            <a:endParaRPr lang="da-DK" altLang="da-DK" sz="800" dirty="0">
              <a:latin typeface="+mj-lt"/>
            </a:endParaRPr>
          </a:p>
          <a:p>
            <a:pPr marL="2114550" lvl="4" indent="-285750">
              <a:spcBef>
                <a:spcPct val="0"/>
              </a:spcBef>
              <a:buFont typeface="Arial" panose="020B0604020202020204" pitchFamily="34" charset="0"/>
              <a:buChar char="•"/>
            </a:pPr>
            <a:r>
              <a:rPr lang="da-DK" altLang="da-DK" dirty="0">
                <a:latin typeface="+mj-lt"/>
              </a:rPr>
              <a:t>Med etableringen af teaterrummet er forudsætningerne til stede for det, vi nu kan finde som tekstfiktion: Nogle af de foregivne handlinger på scenen kan være </a:t>
            </a:r>
            <a:r>
              <a:rPr lang="da-DK" altLang="da-DK" b="1" dirty="0">
                <a:latin typeface="+mj-lt"/>
              </a:rPr>
              <a:t>talehandlinger</a:t>
            </a:r>
            <a:r>
              <a:rPr lang="da-DK" altLang="da-DK" dirty="0">
                <a:latin typeface="+mj-lt"/>
              </a:rPr>
              <a:t>. Det betyder, at </a:t>
            </a:r>
            <a:r>
              <a:rPr lang="da-DK" altLang="da-DK" b="1" dirty="0">
                <a:latin typeface="+mj-lt"/>
              </a:rPr>
              <a:t>maksimerne om informativitet, sandfærdighed og relevans er brudt</a:t>
            </a:r>
            <a:r>
              <a:rPr lang="da-DK" altLang="da-DK" dirty="0">
                <a:latin typeface="+mj-lt"/>
              </a:rPr>
              <a:t>: De sagte sætninger refererer ikke til noget. Hvad korrekthedsmaksimen angår, synes den dog overholdt: Det, der siges på sce-nen, </a:t>
            </a:r>
            <a:r>
              <a:rPr lang="da-DK" altLang="da-DK" b="1" dirty="0">
                <a:latin typeface="+mj-lt"/>
              </a:rPr>
              <a:t>har stadig syntaktisk og semantisk mening </a:t>
            </a:r>
            <a:r>
              <a:rPr lang="da-DK" altLang="da-DK" dirty="0">
                <a:latin typeface="+mj-lt"/>
              </a:rPr>
              <a:t>for publikum. Og man </a:t>
            </a:r>
            <a:r>
              <a:rPr lang="da-DK" altLang="da-DK" b="1" dirty="0">
                <a:latin typeface="+mj-lt"/>
              </a:rPr>
              <a:t>kan føle for de agerende</a:t>
            </a:r>
            <a:r>
              <a:rPr lang="da-DK" altLang="da-DK" dirty="0">
                <a:latin typeface="+mj-lt"/>
              </a:rPr>
              <a:t>. </a:t>
            </a:r>
          </a:p>
          <a:p>
            <a:pPr marL="2114550" lvl="4" indent="-285750">
              <a:spcBef>
                <a:spcPct val="0"/>
              </a:spcBef>
              <a:buFont typeface="Arial" panose="020B0604020202020204" pitchFamily="34" charset="0"/>
              <a:buChar char="•"/>
            </a:pPr>
            <a:endParaRPr lang="da-DK" altLang="da-DK" sz="800" dirty="0">
              <a:latin typeface="+mj-lt"/>
            </a:endParaRPr>
          </a:p>
          <a:p>
            <a:pPr marL="2114550" lvl="4" indent="-285750">
              <a:spcBef>
                <a:spcPct val="0"/>
              </a:spcBef>
              <a:buFont typeface="Arial" panose="020B0604020202020204" pitchFamily="34" charset="0"/>
              <a:buChar char="•"/>
            </a:pPr>
            <a:r>
              <a:rPr lang="da-DK" altLang="da-DK" dirty="0">
                <a:latin typeface="+mj-lt"/>
              </a:rPr>
              <a:t>Hvis vi nu tænker os en skuespiller, der foregiver at </a:t>
            </a:r>
            <a:r>
              <a:rPr lang="da-DK" altLang="da-DK" b="1" dirty="0">
                <a:latin typeface="+mj-lt"/>
              </a:rPr>
              <a:t>læse op af en bog</a:t>
            </a:r>
            <a:r>
              <a:rPr lang="da-DK" altLang="da-DK" dirty="0">
                <a:latin typeface="+mj-lt"/>
              </a:rPr>
              <a:t> på scenen, må det også gælde ham. Men ganske det samme synes at måtte gælde en oplæser, der læser en tekst op ved en oplæsningsaften, fx på et bibliotek. Også her vil oplæsningen være blot foregivet.</a:t>
            </a:r>
          </a:p>
          <a:p>
            <a:pPr marL="2114550" lvl="4" indent="-285750">
              <a:spcBef>
                <a:spcPct val="0"/>
              </a:spcBef>
              <a:buFont typeface="Arial" panose="020B0604020202020204" pitchFamily="34" charset="0"/>
              <a:buChar char="•"/>
            </a:pPr>
            <a:endParaRPr lang="da-DK" altLang="da-DK" sz="800" dirty="0">
              <a:latin typeface="+mj-lt"/>
            </a:endParaRPr>
          </a:p>
          <a:p>
            <a:pPr marL="2114550" lvl="4" indent="-285750">
              <a:spcBef>
                <a:spcPct val="0"/>
              </a:spcBef>
              <a:buFont typeface="Arial" panose="020B0604020202020204" pitchFamily="34" charset="0"/>
              <a:buChar char="•"/>
            </a:pPr>
            <a:r>
              <a:rPr lang="da-DK" altLang="da-DK" dirty="0">
                <a:latin typeface="+mj-lt"/>
              </a:rPr>
              <a:t>Er det nu den oplæste teksts forfatter, der samtidig fungerer som oplæser, synes vi at have med fuldgyldig tekstfiktion at gøre: </a:t>
            </a:r>
            <a:r>
              <a:rPr lang="da-DK" altLang="da-DK" b="1" dirty="0">
                <a:latin typeface="+mj-lt"/>
              </a:rPr>
              <a:t>Forfatteren læser op af sin bog.</a:t>
            </a:r>
            <a:r>
              <a:rPr lang="da-DK" altLang="da-DK" dirty="0">
                <a:latin typeface="+mj-lt"/>
              </a:rPr>
              <a:t> Men da kunne han lige så godt ha-ve delt bogen ud til de enkelte publikummer. Bortset fra den manglende ageren fra den oplæsen-de forfatters side, vil det præsenterede have samme virkning på publikum. Ergo: en tekst repræ-</a:t>
            </a:r>
          </a:p>
          <a:p>
            <a:pPr lvl="4">
              <a:spcBef>
                <a:spcPct val="0"/>
              </a:spcBef>
            </a:pPr>
            <a:r>
              <a:rPr lang="da-DK" altLang="da-DK" dirty="0">
                <a:latin typeface="+mj-lt"/>
              </a:rPr>
              <a:t>      senterer et stykke foregiven handlen.</a:t>
            </a:r>
          </a:p>
        </p:txBody>
      </p:sp>
      <p:pic>
        <p:nvPicPr>
          <p:cNvPr id="21" name="Picture 4" descr="http://www.bilalbadry.com/boo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145" y="5872129"/>
            <a:ext cx="1873749" cy="74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2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2905</Words>
  <Application>Microsoft Office PowerPoint</Application>
  <PresentationFormat>Widescreen</PresentationFormat>
  <Paragraphs>238</Paragraphs>
  <Slides>12</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12</vt:i4>
      </vt:variant>
    </vt:vector>
  </HeadingPairs>
  <TitlesOfParts>
    <vt:vector size="17" baseType="lpstr">
      <vt:lpstr>Arial</vt:lpstr>
      <vt:lpstr>Calibri</vt:lpstr>
      <vt:lpstr>Calibri Light</vt:lpstr>
      <vt:lpstr>WP MathA</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Peter Widell</dc:creator>
  <cp:lastModifiedBy>Peter Widell</cp:lastModifiedBy>
  <cp:revision>93</cp:revision>
  <dcterms:created xsi:type="dcterms:W3CDTF">2017-03-01T12:02:10Z</dcterms:created>
  <dcterms:modified xsi:type="dcterms:W3CDTF">2017-03-03T08:33:26Z</dcterms:modified>
</cp:coreProperties>
</file>